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03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49.xml" ContentType="application/vnd.openxmlformats-officedocument.presentationml.slide+xml"/>
  <Override PartName="/ppt/slides/slide348.xml" ContentType="application/vnd.openxmlformats-officedocument.presentationml.slide+xml"/>
  <Override PartName="/ppt/slides/slide347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3.xml" ContentType="application/vnd.openxmlformats-officedocument.presentationml.slide+xml"/>
  <Override PartName="/ppt/slides/slide362.xml" ContentType="application/vnd.openxmlformats-officedocument.presentationml.slide+xml"/>
  <Override PartName="/ppt/slides/slide361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42.xml" ContentType="application/vnd.openxmlformats-officedocument.presentationml.slide+xml"/>
  <Override PartName="/ppt/slides/slide341.xml" ContentType="application/vnd.openxmlformats-officedocument.presentationml.slide+xml"/>
  <Override PartName="/ppt/slides/slide340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1.xml" ContentType="application/vnd.openxmlformats-officedocument.presentationml.slide+xml"/>
  <Override PartName="/ppt/slides/slide320.xml" ContentType="application/vnd.openxmlformats-officedocument.presentationml.slide+xml"/>
  <Override PartName="/ppt/slides/slide319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35.xml" ContentType="application/vnd.openxmlformats-officedocument.presentationml.slide+xml"/>
  <Override PartName="/ppt/slides/slide334.xml" ContentType="application/vnd.openxmlformats-officedocument.presentationml.slide+xml"/>
  <Override PartName="/ppt/slides/slide333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05.xml" ContentType="application/vnd.openxmlformats-officedocument.presentationml.slide+xml"/>
  <Override PartName="/ppt/slides/slide404.xml" ContentType="application/vnd.openxmlformats-officedocument.presentationml.slide+xml"/>
  <Override PartName="/ppt/slides/slide403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19.xml" ContentType="application/vnd.openxmlformats-officedocument.presentationml.slide+xml"/>
  <Override PartName="/ppt/slides/slide418.xml" ContentType="application/vnd.openxmlformats-officedocument.presentationml.slide+xml"/>
  <Override PartName="/ppt/slides/slide417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398.xml" ContentType="application/vnd.openxmlformats-officedocument.presentationml.slide+xml"/>
  <Override PartName="/ppt/slides/slide397.xml" ContentType="application/vnd.openxmlformats-officedocument.presentationml.slide+xml"/>
  <Override PartName="/ppt/slides/slide396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77.xml" ContentType="application/vnd.openxmlformats-officedocument.presentationml.slide+xml"/>
  <Override PartName="/ppt/slides/slide376.xml" ContentType="application/vnd.openxmlformats-officedocument.presentationml.slide+xml"/>
  <Override PartName="/ppt/slides/slide375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1.xml" ContentType="application/vnd.openxmlformats-officedocument.presentationml.slide+xml"/>
  <Override PartName="/ppt/slides/slide390.xml" ContentType="application/vnd.openxmlformats-officedocument.presentationml.slide+xml"/>
  <Override PartName="/ppt/slides/slide389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14.xml" ContentType="application/vnd.openxmlformats-officedocument.presentationml.slide+xml"/>
  <Override PartName="/ppt/slides/slide313.xml" ContentType="application/vnd.openxmlformats-officedocument.presentationml.slide+xml"/>
  <Override PartName="/ppt/slides/slide312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38.xml" ContentType="application/vnd.openxmlformats-officedocument.presentationml.slide+xml"/>
  <Override PartName="/ppt/slides/slide237.xml" ContentType="application/vnd.openxmlformats-officedocument.presentationml.slide+xml"/>
  <Override PartName="/ppt/slides/slide236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2.xml" ContentType="application/vnd.openxmlformats-officedocument.presentationml.slide+xml"/>
  <Override PartName="/ppt/slides/slide251.xml" ContentType="application/vnd.openxmlformats-officedocument.presentationml.slide+xml"/>
  <Override PartName="/ppt/slides/slide250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31.xml" ContentType="application/vnd.openxmlformats-officedocument.presentationml.slide+xml"/>
  <Override PartName="/ppt/slides/slide230.xml" ContentType="application/vnd.openxmlformats-officedocument.presentationml.slide+xml"/>
  <Override PartName="/ppt/slides/slide229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0.xml" ContentType="application/vnd.openxmlformats-officedocument.presentationml.slide+xml"/>
  <Override PartName="/ppt/slides/slide209.xml" ContentType="application/vnd.openxmlformats-officedocument.presentationml.slide+xml"/>
  <Override PartName="/ppt/slides/slide208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4.xml" ContentType="application/vnd.openxmlformats-officedocument.presentationml.slide+xml"/>
  <Override PartName="/ppt/slides/slide223.xml" ContentType="application/vnd.openxmlformats-officedocument.presentationml.slide+xml"/>
  <Override PartName="/ppt/slides/slide222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3.xml" ContentType="application/vnd.openxmlformats-officedocument.presentationml.slide+xml"/>
  <Override PartName="/ppt/slides/slide292.xml" ContentType="application/vnd.openxmlformats-officedocument.presentationml.slide+xml"/>
  <Override PartName="/ppt/slides/slide291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07.xml" ContentType="application/vnd.openxmlformats-officedocument.presentationml.slide+xml"/>
  <Override PartName="/ppt/slides/slide306.xml" ContentType="application/vnd.openxmlformats-officedocument.presentationml.slide+xml"/>
  <Override PartName="/ppt/slides/slide305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286.xml" ContentType="application/vnd.openxmlformats-officedocument.presentationml.slide+xml"/>
  <Override PartName="/ppt/slides/slide285.xml" ContentType="application/vnd.openxmlformats-officedocument.presentationml.slide+xml"/>
  <Override PartName="/ppt/slides/slide284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66.xml" ContentType="application/vnd.openxmlformats-officedocument.presentationml.slide+xml"/>
  <Override PartName="/ppt/slides/slide265.xml" ContentType="application/vnd.openxmlformats-officedocument.presentationml.slide+xml"/>
  <Override PartName="/ppt/slides/slide264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79.xml" ContentType="application/vnd.openxmlformats-officedocument.presentationml.slide+xml"/>
  <Override PartName="/ppt/slides/slide278.xml" ContentType="application/vnd.openxmlformats-officedocument.presentationml.slide+xml"/>
  <Override PartName="/ppt/slides/slide277.xml" ContentType="application/vnd.openxmlformats-officedocument.presentationml.slide+xml"/>
  <Override PartName="/ppt/slides/slide276.xml" ContentType="application/vnd.openxmlformats-officedocument.presentationml.slide+xml"/>
  <Override PartName="/ppt/slides/slide275.xml" ContentType="application/vnd.openxmlformats-officedocument.presentationml.slide+xml"/>
  <Override PartName="/ppt/slides/slide274.xml" ContentType="application/vnd.openxmlformats-officedocument.presentationml.slide+xml"/>
  <Override PartName="/ppt/slides/slide202.xml" ContentType="application/vnd.openxmlformats-officedocument.presentationml.slide+xml"/>
  <Override PartName="/ppt/slides/slide424.xml" ContentType="application/vnd.openxmlformats-officedocument.presentationml.slide+xml"/>
  <Override PartName="/ppt/slides/slide426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425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104.xml" ContentType="application/vnd.openxmlformats-officedocument.presentationml.slide+xml"/>
  <Override PartName="/ppt/slides/slide100.xml" ContentType="application/vnd.openxmlformats-officedocument.presentationml.slide+xml"/>
  <Override PartName="/ppt/slides/slide106.xml" ContentType="application/vnd.openxmlformats-officedocument.presentationml.slide+xml"/>
  <Override PartName="/ppt/slides/slide176.xml" ContentType="application/vnd.openxmlformats-officedocument.presentationml.slide+xml"/>
  <Override PartName="/ppt/slides/slide175.xml" ContentType="application/vnd.openxmlformats-officedocument.presentationml.slide+xml"/>
  <Override PartName="/ppt/slides/slide174.xml" ContentType="application/vnd.openxmlformats-officedocument.presentationml.slide+xml"/>
  <Override PartName="/ppt/slides/slide173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3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05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201.xml" ContentType="application/vnd.openxmlformats-officedocument.presentationml.slide+xml"/>
  <Override PartName="/ppt/slides/slide200.xml" ContentType="application/vnd.openxmlformats-officedocument.presentationml.slide+xml"/>
  <Override PartName="/ppt/slides/slide432.xml" ContentType="application/vnd.openxmlformats-officedocument.presentationml.slide+xml"/>
  <Override PartName="/ppt/slides/slide431.xml" ContentType="application/vnd.openxmlformats-officedocument.presentationml.slide+xml"/>
  <Override PartName="/ppt/slides/slide430.xml" ContentType="application/vnd.openxmlformats-officedocument.presentationml.slide+xml"/>
  <Override PartName="/ppt/slides/slide429.xml" ContentType="application/vnd.openxmlformats-officedocument.presentationml.slide+xml"/>
  <Override PartName="/ppt/slides/slide428.xml" ContentType="application/vnd.openxmlformats-officedocument.presentationml.slide+xml"/>
  <Override PartName="/ppt/slides/slide427.xml" ContentType="application/vnd.openxmlformats-officedocument.presentationml.slide+xml"/>
  <Override PartName="/ppt/slides/slide199.xml" ContentType="application/vnd.openxmlformats-officedocument.presentationml.slide+xml"/>
  <Override PartName="/ppt/slides/slide198.xml" ContentType="application/vnd.openxmlformats-officedocument.presentationml.slide+xml"/>
  <Override PartName="/ppt/slides/slide197.xml" ContentType="application/vnd.openxmlformats-officedocument.presentationml.slide+xml"/>
  <Override PartName="/ppt/slides/slide190.xml" ContentType="application/vnd.openxmlformats-officedocument.presentationml.slide+xml"/>
  <Override PartName="/ppt/slides/slide189.xml" ContentType="application/vnd.openxmlformats-officedocument.presentationml.slide+xml"/>
  <Override PartName="/ppt/slides/slide188.xml" ContentType="application/vnd.openxmlformats-officedocument.presentationml.slide+xml"/>
  <Override PartName="/ppt/slides/slide187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59.xml" ContentType="application/vnd.openxmlformats-officedocument.presentationml.slide+xml"/>
  <Override PartName="/ppt/slides/slide163.xml" ContentType="application/vnd.openxmlformats-officedocument.presentationml.slide+xml"/>
  <Override PartName="/ppt/slides/slide157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58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31.xml" ContentType="application/vnd.openxmlformats-officedocument.presentationml.slide+xml"/>
  <Override PartName="/ppt/slides/slide126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49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46.xml" ContentType="application/vnd.openxmlformats-officedocument.presentationml.slide+xml"/>
  <Override PartName="/ppt/slides/slide150.xml" ContentType="application/vnd.openxmlformats-officedocument.presentationml.slide+xml"/>
  <Override PartName="/ppt/slides/slide144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38.xml" ContentType="application/vnd.openxmlformats-officedocument.presentationml.slide+xml"/>
  <Override PartName="/ppt/slides/slide145.xml" ContentType="application/vnd.openxmlformats-officedocument.presentationml.slide+xml"/>
  <Override PartName="/ppt/slides/slide140.xml" ContentType="application/vnd.openxmlformats-officedocument.presentationml.slide+xml"/>
  <Override PartName="/ppt/slides/slide143.xml" ContentType="application/vnd.openxmlformats-officedocument.presentationml.slide+xml"/>
  <Override PartName="/ppt/slides/slide139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1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26" r:id="rId60"/>
    <p:sldId id="314" r:id="rId61"/>
    <p:sldId id="327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8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9" r:id="rId122"/>
    <p:sldId id="378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7" r:id="rId180"/>
    <p:sldId id="436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5" r:id="rId219"/>
    <p:sldId id="476" r:id="rId220"/>
    <p:sldId id="477" r:id="rId221"/>
    <p:sldId id="478" r:id="rId222"/>
    <p:sldId id="480" r:id="rId223"/>
    <p:sldId id="481" r:id="rId224"/>
    <p:sldId id="482" r:id="rId225"/>
    <p:sldId id="484" r:id="rId226"/>
    <p:sldId id="485" r:id="rId227"/>
    <p:sldId id="486" r:id="rId228"/>
    <p:sldId id="487" r:id="rId229"/>
    <p:sldId id="488" r:id="rId230"/>
    <p:sldId id="489" r:id="rId231"/>
    <p:sldId id="490" r:id="rId232"/>
    <p:sldId id="491" r:id="rId233"/>
    <p:sldId id="492" r:id="rId234"/>
    <p:sldId id="494" r:id="rId235"/>
    <p:sldId id="495" r:id="rId236"/>
    <p:sldId id="496" r:id="rId237"/>
    <p:sldId id="497" r:id="rId238"/>
    <p:sldId id="498" r:id="rId239"/>
    <p:sldId id="499" r:id="rId240"/>
    <p:sldId id="500" r:id="rId241"/>
    <p:sldId id="501" r:id="rId242"/>
    <p:sldId id="502" r:id="rId243"/>
    <p:sldId id="503" r:id="rId244"/>
    <p:sldId id="504" r:id="rId245"/>
    <p:sldId id="511" r:id="rId246"/>
    <p:sldId id="512" r:id="rId247"/>
    <p:sldId id="513" r:id="rId248"/>
    <p:sldId id="514" r:id="rId249"/>
    <p:sldId id="515" r:id="rId250"/>
    <p:sldId id="516" r:id="rId251"/>
    <p:sldId id="518" r:id="rId252"/>
    <p:sldId id="517" r:id="rId253"/>
    <p:sldId id="519" r:id="rId254"/>
    <p:sldId id="520" r:id="rId255"/>
    <p:sldId id="521" r:id="rId256"/>
    <p:sldId id="522" r:id="rId257"/>
    <p:sldId id="523" r:id="rId258"/>
    <p:sldId id="524" r:id="rId259"/>
    <p:sldId id="525" r:id="rId260"/>
    <p:sldId id="526" r:id="rId261"/>
    <p:sldId id="527" r:id="rId262"/>
    <p:sldId id="528" r:id="rId263"/>
    <p:sldId id="529" r:id="rId264"/>
    <p:sldId id="530" r:id="rId265"/>
    <p:sldId id="531" r:id="rId266"/>
    <p:sldId id="532" r:id="rId267"/>
    <p:sldId id="533" r:id="rId268"/>
    <p:sldId id="538" r:id="rId269"/>
    <p:sldId id="534" r:id="rId270"/>
    <p:sldId id="535" r:id="rId271"/>
    <p:sldId id="536" r:id="rId272"/>
    <p:sldId id="537" r:id="rId273"/>
    <p:sldId id="539" r:id="rId274"/>
    <p:sldId id="540" r:id="rId275"/>
    <p:sldId id="541" r:id="rId276"/>
    <p:sldId id="542" r:id="rId277"/>
    <p:sldId id="543" r:id="rId278"/>
    <p:sldId id="545" r:id="rId279"/>
    <p:sldId id="544" r:id="rId280"/>
    <p:sldId id="546" r:id="rId281"/>
    <p:sldId id="547" r:id="rId282"/>
    <p:sldId id="548" r:id="rId283"/>
    <p:sldId id="549" r:id="rId284"/>
    <p:sldId id="550" r:id="rId285"/>
    <p:sldId id="551" r:id="rId286"/>
    <p:sldId id="552" r:id="rId287"/>
    <p:sldId id="553" r:id="rId288"/>
    <p:sldId id="554" r:id="rId289"/>
    <p:sldId id="555" r:id="rId290"/>
    <p:sldId id="556" r:id="rId291"/>
    <p:sldId id="557" r:id="rId292"/>
    <p:sldId id="558" r:id="rId293"/>
    <p:sldId id="559" r:id="rId294"/>
    <p:sldId id="560" r:id="rId295"/>
    <p:sldId id="561" r:id="rId296"/>
    <p:sldId id="562" r:id="rId297"/>
    <p:sldId id="563" r:id="rId298"/>
    <p:sldId id="564" r:id="rId299"/>
    <p:sldId id="565" r:id="rId300"/>
    <p:sldId id="566" r:id="rId301"/>
    <p:sldId id="567" r:id="rId302"/>
    <p:sldId id="568" r:id="rId303"/>
    <p:sldId id="572" r:id="rId304"/>
    <p:sldId id="569" r:id="rId305"/>
    <p:sldId id="574" r:id="rId306"/>
    <p:sldId id="573" r:id="rId307"/>
    <p:sldId id="576" r:id="rId308"/>
    <p:sldId id="577" r:id="rId309"/>
    <p:sldId id="575" r:id="rId310"/>
    <p:sldId id="578" r:id="rId311"/>
    <p:sldId id="579" r:id="rId312"/>
    <p:sldId id="580" r:id="rId313"/>
    <p:sldId id="581" r:id="rId314"/>
    <p:sldId id="582" r:id="rId315"/>
    <p:sldId id="583" r:id="rId316"/>
    <p:sldId id="584" r:id="rId317"/>
    <p:sldId id="585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5" r:id="rId327"/>
    <p:sldId id="596" r:id="rId328"/>
    <p:sldId id="597" r:id="rId329"/>
    <p:sldId id="598" r:id="rId330"/>
    <p:sldId id="599" r:id="rId331"/>
    <p:sldId id="600" r:id="rId332"/>
    <p:sldId id="601" r:id="rId333"/>
    <p:sldId id="602" r:id="rId334"/>
    <p:sldId id="603" r:id="rId335"/>
    <p:sldId id="604" r:id="rId336"/>
    <p:sldId id="605" r:id="rId337"/>
    <p:sldId id="606" r:id="rId338"/>
    <p:sldId id="607" r:id="rId339"/>
    <p:sldId id="608" r:id="rId340"/>
    <p:sldId id="609" r:id="rId341"/>
    <p:sldId id="610" r:id="rId342"/>
    <p:sldId id="611" r:id="rId343"/>
    <p:sldId id="612" r:id="rId344"/>
    <p:sldId id="613" r:id="rId345"/>
    <p:sldId id="614" r:id="rId346"/>
    <p:sldId id="615" r:id="rId347"/>
    <p:sldId id="616" r:id="rId348"/>
    <p:sldId id="617" r:id="rId349"/>
    <p:sldId id="618" r:id="rId350"/>
    <p:sldId id="619" r:id="rId351"/>
    <p:sldId id="620" r:id="rId352"/>
    <p:sldId id="621" r:id="rId353"/>
    <p:sldId id="622" r:id="rId354"/>
    <p:sldId id="623" r:id="rId355"/>
    <p:sldId id="624" r:id="rId356"/>
    <p:sldId id="625" r:id="rId357"/>
    <p:sldId id="626" r:id="rId358"/>
    <p:sldId id="627" r:id="rId359"/>
    <p:sldId id="628" r:id="rId360"/>
    <p:sldId id="630" r:id="rId361"/>
    <p:sldId id="629" r:id="rId362"/>
    <p:sldId id="631" r:id="rId363"/>
    <p:sldId id="632" r:id="rId364"/>
    <p:sldId id="633" r:id="rId365"/>
    <p:sldId id="634" r:id="rId366"/>
    <p:sldId id="635" r:id="rId367"/>
    <p:sldId id="636" r:id="rId368"/>
    <p:sldId id="637" r:id="rId369"/>
    <p:sldId id="638" r:id="rId370"/>
    <p:sldId id="639" r:id="rId371"/>
    <p:sldId id="640" r:id="rId372"/>
    <p:sldId id="641" r:id="rId373"/>
    <p:sldId id="642" r:id="rId374"/>
    <p:sldId id="643" r:id="rId375"/>
    <p:sldId id="644" r:id="rId376"/>
    <p:sldId id="645" r:id="rId377"/>
    <p:sldId id="646" r:id="rId378"/>
    <p:sldId id="647" r:id="rId379"/>
    <p:sldId id="648" r:id="rId380"/>
    <p:sldId id="649" r:id="rId381"/>
    <p:sldId id="651" r:id="rId382"/>
    <p:sldId id="652" r:id="rId383"/>
    <p:sldId id="653" r:id="rId384"/>
    <p:sldId id="654" r:id="rId385"/>
    <p:sldId id="655" r:id="rId386"/>
    <p:sldId id="656" r:id="rId387"/>
    <p:sldId id="657" r:id="rId388"/>
    <p:sldId id="658" r:id="rId389"/>
    <p:sldId id="659" r:id="rId390"/>
    <p:sldId id="660" r:id="rId391"/>
    <p:sldId id="661" r:id="rId392"/>
    <p:sldId id="662" r:id="rId393"/>
    <p:sldId id="663" r:id="rId394"/>
    <p:sldId id="664" r:id="rId395"/>
    <p:sldId id="665" r:id="rId396"/>
    <p:sldId id="666" r:id="rId397"/>
    <p:sldId id="667" r:id="rId398"/>
    <p:sldId id="668" r:id="rId399"/>
    <p:sldId id="669" r:id="rId400"/>
    <p:sldId id="699" r:id="rId401"/>
    <p:sldId id="670" r:id="rId402"/>
    <p:sldId id="671" r:id="rId403"/>
    <p:sldId id="700" r:id="rId404"/>
    <p:sldId id="672" r:id="rId405"/>
    <p:sldId id="673" r:id="rId406"/>
    <p:sldId id="674" r:id="rId407"/>
    <p:sldId id="675" r:id="rId408"/>
    <p:sldId id="676" r:id="rId409"/>
    <p:sldId id="677" r:id="rId410"/>
    <p:sldId id="678" r:id="rId411"/>
    <p:sldId id="679" r:id="rId412"/>
    <p:sldId id="680" r:id="rId413"/>
    <p:sldId id="681" r:id="rId414"/>
    <p:sldId id="682" r:id="rId415"/>
    <p:sldId id="683" r:id="rId416"/>
    <p:sldId id="684" r:id="rId417"/>
    <p:sldId id="685" r:id="rId418"/>
    <p:sldId id="686" r:id="rId419"/>
    <p:sldId id="687" r:id="rId420"/>
    <p:sldId id="689" r:id="rId421"/>
    <p:sldId id="688" r:id="rId422"/>
    <p:sldId id="690" r:id="rId423"/>
    <p:sldId id="692" r:id="rId424"/>
    <p:sldId id="691" r:id="rId425"/>
    <p:sldId id="693" r:id="rId426"/>
    <p:sldId id="694" r:id="rId427"/>
    <p:sldId id="695" r:id="rId428"/>
    <p:sldId id="696" r:id="rId429"/>
    <p:sldId id="698" r:id="rId430"/>
    <p:sldId id="701" r:id="rId431"/>
    <p:sldId id="702" r:id="rId432"/>
    <p:sldId id="703" r:id="rId433"/>
    <p:sldId id="704" r:id="rId434"/>
    <p:sldId id="705" r:id="rId43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30D724C-A25F-4707-B3C5-8CC13771CB9D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Seção sem Título" id="{744C09A0-D642-47EE-90BD-BD491AEE6F0C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1"/>
            <p14:sldId id="286"/>
            <p14:sldId id="288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26"/>
            <p14:sldId id="314"/>
            <p14:sldId id="327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8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7"/>
            <p14:sldId id="436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80"/>
            <p14:sldId id="481"/>
            <p14:sldId id="482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11"/>
            <p14:sldId id="512"/>
            <p14:sldId id="513"/>
            <p14:sldId id="514"/>
            <p14:sldId id="515"/>
            <p14:sldId id="516"/>
            <p14:sldId id="518"/>
            <p14:sldId id="517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8"/>
            <p14:sldId id="534"/>
            <p14:sldId id="535"/>
            <p14:sldId id="536"/>
            <p14:sldId id="537"/>
            <p14:sldId id="539"/>
            <p14:sldId id="540"/>
            <p14:sldId id="541"/>
            <p14:sldId id="542"/>
            <p14:sldId id="543"/>
            <p14:sldId id="545"/>
            <p14:sldId id="544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72"/>
            <p14:sldId id="569"/>
            <p14:sldId id="574"/>
            <p14:sldId id="573"/>
            <p14:sldId id="576"/>
            <p14:sldId id="577"/>
            <p14:sldId id="575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30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99"/>
            <p14:sldId id="670"/>
            <p14:sldId id="671"/>
            <p14:sldId id="700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9"/>
            <p14:sldId id="688"/>
            <p14:sldId id="690"/>
            <p14:sldId id="692"/>
            <p14:sldId id="691"/>
            <p14:sldId id="693"/>
            <p14:sldId id="694"/>
            <p14:sldId id="695"/>
            <p14:sldId id="696"/>
            <p14:sldId id="698"/>
            <p14:sldId id="701"/>
            <p14:sldId id="702"/>
            <p14:sldId id="703"/>
            <p14:sldId id="704"/>
            <p14:sldId id="7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7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presProps" Target="presProps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theme" Target="theme/theme1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customXml" Target="../customXml/item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customXml" Target="../customXml/item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customXml" Target="../customXml/item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notesMaster" Target="notesMasters/notesMaster1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viewProps" Target="viewProps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tableStyles" Target="tableStyles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44E3C-C41E-4FFD-9D4E-0CCB91D6D75A}" type="datetimeFigureOut">
              <a:rPr lang="pt-BR" smtClean="0"/>
              <a:pPr/>
              <a:t>20/08/2018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5C6E5-D440-4E1F-AC2A-ED4C6C0E85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67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650BF-8C88-4BB4-A7FD-12F34772A3A8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84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4718C-9FD3-4C6C-B7F1-6EA9A2B3CDBE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63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D60EB-A8CF-43C7-BEA0-04D1C5487A71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31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EF330-307C-4E56-A2A7-29A7B4556548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13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C32BB-5621-49BE-A212-448AC5AA856F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9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DE4A-97CD-4F55-B161-B0EB6B235995}" type="datetime1">
              <a:rPr lang="pt-BR" smtClean="0"/>
              <a:t>20/08/2018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3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01EA-72FA-4517-8E50-F37D449121C2}" type="datetime1">
              <a:rPr lang="pt-BR" smtClean="0"/>
              <a:t>20/08/2018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95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B785-528C-4CE7-8989-B6C5ECCC9329}" type="datetime1">
              <a:rPr lang="pt-BR" smtClean="0"/>
              <a:t>20/08/2018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57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7AAD0-A5BB-4B3B-BC70-E8A694EDA44D}" type="datetime1">
              <a:rPr lang="pt-BR" smtClean="0"/>
              <a:t>20/08/2018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1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15CA0-BC6F-42AE-B8D5-6F2C1F4A8B87}" type="datetime1">
              <a:rPr lang="pt-BR" smtClean="0"/>
              <a:t>20/08/2018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98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2DF3-FD95-480D-91ED-55369BFB15A8}" type="datetime1">
              <a:rPr lang="pt-BR" smtClean="0"/>
              <a:t>20/08/2018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0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B09-5162-440C-BC16-23DEF2A39BF0}" type="datetime1">
              <a:rPr lang="pt-BR" smtClean="0"/>
              <a:t>20/08/2018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6A28-B939-4C93-A3A3-C7DE178FD1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83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Padrões de Projeto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pt-BR" dirty="0" smtClean="0"/>
              <a:t>Que tal uma interface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9"/>
            <a:ext cx="8784976" cy="3744416"/>
          </a:xfrm>
        </p:spPr>
        <p:txBody>
          <a:bodyPr/>
          <a:lstStyle/>
          <a:p>
            <a:pPr algn="just"/>
            <a:r>
              <a:rPr lang="pt-BR" dirty="0" smtClean="0"/>
              <a:t>Uma alternativa </a:t>
            </a:r>
            <a:r>
              <a:rPr lang="pt-BR" dirty="0"/>
              <a:t>poderia tirar </a:t>
            </a:r>
            <a:r>
              <a:rPr lang="pt-BR" dirty="0" err="1"/>
              <a:t>fly</a:t>
            </a:r>
            <a:r>
              <a:rPr lang="pt-BR" dirty="0"/>
              <a:t>() </a:t>
            </a:r>
            <a:r>
              <a:rPr lang="pt-BR" dirty="0" smtClean="0"/>
              <a:t>da superclasse </a:t>
            </a:r>
            <a:r>
              <a:rPr lang="pt-BR" dirty="0" err="1"/>
              <a:t>Duck</a:t>
            </a:r>
            <a:r>
              <a:rPr lang="pt-BR" dirty="0"/>
              <a:t> e criar </a:t>
            </a:r>
            <a:r>
              <a:rPr lang="pt-BR" dirty="0" smtClean="0"/>
              <a:t>uma interface </a:t>
            </a:r>
            <a:r>
              <a:rPr lang="pt-BR" dirty="0" err="1"/>
              <a:t>Flyable</a:t>
            </a:r>
            <a:r>
              <a:rPr lang="pt-BR" dirty="0"/>
              <a:t>() com um</a:t>
            </a:r>
            <a:br>
              <a:rPr lang="pt-BR" dirty="0"/>
            </a:br>
            <a:r>
              <a:rPr lang="pt-BR" dirty="0" smtClean="0"/>
              <a:t>método </a:t>
            </a:r>
            <a:r>
              <a:rPr lang="pt-BR" dirty="0" err="1" smtClean="0"/>
              <a:t>fly</a:t>
            </a:r>
            <a:r>
              <a:rPr lang="pt-BR" dirty="0" smtClean="0"/>
              <a:t>(). </a:t>
            </a:r>
            <a:r>
              <a:rPr lang="pt-BR" dirty="0"/>
              <a:t>Assim, </a:t>
            </a:r>
            <a:r>
              <a:rPr lang="pt-BR" dirty="0" smtClean="0"/>
              <a:t>somente os </a:t>
            </a:r>
            <a:r>
              <a:rPr lang="pt-BR" dirty="0"/>
              <a:t>patos que devem voar </a:t>
            </a:r>
            <a:r>
              <a:rPr lang="pt-BR" dirty="0" smtClean="0"/>
              <a:t>irão implementar </a:t>
            </a:r>
            <a:r>
              <a:rPr lang="pt-BR" dirty="0"/>
              <a:t>essa interface e ter</a:t>
            </a:r>
            <a:br>
              <a:rPr lang="pt-BR" dirty="0"/>
            </a:br>
            <a:r>
              <a:rPr lang="pt-BR" dirty="0" smtClean="0"/>
              <a:t>um método </a:t>
            </a:r>
            <a:r>
              <a:rPr lang="pt-BR" dirty="0" err="1" smtClean="0"/>
              <a:t>fly</a:t>
            </a:r>
            <a:r>
              <a:rPr lang="pt-BR" dirty="0" smtClean="0"/>
              <a:t>()... </a:t>
            </a:r>
            <a:r>
              <a:rPr lang="pt-BR" dirty="0"/>
              <a:t>e </a:t>
            </a:r>
            <a:r>
              <a:rPr lang="pt-BR" dirty="0" smtClean="0"/>
              <a:t>também criar </a:t>
            </a:r>
            <a:r>
              <a:rPr lang="pt-BR" dirty="0"/>
              <a:t>uma </a:t>
            </a:r>
            <a:r>
              <a:rPr lang="pt-BR" dirty="0" err="1"/>
              <a:t>Quackable</a:t>
            </a:r>
            <a:r>
              <a:rPr lang="pt-BR" dirty="0"/>
              <a:t>, </a:t>
            </a:r>
            <a:r>
              <a:rPr lang="pt-BR" dirty="0" err="1"/>
              <a:t>ja</a:t>
            </a:r>
            <a:r>
              <a:rPr lang="pt-BR" dirty="0"/>
              <a:t> que </a:t>
            </a:r>
            <a:r>
              <a:rPr lang="pt-BR" dirty="0" smtClean="0"/>
              <a:t>nem todos </a:t>
            </a:r>
            <a:r>
              <a:rPr lang="pt-BR" dirty="0"/>
              <a:t>os patos podem grasnar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0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Construindo um pedido de bebidas com decoradores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6766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1º </a:t>
            </a:r>
            <a:r>
              <a:rPr lang="en-US" b="1" dirty="0" err="1" smtClean="0"/>
              <a:t>Começamos</a:t>
            </a:r>
            <a:r>
              <a:rPr lang="en-US" b="1" dirty="0" smtClean="0"/>
              <a:t> com </a:t>
            </a:r>
            <a:r>
              <a:rPr lang="en-US" b="1" dirty="0" err="1" smtClean="0"/>
              <a:t>nosso</a:t>
            </a:r>
            <a:r>
              <a:rPr lang="en-US" b="1" dirty="0" smtClean="0"/>
              <a:t> </a:t>
            </a:r>
            <a:r>
              <a:rPr lang="en-US" b="1" dirty="0" err="1" smtClean="0"/>
              <a:t>objeto</a:t>
            </a:r>
            <a:r>
              <a:rPr lang="en-US" b="1" dirty="0" smtClean="0"/>
              <a:t> </a:t>
            </a:r>
            <a:r>
              <a:rPr lang="en-US" b="1" dirty="0" err="1" smtClean="0"/>
              <a:t>DarkRoast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1398"/>
            <a:ext cx="2647950" cy="16383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491880" y="2060848"/>
            <a:ext cx="547260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Lembre</a:t>
            </a:r>
            <a:r>
              <a:rPr lang="en-US" dirty="0" smtClean="0"/>
              <a:t>-se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DarkRoast</a:t>
            </a:r>
            <a:r>
              <a:rPr lang="en-US" dirty="0" smtClean="0"/>
              <a:t> </a:t>
            </a:r>
            <a:r>
              <a:rPr lang="en-US" dirty="0" err="1" smtClean="0"/>
              <a:t>herda</a:t>
            </a:r>
            <a:r>
              <a:rPr lang="en-US" dirty="0" smtClean="0"/>
              <a:t> de Beverage e tem um </a:t>
            </a:r>
            <a:r>
              <a:rPr lang="en-US" dirty="0" err="1" smtClean="0"/>
              <a:t>método</a:t>
            </a:r>
            <a:r>
              <a:rPr lang="en-US" dirty="0" smtClean="0"/>
              <a:t> cost()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calcula</a:t>
            </a:r>
            <a:r>
              <a:rPr lang="en-US" dirty="0" smtClean="0"/>
              <a:t> o </a:t>
            </a:r>
            <a:r>
              <a:rPr lang="en-US" dirty="0" err="1" smtClean="0"/>
              <a:t>custo</a:t>
            </a:r>
            <a:r>
              <a:rPr lang="en-US" dirty="0" smtClean="0"/>
              <a:t> da </a:t>
            </a:r>
            <a:r>
              <a:rPr lang="en-US" dirty="0" err="1" smtClean="0"/>
              <a:t>bebida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4432" y="3645024"/>
            <a:ext cx="8229600" cy="676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/>
              <a:t>2</a:t>
            </a:r>
            <a:r>
              <a:rPr lang="en-US" b="1" dirty="0" smtClean="0"/>
              <a:t>º O </a:t>
            </a:r>
            <a:r>
              <a:rPr lang="en-US" b="1" dirty="0" err="1" smtClean="0"/>
              <a:t>cliente</a:t>
            </a:r>
            <a:r>
              <a:rPr lang="en-US" b="1" dirty="0" smtClean="0"/>
              <a:t> </a:t>
            </a:r>
            <a:r>
              <a:rPr lang="en-US" b="1" dirty="0" err="1" smtClean="0"/>
              <a:t>quer</a:t>
            </a:r>
            <a:r>
              <a:rPr lang="en-US" b="1" dirty="0" smtClean="0"/>
              <a:t> Mocha, </a:t>
            </a:r>
            <a:r>
              <a:rPr lang="en-US" b="1" dirty="0" err="1" smtClean="0"/>
              <a:t>então</a:t>
            </a:r>
            <a:r>
              <a:rPr lang="en-US" b="1" dirty="0" smtClean="0"/>
              <a:t> </a:t>
            </a:r>
            <a:r>
              <a:rPr lang="en-US" b="1" dirty="0" err="1" smtClean="0"/>
              <a:t>criamos</a:t>
            </a:r>
            <a:r>
              <a:rPr lang="en-US" b="1" dirty="0" smtClean="0"/>
              <a:t> um </a:t>
            </a:r>
            <a:r>
              <a:rPr lang="en-US" b="1" dirty="0" err="1" smtClean="0"/>
              <a:t>objeto</a:t>
            </a:r>
            <a:r>
              <a:rPr lang="en-US" b="1" dirty="0" smtClean="0"/>
              <a:t> </a:t>
            </a:r>
            <a:r>
              <a:rPr lang="en-US" b="1" dirty="0" err="1" smtClean="0"/>
              <a:t>Mochae</a:t>
            </a:r>
            <a:r>
              <a:rPr lang="en-US" b="1" dirty="0" smtClean="0"/>
              <a:t> </a:t>
            </a:r>
            <a:r>
              <a:rPr lang="en-US" b="1" dirty="0" err="1" smtClean="0"/>
              <a:t>englobamos</a:t>
            </a:r>
            <a:r>
              <a:rPr lang="en-US" b="1" dirty="0" smtClean="0"/>
              <a:t> </a:t>
            </a:r>
            <a:r>
              <a:rPr lang="en-US" b="1" dirty="0" err="1" smtClean="0"/>
              <a:t>DarkRoast</a:t>
            </a:r>
            <a:r>
              <a:rPr lang="en-US" b="1" dirty="0" smtClean="0"/>
              <a:t> </a:t>
            </a:r>
            <a:r>
              <a:rPr lang="en-US" b="1" dirty="0" err="1" smtClean="0"/>
              <a:t>nele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" y="4165458"/>
            <a:ext cx="3733800" cy="26574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331518" y="4165458"/>
            <a:ext cx="563297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Objeto</a:t>
            </a:r>
            <a:r>
              <a:rPr lang="en-US" dirty="0" smtClean="0"/>
              <a:t> Mocha é um </a:t>
            </a:r>
            <a:r>
              <a:rPr lang="en-US" dirty="0" err="1" smtClean="0"/>
              <a:t>decorador</a:t>
            </a:r>
            <a:r>
              <a:rPr lang="en-US" dirty="0" smtClean="0"/>
              <a:t>.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err="1" smtClean="0"/>
              <a:t>espelha</a:t>
            </a:r>
            <a:r>
              <a:rPr lang="en-US" dirty="0" smtClean="0"/>
              <a:t> 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decorando</a:t>
            </a:r>
            <a:r>
              <a:rPr lang="en-US" dirty="0" smtClean="0"/>
              <a:t> </a:t>
            </a:r>
            <a:r>
              <a:rPr lang="en-US" dirty="0" err="1" smtClean="0"/>
              <a:t>nesse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, um Beverage (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espelho</a:t>
            </a:r>
            <a:r>
              <a:rPr lang="en-US" dirty="0" smtClean="0"/>
              <a:t> </a:t>
            </a:r>
            <a:r>
              <a:rPr lang="en-US" dirty="0" err="1" smtClean="0"/>
              <a:t>queremos</a:t>
            </a:r>
            <a:r>
              <a:rPr lang="en-US" dirty="0" smtClean="0"/>
              <a:t> </a:t>
            </a:r>
            <a:r>
              <a:rPr lang="en-US" dirty="0" err="1" smtClean="0"/>
              <a:t>dizer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é do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).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713620" y="5373216"/>
            <a:ext cx="525658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Então</a:t>
            </a:r>
            <a:r>
              <a:rPr lang="en-US" dirty="0" smtClean="0"/>
              <a:t> , Mocha </a:t>
            </a:r>
            <a:r>
              <a:rPr lang="en-US" dirty="0" err="1" smtClean="0"/>
              <a:t>também</a:t>
            </a:r>
            <a:r>
              <a:rPr lang="en-US" dirty="0" smtClean="0"/>
              <a:t> tem um </a:t>
            </a:r>
            <a:r>
              <a:rPr lang="en-US" dirty="0" err="1" smtClean="0"/>
              <a:t>método</a:t>
            </a:r>
            <a:r>
              <a:rPr lang="en-US" dirty="0" smtClean="0"/>
              <a:t> cost(), e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meio</a:t>
            </a:r>
            <a:r>
              <a:rPr lang="en-US" dirty="0" smtClean="0"/>
              <a:t> do </a:t>
            </a:r>
            <a:r>
              <a:rPr lang="en-US" dirty="0" err="1" smtClean="0"/>
              <a:t>polimorfismo</a:t>
            </a:r>
            <a:r>
              <a:rPr lang="en-US" dirty="0" smtClean="0"/>
              <a:t> 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tratar</a:t>
            </a:r>
            <a:r>
              <a:rPr lang="en-US" dirty="0" smtClean="0"/>
              <a:t>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bebida</a:t>
            </a:r>
            <a:r>
              <a:rPr lang="en-US" dirty="0" smtClean="0"/>
              <a:t> </a:t>
            </a:r>
            <a:r>
              <a:rPr lang="en-US" dirty="0" err="1" smtClean="0"/>
              <a:t>englobada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Mocha </a:t>
            </a:r>
            <a:r>
              <a:rPr lang="en-US" dirty="0" err="1" smtClean="0"/>
              <a:t>como</a:t>
            </a:r>
            <a:r>
              <a:rPr lang="en-US" dirty="0" smtClean="0"/>
              <a:t>, um Beverage </a:t>
            </a:r>
            <a:r>
              <a:rPr lang="en-US" dirty="0" err="1" smtClean="0"/>
              <a:t>também</a:t>
            </a:r>
            <a:r>
              <a:rPr lang="en-US" dirty="0" smtClean="0"/>
              <a:t> (</a:t>
            </a:r>
            <a:r>
              <a:rPr lang="en-US" dirty="0" err="1" smtClean="0"/>
              <a:t>porque</a:t>
            </a:r>
            <a:r>
              <a:rPr lang="en-US" dirty="0" smtClean="0"/>
              <a:t> Mocha e um </a:t>
            </a:r>
            <a:r>
              <a:rPr lang="en-US" dirty="0" err="1" smtClean="0"/>
              <a:t>subtipo</a:t>
            </a:r>
            <a:r>
              <a:rPr lang="en-US" dirty="0" smtClean="0"/>
              <a:t> de Beverage)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79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Construindo um pedido de bebidas com decoradores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9361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º O </a:t>
            </a:r>
            <a:r>
              <a:rPr lang="en-US" b="1" dirty="0" err="1" smtClean="0"/>
              <a:t>cliente</a:t>
            </a:r>
            <a:r>
              <a:rPr lang="en-US" b="1" dirty="0" smtClean="0"/>
              <a:t> </a:t>
            </a:r>
            <a:r>
              <a:rPr lang="en-US" b="1" dirty="0" err="1" smtClean="0"/>
              <a:t>também</a:t>
            </a:r>
            <a:r>
              <a:rPr lang="en-US" b="1" dirty="0" smtClean="0"/>
              <a:t> </a:t>
            </a:r>
            <a:r>
              <a:rPr lang="en-US" b="1" dirty="0" err="1" smtClean="0"/>
              <a:t>quer</a:t>
            </a:r>
            <a:r>
              <a:rPr lang="en-US" b="1" dirty="0" smtClean="0"/>
              <a:t> Whip, </a:t>
            </a:r>
            <a:r>
              <a:rPr lang="en-US" b="1" dirty="0" err="1" smtClean="0"/>
              <a:t>então</a:t>
            </a:r>
            <a:r>
              <a:rPr lang="en-US" b="1" dirty="0" smtClean="0"/>
              <a:t> </a:t>
            </a:r>
            <a:r>
              <a:rPr lang="en-US" b="1" dirty="0" err="1" smtClean="0"/>
              <a:t>criamos</a:t>
            </a:r>
            <a:r>
              <a:rPr lang="en-US" b="1" dirty="0" smtClean="0"/>
              <a:t> um </a:t>
            </a:r>
            <a:r>
              <a:rPr lang="en-US" b="1" dirty="0" err="1" smtClean="0"/>
              <a:t>decorador</a:t>
            </a:r>
            <a:r>
              <a:rPr lang="en-US" b="1" dirty="0" smtClean="0"/>
              <a:t> Whip e </a:t>
            </a:r>
            <a:r>
              <a:rPr lang="en-US" b="1" dirty="0" err="1" smtClean="0"/>
              <a:t>colocamos</a:t>
            </a:r>
            <a:r>
              <a:rPr lang="en-US" b="1" dirty="0" smtClean="0"/>
              <a:t> Mocha </a:t>
            </a:r>
            <a:r>
              <a:rPr lang="en-US" b="1" dirty="0" err="1" smtClean="0"/>
              <a:t>dentro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3971925" cy="26193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971925" y="2416231"/>
            <a:ext cx="517207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Whip é um </a:t>
            </a:r>
            <a:r>
              <a:rPr lang="en-US" dirty="0" err="1" smtClean="0"/>
              <a:t>decorador</a:t>
            </a:r>
            <a:r>
              <a:rPr lang="en-US" dirty="0" smtClean="0"/>
              <a:t>,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espelha</a:t>
            </a:r>
            <a:r>
              <a:rPr lang="en-US" dirty="0" smtClean="0"/>
              <a:t> o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DarkRoast</a:t>
            </a:r>
            <a:r>
              <a:rPr lang="en-US" dirty="0" smtClean="0"/>
              <a:t> e </a:t>
            </a:r>
            <a:r>
              <a:rPr lang="en-US" dirty="0" err="1" smtClean="0"/>
              <a:t>inclui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cost()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635896" y="3645024"/>
            <a:ext cx="517207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DarkRoast</a:t>
            </a:r>
            <a:r>
              <a:rPr lang="en-US" dirty="0" smtClean="0"/>
              <a:t> </a:t>
            </a:r>
            <a:r>
              <a:rPr lang="en-US" dirty="0" err="1" smtClean="0"/>
              <a:t>engloba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Mocha e Whip </a:t>
            </a:r>
            <a:r>
              <a:rPr lang="en-US" dirty="0" err="1" smtClean="0"/>
              <a:t>ainda</a:t>
            </a:r>
            <a:r>
              <a:rPr lang="en-US" dirty="0" smtClean="0"/>
              <a:t>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bebida</a:t>
            </a:r>
            <a:r>
              <a:rPr lang="en-US" dirty="0" smtClean="0"/>
              <a:t> e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com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 smtClean="0"/>
              <a:t>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com </a:t>
            </a:r>
            <a:r>
              <a:rPr lang="en-US" dirty="0" err="1" smtClean="0"/>
              <a:t>DarkRoast</a:t>
            </a:r>
            <a:r>
              <a:rPr lang="en-US" dirty="0" smtClean="0"/>
              <a:t>, inclusive </a:t>
            </a:r>
            <a:r>
              <a:rPr lang="en-US" dirty="0" err="1" smtClean="0"/>
              <a:t>chamar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metodo</a:t>
            </a:r>
            <a:r>
              <a:rPr lang="en-US" dirty="0" smtClean="0"/>
              <a:t> coast()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1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Construindo um pedido de bebidas com decoradores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60" y="3104093"/>
            <a:ext cx="6276975" cy="3514725"/>
          </a:xfr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51520" y="1484784"/>
            <a:ext cx="8640960" cy="1296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Agora, é </a:t>
            </a:r>
            <a:r>
              <a:rPr lang="en-US" b="1" dirty="0" err="1" smtClean="0"/>
              <a:t>hora</a:t>
            </a:r>
            <a:r>
              <a:rPr lang="en-US" b="1" dirty="0" smtClean="0"/>
              <a:t> de </a:t>
            </a:r>
            <a:r>
              <a:rPr lang="en-US" b="1" dirty="0" err="1" smtClean="0"/>
              <a:t>computar</a:t>
            </a:r>
            <a:r>
              <a:rPr lang="en-US" b="1" dirty="0" smtClean="0"/>
              <a:t> o </a:t>
            </a:r>
            <a:r>
              <a:rPr lang="en-US" b="1" dirty="0" err="1" smtClean="0"/>
              <a:t>custo</a:t>
            </a:r>
            <a:r>
              <a:rPr lang="en-US" b="1" dirty="0" smtClean="0"/>
              <a:t> do </a:t>
            </a:r>
            <a:r>
              <a:rPr lang="en-US" b="1" dirty="0" err="1" smtClean="0"/>
              <a:t>cliente</a:t>
            </a:r>
            <a:r>
              <a:rPr lang="en-US" b="1" dirty="0" smtClean="0"/>
              <a:t>. </a:t>
            </a:r>
            <a:r>
              <a:rPr lang="en-US" b="1" dirty="0" err="1" smtClean="0"/>
              <a:t>Fazemos</a:t>
            </a:r>
            <a:r>
              <a:rPr lang="en-US" b="1" dirty="0" smtClean="0"/>
              <a:t> </a:t>
            </a:r>
            <a:r>
              <a:rPr lang="en-US" b="1" dirty="0" err="1" smtClean="0"/>
              <a:t>isso</a:t>
            </a:r>
            <a:r>
              <a:rPr lang="en-US" b="1" dirty="0" smtClean="0"/>
              <a:t> </a:t>
            </a:r>
            <a:r>
              <a:rPr lang="en-US" b="1" dirty="0" err="1" smtClean="0"/>
              <a:t>chamando</a:t>
            </a:r>
            <a:r>
              <a:rPr lang="en-US" b="1" dirty="0" smtClean="0"/>
              <a:t> cost() do decorator </a:t>
            </a:r>
            <a:r>
              <a:rPr lang="en-US" b="1" dirty="0" err="1" smtClean="0"/>
              <a:t>externo</a:t>
            </a:r>
            <a:r>
              <a:rPr lang="en-US" b="1" dirty="0" smtClean="0"/>
              <a:t>, Whip, Whip </a:t>
            </a:r>
            <a:r>
              <a:rPr lang="en-US" b="1" dirty="0" err="1" smtClean="0"/>
              <a:t>vai</a:t>
            </a:r>
            <a:r>
              <a:rPr lang="en-US" b="1" dirty="0" smtClean="0"/>
              <a:t> </a:t>
            </a:r>
            <a:r>
              <a:rPr lang="en-US" b="1" dirty="0" err="1" smtClean="0"/>
              <a:t>delegar</a:t>
            </a:r>
            <a:r>
              <a:rPr lang="en-US" b="1" dirty="0" smtClean="0"/>
              <a:t> o </a:t>
            </a:r>
            <a:r>
              <a:rPr lang="en-US" b="1" dirty="0" err="1" smtClean="0"/>
              <a:t>cálculo</a:t>
            </a:r>
            <a:r>
              <a:rPr lang="en-US" b="1" dirty="0" smtClean="0"/>
              <a:t> do </a:t>
            </a:r>
            <a:r>
              <a:rPr lang="en-US" b="1" dirty="0" err="1" smtClean="0"/>
              <a:t>custo</a:t>
            </a:r>
            <a:r>
              <a:rPr lang="en-US" b="1" dirty="0" smtClean="0"/>
              <a:t> </a:t>
            </a:r>
            <a:r>
              <a:rPr lang="en-US" b="1" dirty="0" err="1" smtClean="0"/>
              <a:t>para</a:t>
            </a:r>
            <a:r>
              <a:rPr lang="en-US" b="1" dirty="0" smtClean="0"/>
              <a:t> o </a:t>
            </a:r>
            <a:r>
              <a:rPr lang="en-US" b="1" dirty="0" err="1" smtClean="0"/>
              <a:t>objeto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decora</a:t>
            </a:r>
            <a:r>
              <a:rPr lang="en-US" b="1" dirty="0" smtClean="0"/>
              <a:t>. </a:t>
            </a:r>
            <a:r>
              <a:rPr lang="en-US" b="1" dirty="0" err="1" smtClean="0"/>
              <a:t>Depois</a:t>
            </a:r>
            <a:r>
              <a:rPr lang="en-US" b="1" dirty="0" smtClean="0"/>
              <a:t> </a:t>
            </a:r>
            <a:r>
              <a:rPr lang="en-US" b="1" dirty="0" err="1" smtClean="0"/>
              <a:t>que</a:t>
            </a:r>
            <a:r>
              <a:rPr lang="en-US" b="1" dirty="0" smtClean="0"/>
              <a:t> </a:t>
            </a:r>
            <a:r>
              <a:rPr lang="en-US" b="1" dirty="0" err="1" smtClean="0"/>
              <a:t>obtiver</a:t>
            </a:r>
            <a:r>
              <a:rPr lang="en-US" b="1" dirty="0" smtClean="0"/>
              <a:t> um </a:t>
            </a:r>
            <a:r>
              <a:rPr lang="en-US" b="1" dirty="0" err="1" smtClean="0"/>
              <a:t>custo</a:t>
            </a:r>
            <a:r>
              <a:rPr lang="en-US" b="1" dirty="0" smtClean="0"/>
              <a:t>, </a:t>
            </a:r>
            <a:r>
              <a:rPr lang="en-US" b="1" dirty="0" err="1" smtClean="0"/>
              <a:t>ele</a:t>
            </a:r>
            <a:r>
              <a:rPr lang="en-US" b="1" dirty="0" smtClean="0"/>
              <a:t> </a:t>
            </a:r>
            <a:r>
              <a:rPr lang="en-US" b="1" dirty="0" err="1" smtClean="0"/>
              <a:t>irá</a:t>
            </a:r>
            <a:r>
              <a:rPr lang="en-US" b="1" dirty="0" smtClean="0"/>
              <a:t> </a:t>
            </a:r>
            <a:r>
              <a:rPr lang="en-US" b="1" dirty="0" err="1" smtClean="0"/>
              <a:t>adicionar</a:t>
            </a:r>
            <a:r>
              <a:rPr lang="en-US" b="1" dirty="0" smtClean="0"/>
              <a:t> o </a:t>
            </a:r>
            <a:r>
              <a:rPr lang="en-US" b="1" dirty="0" err="1" smtClean="0"/>
              <a:t>custo</a:t>
            </a:r>
            <a:r>
              <a:rPr lang="en-US" b="1" dirty="0" smtClean="0"/>
              <a:t> de Whip</a:t>
            </a:r>
            <a:endParaRPr lang="pt-BR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" y="2780928"/>
            <a:ext cx="32038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 º</a:t>
            </a:r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chamamos</a:t>
            </a:r>
            <a:r>
              <a:rPr lang="en-US" dirty="0" smtClean="0"/>
              <a:t> cost() no </a:t>
            </a:r>
            <a:r>
              <a:rPr lang="en-US" dirty="0" err="1" smtClean="0"/>
              <a:t>decorador</a:t>
            </a:r>
            <a:r>
              <a:rPr lang="en-US" dirty="0" smtClean="0"/>
              <a:t> </a:t>
            </a:r>
            <a:r>
              <a:rPr lang="en-US" dirty="0" err="1" smtClean="0"/>
              <a:t>externo</a:t>
            </a:r>
            <a:r>
              <a:rPr lang="en-US" dirty="0" smtClean="0"/>
              <a:t> Whip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383545" y="2411596"/>
            <a:ext cx="32038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2ºWhip </a:t>
            </a:r>
            <a:r>
              <a:rPr lang="en-US" dirty="0" err="1" smtClean="0"/>
              <a:t>chama</a:t>
            </a:r>
            <a:r>
              <a:rPr lang="en-US" dirty="0" smtClean="0"/>
              <a:t> cost </a:t>
            </a:r>
            <a:r>
              <a:rPr lang="en-US" dirty="0" err="1" smtClean="0"/>
              <a:t>em</a:t>
            </a:r>
            <a:r>
              <a:rPr lang="en-US" dirty="0" smtClean="0"/>
              <a:t> Mocha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436096" y="2919427"/>
            <a:ext cx="37079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3º Mocha </a:t>
            </a:r>
            <a:r>
              <a:rPr lang="en-US" dirty="0" err="1" smtClean="0"/>
              <a:t>chama</a:t>
            </a:r>
            <a:r>
              <a:rPr lang="en-US" dirty="0" smtClean="0"/>
              <a:t> cost()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DarkRoast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660232" y="3645024"/>
            <a:ext cx="24837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º </a:t>
            </a:r>
            <a:r>
              <a:rPr lang="en-US" dirty="0" err="1" smtClean="0"/>
              <a:t>DarkRoast</a:t>
            </a:r>
            <a:r>
              <a:rPr lang="en-US" dirty="0" smtClean="0"/>
              <a:t> </a:t>
            </a:r>
            <a:r>
              <a:rPr lang="en-US" dirty="0" err="1" smtClean="0"/>
              <a:t>retorna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custo</a:t>
            </a:r>
            <a:r>
              <a:rPr lang="en-US" dirty="0" smtClean="0"/>
              <a:t>, 99 centavos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212031" y="6180487"/>
            <a:ext cx="583264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5ºMocha </a:t>
            </a:r>
            <a:r>
              <a:rPr lang="en-US" dirty="0" err="1" smtClean="0"/>
              <a:t>adiciona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custo</a:t>
            </a:r>
            <a:r>
              <a:rPr lang="en-US" dirty="0" smtClean="0"/>
              <a:t> , 20 centavos,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de </a:t>
            </a:r>
            <a:r>
              <a:rPr lang="en-US" dirty="0" err="1" smtClean="0"/>
              <a:t>DarkRoast</a:t>
            </a:r>
            <a:r>
              <a:rPr lang="en-US" dirty="0" smtClean="0"/>
              <a:t> e devolve o total , $1,19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0" y="5229200"/>
            <a:ext cx="262778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6º Whip, </a:t>
            </a:r>
            <a:r>
              <a:rPr lang="en-US" dirty="0" err="1" smtClean="0"/>
              <a:t>adiciona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total, 10 centavos ,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resultado</a:t>
            </a:r>
            <a:r>
              <a:rPr lang="en-US" dirty="0" smtClean="0"/>
              <a:t> de Mocha e devolve o </a:t>
            </a:r>
            <a:r>
              <a:rPr lang="en-US" dirty="0" err="1" smtClean="0"/>
              <a:t>resultado</a:t>
            </a:r>
            <a:r>
              <a:rPr lang="en-US" dirty="0" smtClean="0"/>
              <a:t> de $1,29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 smtClean="0"/>
              <a:t>Ok, </a:t>
            </a:r>
            <a:r>
              <a:rPr lang="en-US" dirty="0" err="1" smtClean="0"/>
              <a:t>isso</a:t>
            </a:r>
            <a:r>
              <a:rPr lang="en-US" dirty="0" smtClean="0"/>
              <a:t> é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sabemos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agora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96752"/>
            <a:ext cx="8856984" cy="525658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Decoradores</a:t>
            </a:r>
            <a:r>
              <a:rPr lang="en-US" sz="2800" dirty="0" smtClean="0"/>
              <a:t> </a:t>
            </a:r>
            <a:r>
              <a:rPr lang="en-US" sz="2800" dirty="0" err="1" smtClean="0"/>
              <a:t>têm</a:t>
            </a:r>
            <a:r>
              <a:rPr lang="en-US" sz="2800" dirty="0" smtClean="0"/>
              <a:t> um </a:t>
            </a:r>
            <a:r>
              <a:rPr lang="en-US" sz="2800" dirty="0" err="1" smtClean="0"/>
              <a:t>mesmo</a:t>
            </a:r>
            <a:r>
              <a:rPr lang="en-US" sz="2800" dirty="0" smtClean="0"/>
              <a:t> </a:t>
            </a:r>
            <a:r>
              <a:rPr lang="en-US" sz="2800" dirty="0" err="1" smtClean="0"/>
              <a:t>supertiplo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objetos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eles</a:t>
            </a:r>
            <a:r>
              <a:rPr lang="en-US" sz="2800" dirty="0" smtClean="0"/>
              <a:t> </a:t>
            </a:r>
            <a:r>
              <a:rPr lang="en-US" sz="2800" dirty="0" err="1" smtClean="0"/>
              <a:t>decoram</a:t>
            </a:r>
            <a:endParaRPr lang="en-US" sz="2800" dirty="0" smtClean="0"/>
          </a:p>
          <a:p>
            <a:pPr algn="just"/>
            <a:r>
              <a:rPr lang="en-US" sz="2800" dirty="0" err="1" smtClean="0"/>
              <a:t>Você</a:t>
            </a:r>
            <a:r>
              <a:rPr lang="en-US" sz="2800" dirty="0" smtClean="0"/>
              <a:t> </a:t>
            </a:r>
            <a:r>
              <a:rPr lang="en-US" sz="2800" dirty="0" err="1" smtClean="0"/>
              <a:t>pode</a:t>
            </a:r>
            <a:r>
              <a:rPr lang="en-US" sz="2800" dirty="0" smtClean="0"/>
              <a:t> </a:t>
            </a:r>
            <a:r>
              <a:rPr lang="en-US" sz="2800" dirty="0" err="1" smtClean="0"/>
              <a:t>usar</a:t>
            </a:r>
            <a:r>
              <a:rPr lang="en-US" sz="2800" dirty="0" smtClean="0"/>
              <a:t> um </a:t>
            </a:r>
            <a:r>
              <a:rPr lang="en-US" sz="2800" dirty="0" err="1" smtClean="0"/>
              <a:t>ou</a:t>
            </a:r>
            <a:r>
              <a:rPr lang="en-US" sz="2800" dirty="0" smtClean="0"/>
              <a:t> </a:t>
            </a:r>
            <a:r>
              <a:rPr lang="en-US" sz="2800" dirty="0" err="1" smtClean="0"/>
              <a:t>mais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decoradores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englobar</a:t>
            </a:r>
            <a:r>
              <a:rPr lang="en-US" sz="2800" dirty="0" smtClean="0"/>
              <a:t> um </a:t>
            </a:r>
            <a:r>
              <a:rPr lang="en-US" sz="2800" dirty="0" err="1" smtClean="0"/>
              <a:t>objeto</a:t>
            </a:r>
            <a:endParaRPr lang="en-US" sz="2800" dirty="0" smtClean="0"/>
          </a:p>
          <a:p>
            <a:pPr algn="just"/>
            <a:r>
              <a:rPr lang="en-US" sz="2800" dirty="0" smtClean="0"/>
              <a:t>Uma </a:t>
            </a:r>
            <a:r>
              <a:rPr lang="en-US" sz="2800" dirty="0" err="1" smtClean="0"/>
              <a:t>vez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o </a:t>
            </a:r>
            <a:r>
              <a:rPr lang="en-US" sz="2800" dirty="0" err="1" smtClean="0"/>
              <a:t>decorador</a:t>
            </a:r>
            <a:r>
              <a:rPr lang="en-US" sz="2800" dirty="0" smtClean="0"/>
              <a:t> tem o </a:t>
            </a:r>
            <a:r>
              <a:rPr lang="en-US" sz="2800" dirty="0" err="1" smtClean="0"/>
              <a:t>mesmo</a:t>
            </a:r>
            <a:r>
              <a:rPr lang="en-US" sz="2800" dirty="0" smtClean="0"/>
              <a:t> </a:t>
            </a:r>
            <a:r>
              <a:rPr lang="en-US" sz="2800" dirty="0" err="1" smtClean="0"/>
              <a:t>supertipo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o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</a:t>
            </a:r>
            <a:r>
              <a:rPr lang="en-US" sz="2800" dirty="0" smtClean="0"/>
              <a:t>, </a:t>
            </a:r>
            <a:r>
              <a:rPr lang="en-US" sz="2800" dirty="0" err="1" smtClean="0"/>
              <a:t>podemos</a:t>
            </a:r>
            <a:r>
              <a:rPr lang="en-US" sz="2800" dirty="0" smtClean="0"/>
              <a:t> </a:t>
            </a:r>
            <a:r>
              <a:rPr lang="en-US" sz="2800" dirty="0" err="1" smtClean="0"/>
              <a:t>passar</a:t>
            </a:r>
            <a:r>
              <a:rPr lang="en-US" sz="2800" dirty="0" smtClean="0"/>
              <a:t> um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</a:t>
            </a:r>
            <a:r>
              <a:rPr lang="en-US" sz="2800" dirty="0" smtClean="0"/>
              <a:t> no </a:t>
            </a:r>
            <a:r>
              <a:rPr lang="en-US" sz="2800" dirty="0" err="1" smtClean="0"/>
              <a:t>lugar</a:t>
            </a:r>
            <a:r>
              <a:rPr lang="en-US" sz="2800" dirty="0" smtClean="0"/>
              <a:t> do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original (</a:t>
            </a:r>
            <a:r>
              <a:rPr lang="en-US" sz="2800" dirty="0" err="1" smtClean="0"/>
              <a:t>englobado</a:t>
            </a:r>
            <a:r>
              <a:rPr lang="en-US" sz="2800" dirty="0" smtClean="0"/>
              <a:t>).</a:t>
            </a:r>
          </a:p>
          <a:p>
            <a:pPr algn="just"/>
            <a:r>
              <a:rPr lang="en-US" sz="2800" dirty="0" smtClean="0"/>
              <a:t>O </a:t>
            </a:r>
            <a:r>
              <a:rPr lang="en-US" sz="2800" dirty="0" err="1" smtClean="0"/>
              <a:t>decorador</a:t>
            </a:r>
            <a:r>
              <a:rPr lang="en-US" sz="2800" dirty="0" smtClean="0"/>
              <a:t> </a:t>
            </a:r>
            <a:r>
              <a:rPr lang="en-US" sz="2800" dirty="0" err="1" smtClean="0"/>
              <a:t>adiciona</a:t>
            </a:r>
            <a:r>
              <a:rPr lang="en-US" sz="2800" dirty="0" smtClean="0"/>
              <a:t> </a:t>
            </a:r>
            <a:r>
              <a:rPr lang="en-US" sz="2800" dirty="0" err="1" smtClean="0"/>
              <a:t>seu</a:t>
            </a:r>
            <a:r>
              <a:rPr lang="en-US" sz="2800" dirty="0" smtClean="0"/>
              <a:t> </a:t>
            </a:r>
            <a:r>
              <a:rPr lang="en-US" sz="2800" dirty="0" err="1" smtClean="0"/>
              <a:t>próprio</a:t>
            </a:r>
            <a:r>
              <a:rPr lang="en-US" sz="2800" dirty="0" smtClean="0"/>
              <a:t> </a:t>
            </a:r>
            <a:r>
              <a:rPr lang="en-US" sz="2800" dirty="0" err="1" smtClean="0"/>
              <a:t>comportamento</a:t>
            </a:r>
            <a:r>
              <a:rPr lang="en-US" sz="2800" dirty="0" smtClean="0"/>
              <a:t> antes e </a:t>
            </a:r>
            <a:r>
              <a:rPr lang="en-US" sz="2800" dirty="0" err="1" smtClean="0"/>
              <a:t>ou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 de </a:t>
            </a:r>
            <a:r>
              <a:rPr lang="en-US" sz="2800" dirty="0" err="1" smtClean="0"/>
              <a:t>delegar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o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ele</a:t>
            </a:r>
            <a:r>
              <a:rPr lang="en-US" sz="2800" dirty="0" smtClean="0"/>
              <a:t> </a:t>
            </a:r>
            <a:r>
              <a:rPr lang="en-US" sz="2800" dirty="0" err="1" smtClean="0"/>
              <a:t>decora</a:t>
            </a:r>
            <a:r>
              <a:rPr lang="en-US" sz="2800" dirty="0" smtClean="0"/>
              <a:t> o </a:t>
            </a:r>
            <a:r>
              <a:rPr lang="en-US" sz="2800" dirty="0" err="1" smtClean="0"/>
              <a:t>resto</a:t>
            </a:r>
            <a:r>
              <a:rPr lang="en-US" sz="2800" dirty="0" smtClean="0"/>
              <a:t> do </a:t>
            </a:r>
            <a:r>
              <a:rPr lang="en-US" sz="2800" dirty="0" err="1" smtClean="0"/>
              <a:t>trabalho</a:t>
            </a:r>
            <a:r>
              <a:rPr lang="en-US" sz="2800" dirty="0" smtClean="0"/>
              <a:t>  </a:t>
            </a:r>
          </a:p>
          <a:p>
            <a:pPr algn="just"/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objetos</a:t>
            </a:r>
            <a:r>
              <a:rPr lang="en-US" sz="2800" dirty="0" smtClean="0"/>
              <a:t> </a:t>
            </a:r>
            <a:r>
              <a:rPr lang="en-US" sz="2800" dirty="0" err="1" smtClean="0"/>
              <a:t>podem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decorados</a:t>
            </a:r>
            <a:r>
              <a:rPr lang="en-US" sz="2800" dirty="0" smtClean="0"/>
              <a:t> a </a:t>
            </a:r>
            <a:r>
              <a:rPr lang="en-US" sz="2800" dirty="0" err="1" smtClean="0"/>
              <a:t>qualquer</a:t>
            </a:r>
            <a:r>
              <a:rPr lang="en-US" sz="2800" dirty="0" smtClean="0"/>
              <a:t> </a:t>
            </a:r>
            <a:r>
              <a:rPr lang="en-US" sz="2800" dirty="0" err="1" smtClean="0"/>
              <a:t>momento</a:t>
            </a:r>
            <a:r>
              <a:rPr lang="en-US" sz="2800" dirty="0" smtClean="0"/>
              <a:t>, </a:t>
            </a:r>
            <a:r>
              <a:rPr lang="en-US" sz="2800" dirty="0" err="1" smtClean="0"/>
              <a:t>então</a:t>
            </a:r>
            <a:r>
              <a:rPr lang="en-US" sz="2800" dirty="0" smtClean="0"/>
              <a:t> </a:t>
            </a:r>
            <a:r>
              <a:rPr lang="en-US" sz="2800" dirty="0" err="1" smtClean="0"/>
              <a:t>podemos</a:t>
            </a:r>
            <a:r>
              <a:rPr lang="en-US" sz="2800" dirty="0" smtClean="0"/>
              <a:t> </a:t>
            </a:r>
            <a:r>
              <a:rPr lang="en-US" sz="2800" dirty="0" err="1" smtClean="0"/>
              <a:t>decorar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objetos</a:t>
            </a:r>
            <a:r>
              <a:rPr lang="en-US" sz="2800" dirty="0" smtClean="0"/>
              <a:t> de </a:t>
            </a:r>
            <a:r>
              <a:rPr lang="en-US" sz="2800" dirty="0" err="1" smtClean="0"/>
              <a:t>maneira</a:t>
            </a:r>
            <a:r>
              <a:rPr lang="en-US" sz="2800" dirty="0" smtClean="0"/>
              <a:t> </a:t>
            </a:r>
            <a:r>
              <a:rPr lang="en-US" sz="2800" dirty="0" err="1" smtClean="0"/>
              <a:t>dinâmica</a:t>
            </a:r>
            <a:r>
              <a:rPr lang="en-US" sz="2800" dirty="0" smtClean="0"/>
              <a:t> no tempo de </a:t>
            </a:r>
            <a:r>
              <a:rPr lang="en-US" sz="2800" dirty="0" err="1" smtClean="0"/>
              <a:t>execução</a:t>
            </a:r>
            <a:r>
              <a:rPr lang="en-US" sz="2800" dirty="0" smtClean="0"/>
              <a:t>  com </a:t>
            </a:r>
            <a:r>
              <a:rPr lang="en-US" sz="2800" dirty="0" err="1" smtClean="0"/>
              <a:t>quantos</a:t>
            </a:r>
            <a:r>
              <a:rPr lang="en-US" sz="2800" dirty="0" smtClean="0"/>
              <a:t> </a:t>
            </a:r>
            <a:r>
              <a:rPr lang="en-US" sz="2800" dirty="0" err="1" smtClean="0"/>
              <a:t>decoradores</a:t>
            </a:r>
            <a:r>
              <a:rPr lang="en-US" sz="2800" dirty="0" smtClean="0"/>
              <a:t> </a:t>
            </a:r>
            <a:r>
              <a:rPr lang="en-US" sz="2800" dirty="0" err="1" smtClean="0"/>
              <a:t>desejarmos</a:t>
            </a:r>
            <a:r>
              <a:rPr lang="en-US" sz="2800" dirty="0" smtClean="0"/>
              <a:t> 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81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Definição</a:t>
            </a:r>
            <a:r>
              <a:rPr lang="en-US" dirty="0" smtClean="0"/>
              <a:t> do </a:t>
            </a:r>
            <a:r>
              <a:rPr lang="en-US" dirty="0" err="1" smtClean="0"/>
              <a:t>Padrão</a:t>
            </a:r>
            <a:r>
              <a:rPr lang="en-US" dirty="0" smtClean="0"/>
              <a:t> Decorator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700808"/>
            <a:ext cx="8784976" cy="233285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b="1" dirty="0" smtClean="0"/>
              <a:t>Decorator</a:t>
            </a:r>
            <a:r>
              <a:rPr lang="en-US" dirty="0" smtClean="0"/>
              <a:t>: </a:t>
            </a:r>
            <a:r>
              <a:rPr lang="en-US" dirty="0" err="1" smtClean="0"/>
              <a:t>anexa</a:t>
            </a:r>
            <a:r>
              <a:rPr lang="en-US" dirty="0" smtClean="0"/>
              <a:t> </a:t>
            </a:r>
            <a:r>
              <a:rPr lang="en-US" dirty="0" err="1" smtClean="0"/>
              <a:t>responsabilidades</a:t>
            </a:r>
            <a:r>
              <a:rPr lang="en-US" dirty="0" smtClean="0"/>
              <a:t> </a:t>
            </a:r>
            <a:r>
              <a:rPr lang="en-US" dirty="0" err="1" smtClean="0"/>
              <a:t>adicionais</a:t>
            </a:r>
            <a:r>
              <a:rPr lang="en-US" dirty="0" smtClean="0"/>
              <a:t> a um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dinamicamente</a:t>
            </a:r>
            <a:r>
              <a:rPr lang="en-US" dirty="0" smtClean="0"/>
              <a:t>.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decoradores</a:t>
            </a:r>
            <a:r>
              <a:rPr lang="en-US" dirty="0" smtClean="0"/>
              <a:t> </a:t>
            </a:r>
            <a:r>
              <a:rPr lang="en-US" dirty="0" err="1" smtClean="0"/>
              <a:t>fornecem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alternativa</a:t>
            </a:r>
            <a:r>
              <a:rPr lang="en-US" dirty="0" smtClean="0"/>
              <a:t> </a:t>
            </a:r>
            <a:r>
              <a:rPr lang="en-US" dirty="0" err="1" smtClean="0"/>
              <a:t>flexível</a:t>
            </a:r>
            <a:r>
              <a:rPr lang="en-US" dirty="0" smtClean="0"/>
              <a:t> de subclasses 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estender</a:t>
            </a:r>
            <a:r>
              <a:rPr lang="en-US" dirty="0" smtClean="0"/>
              <a:t> a </a:t>
            </a:r>
            <a:r>
              <a:rPr lang="en-US" dirty="0" err="1" smtClean="0"/>
              <a:t>funcionalidade</a:t>
            </a:r>
            <a:r>
              <a:rPr lang="en-US" dirty="0" smtClean="0"/>
              <a:t> 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0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8540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16689"/>
            <a:ext cx="5143762" cy="4814146"/>
          </a:xfrm>
        </p:spPr>
      </p:pic>
      <p:sp>
        <p:nvSpPr>
          <p:cNvPr id="5" name="CaixaDeTexto 4"/>
          <p:cNvSpPr txBox="1"/>
          <p:nvPr/>
        </p:nvSpPr>
        <p:spPr>
          <a:xfrm>
            <a:off x="221634" y="1268760"/>
            <a:ext cx="2694181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concreteComponent</a:t>
            </a:r>
            <a:r>
              <a:rPr lang="en-US" dirty="0" smtClean="0"/>
              <a:t> é 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 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dinamicamente</a:t>
            </a:r>
            <a:r>
              <a:rPr lang="en-US" dirty="0" smtClean="0"/>
              <a:t> um novo </a:t>
            </a:r>
            <a:r>
              <a:rPr lang="en-US" dirty="0" err="1" smtClean="0"/>
              <a:t>comportamento</a:t>
            </a:r>
            <a:r>
              <a:rPr lang="en-US" dirty="0" smtClean="0"/>
              <a:t>.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estende</a:t>
            </a:r>
            <a:r>
              <a:rPr lang="en-US" dirty="0" smtClean="0"/>
              <a:t> Component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4509120"/>
            <a:ext cx="2694181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ConcretDecorator</a:t>
            </a:r>
            <a:r>
              <a:rPr lang="en-US" dirty="0" smtClean="0"/>
              <a:t> tem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de </a:t>
            </a:r>
            <a:r>
              <a:rPr lang="en-US" dirty="0" err="1" smtClean="0"/>
              <a:t>instância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coisa</a:t>
            </a:r>
            <a:r>
              <a:rPr lang="en-US" dirty="0" smtClean="0"/>
              <a:t> </a:t>
            </a:r>
            <a:r>
              <a:rPr lang="en-US" dirty="0" err="1" smtClean="0"/>
              <a:t>decorada</a:t>
            </a:r>
            <a:r>
              <a:rPr lang="en-US" dirty="0" smtClean="0"/>
              <a:t> (o </a:t>
            </a:r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decorador</a:t>
            </a:r>
            <a:r>
              <a:rPr lang="en-US" dirty="0" smtClean="0"/>
              <a:t> </a:t>
            </a:r>
            <a:r>
              <a:rPr lang="en-US" dirty="0" err="1" smtClean="0"/>
              <a:t>engloba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13655" y="692696"/>
            <a:ext cx="522007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componente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sozinho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englobado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decorador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854677" y="2348880"/>
            <a:ext cx="2041447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decodador</a:t>
            </a:r>
            <a:r>
              <a:rPr lang="en-US" sz="1600" dirty="0" smtClean="0"/>
              <a:t> TEM –Um (</a:t>
            </a:r>
            <a:r>
              <a:rPr lang="en-US" sz="1600" dirty="0" err="1" smtClean="0"/>
              <a:t>engloba</a:t>
            </a:r>
            <a:r>
              <a:rPr lang="en-US" sz="1600" dirty="0" smtClean="0"/>
              <a:t>) um </a:t>
            </a:r>
            <a:r>
              <a:rPr lang="en-US" sz="1600" dirty="0" err="1" smtClean="0"/>
              <a:t>comportamento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o </a:t>
            </a:r>
            <a:r>
              <a:rPr lang="en-US" sz="1600" dirty="0" err="1" smtClean="0"/>
              <a:t>significado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o </a:t>
            </a:r>
            <a:r>
              <a:rPr lang="en-US" sz="1600" dirty="0" err="1" smtClean="0"/>
              <a:t>decorador</a:t>
            </a:r>
            <a:r>
              <a:rPr lang="en-US" sz="1600" dirty="0" smtClean="0"/>
              <a:t> tem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variável</a:t>
            </a:r>
            <a:r>
              <a:rPr lang="en-US" sz="1600" dirty="0" smtClean="0"/>
              <a:t> de </a:t>
            </a:r>
            <a:r>
              <a:rPr lang="en-US" sz="1600" dirty="0" err="1" smtClean="0"/>
              <a:t>instância</a:t>
            </a:r>
            <a:r>
              <a:rPr lang="en-US" sz="1600" dirty="0" smtClean="0"/>
              <a:t> </a:t>
            </a:r>
            <a:r>
              <a:rPr lang="en-US" sz="1600" dirty="0" err="1" smtClean="0"/>
              <a:t>que</a:t>
            </a:r>
            <a:r>
              <a:rPr lang="en-US" sz="1600" dirty="0" smtClean="0"/>
              <a:t> </a:t>
            </a:r>
            <a:r>
              <a:rPr lang="en-US" sz="1600" dirty="0" err="1" smtClean="0"/>
              <a:t>contem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referencia</a:t>
            </a:r>
            <a:r>
              <a:rPr lang="en-US" sz="1600" dirty="0" smtClean="0"/>
              <a:t> a um </a:t>
            </a:r>
            <a:r>
              <a:rPr lang="en-US" sz="1600" dirty="0" err="1" smtClean="0"/>
              <a:t>componente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64342" y="4786119"/>
            <a:ext cx="240148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decoradores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estender</a:t>
            </a:r>
            <a:r>
              <a:rPr lang="en-US" dirty="0" smtClean="0"/>
              <a:t> o </a:t>
            </a:r>
            <a:r>
              <a:rPr lang="en-US" dirty="0" err="1" smtClean="0"/>
              <a:t>estado</a:t>
            </a:r>
            <a:r>
              <a:rPr lang="en-US" dirty="0" smtClean="0"/>
              <a:t> do </a:t>
            </a:r>
            <a:r>
              <a:rPr lang="en-US" dirty="0" err="1" smtClean="0"/>
              <a:t>componente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1634" y="6273225"/>
            <a:ext cx="8706341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en-US" sz="1600" dirty="0" err="1" smtClean="0"/>
              <a:t>decoradores</a:t>
            </a:r>
            <a:r>
              <a:rPr lang="en-US" sz="1600" dirty="0" smtClean="0"/>
              <a:t> </a:t>
            </a:r>
            <a:r>
              <a:rPr lang="en-US" sz="1600" dirty="0" err="1" smtClean="0"/>
              <a:t>podem</a:t>
            </a:r>
            <a:r>
              <a:rPr lang="en-US" sz="1600" dirty="0" smtClean="0"/>
              <a:t> </a:t>
            </a:r>
            <a:r>
              <a:rPr lang="en-US" sz="1600" dirty="0" err="1" smtClean="0"/>
              <a:t>adicionar</a:t>
            </a:r>
            <a:r>
              <a:rPr lang="en-US" sz="1600" dirty="0" smtClean="0"/>
              <a:t> </a:t>
            </a:r>
            <a:r>
              <a:rPr lang="en-US" sz="1600" dirty="0" err="1" smtClean="0"/>
              <a:t>novos</a:t>
            </a:r>
            <a:r>
              <a:rPr lang="en-US" sz="1600" dirty="0" smtClean="0"/>
              <a:t> </a:t>
            </a:r>
            <a:r>
              <a:rPr lang="en-US" sz="1600" dirty="0" err="1" smtClean="0"/>
              <a:t>métodos</a:t>
            </a:r>
            <a:r>
              <a:rPr lang="en-US" sz="1600" dirty="0" smtClean="0"/>
              <a:t>; no </a:t>
            </a:r>
            <a:r>
              <a:rPr lang="en-US" sz="1600" dirty="0" err="1" smtClean="0"/>
              <a:t>entanto</a:t>
            </a:r>
            <a:r>
              <a:rPr lang="en-US" sz="1600" dirty="0" smtClean="0"/>
              <a:t> , o novo </a:t>
            </a:r>
            <a:r>
              <a:rPr lang="en-US" sz="1600" dirty="0" err="1" smtClean="0"/>
              <a:t>comportamento</a:t>
            </a:r>
            <a:r>
              <a:rPr lang="en-US" sz="1600" dirty="0" smtClean="0"/>
              <a:t> </a:t>
            </a:r>
            <a:r>
              <a:rPr lang="en-US" sz="1600" dirty="0" err="1" smtClean="0"/>
              <a:t>geralmente</a:t>
            </a:r>
            <a:r>
              <a:rPr lang="en-US" sz="1600" dirty="0" smtClean="0"/>
              <a:t> é </a:t>
            </a:r>
            <a:r>
              <a:rPr lang="en-US" sz="1600" dirty="0" err="1" smtClean="0"/>
              <a:t>adicionado</a:t>
            </a:r>
            <a:r>
              <a:rPr lang="en-US" sz="1600" dirty="0" smtClean="0"/>
              <a:t> </a:t>
            </a:r>
            <a:r>
              <a:rPr lang="en-US" sz="1600" dirty="0" err="1" smtClean="0"/>
              <a:t>fazendo</a:t>
            </a:r>
            <a:r>
              <a:rPr lang="en-US" sz="1600" dirty="0" smtClean="0"/>
              <a:t> o </a:t>
            </a:r>
            <a:r>
              <a:rPr lang="en-US" sz="1600" dirty="0" err="1" smtClean="0"/>
              <a:t>calculo</a:t>
            </a:r>
            <a:r>
              <a:rPr lang="en-US" sz="1600" dirty="0" smtClean="0"/>
              <a:t> antes e </a:t>
            </a:r>
            <a:r>
              <a:rPr lang="en-US" sz="1600" dirty="0" err="1" smtClean="0"/>
              <a:t>depois</a:t>
            </a:r>
            <a:r>
              <a:rPr lang="en-US" sz="1600" dirty="0" smtClean="0"/>
              <a:t> de um </a:t>
            </a:r>
            <a:r>
              <a:rPr lang="en-US" sz="1600" dirty="0" err="1" smtClean="0"/>
              <a:t>metodo</a:t>
            </a:r>
            <a:r>
              <a:rPr lang="en-US" sz="1600" dirty="0" smtClean="0"/>
              <a:t> </a:t>
            </a:r>
            <a:r>
              <a:rPr lang="en-US" sz="1600" dirty="0" err="1" smtClean="0"/>
              <a:t>existente</a:t>
            </a:r>
            <a:r>
              <a:rPr lang="en-US" sz="1600" dirty="0" smtClean="0"/>
              <a:t> no </a:t>
            </a:r>
            <a:r>
              <a:rPr lang="en-US" sz="1600" dirty="0" err="1" smtClean="0"/>
              <a:t>componente</a:t>
            </a:r>
            <a:r>
              <a:rPr lang="en-US" sz="1600" dirty="0" smtClean="0"/>
              <a:t> 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2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2307"/>
            <a:ext cx="8229600" cy="849019"/>
          </a:xfrm>
        </p:spPr>
        <p:txBody>
          <a:bodyPr/>
          <a:lstStyle/>
          <a:p>
            <a:r>
              <a:rPr lang="en-US" dirty="0" err="1" smtClean="0"/>
              <a:t>Decorando</a:t>
            </a:r>
            <a:r>
              <a:rPr lang="en-US" dirty="0" smtClean="0"/>
              <a:t> </a:t>
            </a:r>
            <a:r>
              <a:rPr lang="en-US" dirty="0" err="1" smtClean="0"/>
              <a:t>nossas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8277513" cy="4733814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1015861"/>
            <a:ext cx="30243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Beverage age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9512" y="5013176"/>
            <a:ext cx="30243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4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concretos</a:t>
            </a:r>
            <a:r>
              <a:rPr lang="en-US" dirty="0" smtClean="0"/>
              <a:t>, um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cafe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31" y="6211668"/>
            <a:ext cx="91426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nossos</a:t>
            </a:r>
            <a:r>
              <a:rPr lang="en-US" dirty="0" smtClean="0"/>
              <a:t> </a:t>
            </a:r>
            <a:r>
              <a:rPr lang="en-US" dirty="0" err="1" smtClean="0"/>
              <a:t>decoradores</a:t>
            </a:r>
            <a:r>
              <a:rPr lang="en-US" dirty="0" smtClean="0"/>
              <a:t> de </a:t>
            </a:r>
            <a:r>
              <a:rPr lang="en-US" dirty="0" err="1" smtClean="0"/>
              <a:t>condimentos</a:t>
            </a:r>
            <a:r>
              <a:rPr lang="en-US" dirty="0" smtClean="0"/>
              <a:t> ; observe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precisam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cost(), mas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getDescription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579279" y="2996952"/>
            <a:ext cx="9362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herança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699269" y="1226311"/>
            <a:ext cx="13288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Composição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31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 err="1" smtClean="0"/>
              <a:t>Escrevendo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Starbuzz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abstract class Beverage {</a:t>
            </a:r>
          </a:p>
          <a:p>
            <a:pPr marL="0" indent="0">
              <a:buNone/>
            </a:pPr>
            <a:r>
              <a:rPr lang="en-US" sz="2400" dirty="0"/>
              <a:t>	String description = "Unknown Beverage";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public String </a:t>
            </a:r>
            <a:r>
              <a:rPr lang="en-US" sz="2400" dirty="0" err="1"/>
              <a:t>getDescription</a:t>
            </a:r>
            <a:r>
              <a:rPr lang="en-US" sz="2400" dirty="0"/>
              <a:t>() {</a:t>
            </a:r>
          </a:p>
          <a:p>
            <a:pPr marL="0" indent="0">
              <a:buNone/>
            </a:pPr>
            <a:r>
              <a:rPr lang="en-US" sz="2400" dirty="0"/>
              <a:t>		return description;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public abstract double cost();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60032" y="980728"/>
            <a:ext cx="410445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Beverage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 </a:t>
            </a:r>
            <a:r>
              <a:rPr lang="en-US" dirty="0" err="1" smtClean="0"/>
              <a:t>getDescription</a:t>
            </a:r>
            <a:r>
              <a:rPr lang="en-US" dirty="0" smtClean="0"/>
              <a:t>() e cost()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4427984" y="1303894"/>
            <a:ext cx="432048" cy="323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4660120" y="3570319"/>
            <a:ext cx="410445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getDescription</a:t>
            </a:r>
            <a:r>
              <a:rPr lang="en-US" dirty="0" smtClean="0"/>
              <a:t>()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implementado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nós</a:t>
            </a:r>
            <a:r>
              <a:rPr lang="en-US" dirty="0" smtClean="0"/>
              <a:t>, mas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cost() </a:t>
            </a:r>
            <a:r>
              <a:rPr lang="en-US" dirty="0" err="1" smtClean="0"/>
              <a:t>nas</a:t>
            </a:r>
            <a:r>
              <a:rPr lang="en-US" dirty="0" smtClean="0"/>
              <a:t> subclasses.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 flipV="1">
            <a:off x="4067944" y="3284984"/>
            <a:ext cx="592176" cy="74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Escrevendo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Starbuzz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2492896"/>
            <a:ext cx="8435280" cy="1152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public abstract class </a:t>
            </a:r>
            <a:r>
              <a:rPr lang="en-US" sz="2000" dirty="0" err="1"/>
              <a:t>CondimentDecorator</a:t>
            </a:r>
            <a:r>
              <a:rPr lang="en-US" sz="2000" dirty="0"/>
              <a:t> extends Beverage {</a:t>
            </a:r>
          </a:p>
          <a:p>
            <a:pPr marL="0" indent="0">
              <a:buNone/>
            </a:pPr>
            <a:r>
              <a:rPr lang="en-US" sz="2000" dirty="0"/>
              <a:t>	public abstract String </a:t>
            </a:r>
            <a:r>
              <a:rPr lang="en-US" sz="2000" dirty="0" err="1"/>
              <a:t>getDescription</a:t>
            </a:r>
            <a:r>
              <a:rPr lang="en-US" sz="2000" dirty="0"/>
              <a:t>();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75856" y="1412776"/>
            <a:ext cx="544847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intercambiáveis</a:t>
            </a:r>
            <a:r>
              <a:rPr lang="en-US" dirty="0" smtClean="0"/>
              <a:t> com Beverage,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estendemos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Beverage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5148064" y="2059107"/>
            <a:ext cx="852032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851920" y="3595137"/>
            <a:ext cx="51125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exigir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decoradores</a:t>
            </a:r>
            <a:r>
              <a:rPr lang="en-US" dirty="0" smtClean="0"/>
              <a:t> de </a:t>
            </a:r>
            <a:r>
              <a:rPr lang="en-US" dirty="0" err="1" smtClean="0"/>
              <a:t>condimentos</a:t>
            </a:r>
            <a:r>
              <a:rPr lang="en-US" dirty="0" smtClean="0"/>
              <a:t> </a:t>
            </a:r>
            <a:r>
              <a:rPr lang="en-US" dirty="0" err="1" smtClean="0"/>
              <a:t>implementem</a:t>
            </a:r>
            <a:r>
              <a:rPr lang="en-US" dirty="0" smtClean="0"/>
              <a:t> De novo 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getDescription</a:t>
            </a:r>
            <a:r>
              <a:rPr lang="en-US" dirty="0" smtClean="0"/>
              <a:t>()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0"/>
          </p:cNvCxnSpPr>
          <p:nvPr/>
        </p:nvCxnSpPr>
        <p:spPr>
          <a:xfrm flipH="1" flipV="1">
            <a:off x="4788024" y="3284984"/>
            <a:ext cx="1620180" cy="310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5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275"/>
            <a:ext cx="8229600" cy="850106"/>
          </a:xfrm>
        </p:spPr>
        <p:txBody>
          <a:bodyPr/>
          <a:lstStyle/>
          <a:p>
            <a:r>
              <a:rPr lang="en-US" dirty="0" err="1" smtClean="0"/>
              <a:t>Codificando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052737"/>
            <a:ext cx="8496944" cy="345638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Agora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tiramos</a:t>
            </a:r>
            <a:r>
              <a:rPr lang="en-US" dirty="0" smtClean="0"/>
              <a:t> as classes </a:t>
            </a:r>
            <a:r>
              <a:rPr lang="en-US" dirty="0" err="1" smtClean="0"/>
              <a:t>básicas</a:t>
            </a:r>
            <a:r>
              <a:rPr lang="en-US" dirty="0" smtClean="0"/>
              <a:t> do </a:t>
            </a:r>
            <a:r>
              <a:rPr lang="en-US" dirty="0" err="1" smtClean="0"/>
              <a:t>caminho</a:t>
            </a:r>
            <a:r>
              <a:rPr lang="en-US" dirty="0" smtClean="0"/>
              <a:t>,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r>
              <a:rPr lang="en-US" dirty="0" smtClean="0"/>
              <a:t>. </a:t>
            </a:r>
            <a:r>
              <a:rPr lang="en-US" dirty="0" err="1" smtClean="0"/>
              <a:t>Começaremos</a:t>
            </a:r>
            <a:r>
              <a:rPr lang="en-US" dirty="0" smtClean="0"/>
              <a:t> com </a:t>
            </a:r>
            <a:r>
              <a:rPr lang="en-US" dirty="0" err="1" smtClean="0"/>
              <a:t>Expresso</a:t>
            </a:r>
            <a:r>
              <a:rPr lang="en-US" dirty="0" smtClean="0"/>
              <a:t>. </a:t>
            </a:r>
            <a:r>
              <a:rPr lang="en-US" dirty="0" err="1" smtClean="0"/>
              <a:t>Lembre</a:t>
            </a:r>
            <a:r>
              <a:rPr lang="en-US" dirty="0" smtClean="0"/>
              <a:t>-se,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descrição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bebida</a:t>
            </a:r>
            <a:r>
              <a:rPr lang="en-US" dirty="0" smtClean="0"/>
              <a:t> </a:t>
            </a:r>
            <a:r>
              <a:rPr lang="en-US" dirty="0" err="1" smtClean="0"/>
              <a:t>especifica</a:t>
            </a:r>
            <a:r>
              <a:rPr lang="en-US" dirty="0" smtClean="0"/>
              <a:t> e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r>
              <a:rPr lang="en-US" dirty="0" smtClean="0"/>
              <a:t> cost()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2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interface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632848" cy="3902958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7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dirty="0" err="1" smtClean="0"/>
              <a:t>Codificando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106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public class Espresso extends Beverage {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public Espresso() {</a:t>
            </a:r>
          </a:p>
          <a:p>
            <a:pPr marL="0" indent="0">
              <a:buNone/>
            </a:pPr>
            <a:r>
              <a:rPr lang="en-US" sz="2000" dirty="0"/>
              <a:t>		description = "Espresso";</a:t>
            </a:r>
          </a:p>
          <a:p>
            <a:pPr marL="0" indent="0">
              <a:buNone/>
            </a:pPr>
            <a:r>
              <a:rPr lang="en-US" sz="2000" dirty="0"/>
              <a:t>	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public double cost() {</a:t>
            </a:r>
          </a:p>
          <a:p>
            <a:pPr marL="0" indent="0">
              <a:buNone/>
            </a:pPr>
            <a:r>
              <a:rPr lang="en-US" sz="2000" dirty="0"/>
              <a:t>		return 1.99;</a:t>
            </a:r>
          </a:p>
          <a:p>
            <a:pPr marL="0" indent="0">
              <a:buNone/>
            </a:pPr>
            <a:r>
              <a:rPr lang="en-US" sz="2000" dirty="0"/>
              <a:t>	}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004048" y="1484784"/>
            <a:ext cx="374441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estendemos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Beverage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bebida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3995936" y="1484784"/>
            <a:ext cx="1008112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499992" y="2780928"/>
            <a:ext cx="44644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cuidar</a:t>
            </a:r>
            <a:r>
              <a:rPr lang="en-US" dirty="0" smtClean="0"/>
              <a:t> da </a:t>
            </a:r>
            <a:r>
              <a:rPr lang="en-US" dirty="0" err="1" smtClean="0"/>
              <a:t>descricao</a:t>
            </a:r>
            <a:r>
              <a:rPr lang="en-US" dirty="0" smtClean="0"/>
              <a:t>, </a:t>
            </a:r>
            <a:r>
              <a:rPr lang="en-US" dirty="0" err="1" smtClean="0"/>
              <a:t>definimos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no </a:t>
            </a:r>
            <a:r>
              <a:rPr lang="en-US" dirty="0" err="1" smtClean="0"/>
              <a:t>construtor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. </a:t>
            </a:r>
            <a:r>
              <a:rPr lang="en-US" dirty="0" err="1" smtClean="0"/>
              <a:t>Lembre</a:t>
            </a:r>
            <a:r>
              <a:rPr lang="en-US" dirty="0" smtClean="0"/>
              <a:t>-se de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variavel</a:t>
            </a:r>
            <a:r>
              <a:rPr lang="en-US" dirty="0" smtClean="0"/>
              <a:t> de </a:t>
            </a:r>
            <a:r>
              <a:rPr lang="en-US" dirty="0" err="1" smtClean="0"/>
              <a:t>instancia</a:t>
            </a:r>
            <a:r>
              <a:rPr lang="en-US" dirty="0" smtClean="0"/>
              <a:t> de </a:t>
            </a:r>
            <a:r>
              <a:rPr lang="en-US" dirty="0" err="1" smtClean="0"/>
              <a:t>descricao</a:t>
            </a:r>
            <a:r>
              <a:rPr lang="en-US" dirty="0" smtClean="0"/>
              <a:t> e </a:t>
            </a:r>
            <a:r>
              <a:rPr lang="en-US" dirty="0" err="1" smtClean="0"/>
              <a:t>herdada</a:t>
            </a:r>
            <a:r>
              <a:rPr lang="en-US" dirty="0" smtClean="0"/>
              <a:t> de Beverage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 flipV="1">
            <a:off x="3707904" y="2636912"/>
            <a:ext cx="792088" cy="7441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835696" y="4653136"/>
            <a:ext cx="612068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Finalmente</a:t>
            </a:r>
            <a:r>
              <a:rPr lang="en-US" dirty="0" smtClean="0"/>
              <a:t>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calcular</a:t>
            </a:r>
            <a:r>
              <a:rPr lang="en-US" dirty="0" smtClean="0"/>
              <a:t> o </a:t>
            </a:r>
            <a:r>
              <a:rPr lang="en-US" dirty="0" err="1" smtClean="0"/>
              <a:t>custo</a:t>
            </a:r>
            <a:r>
              <a:rPr lang="en-US" dirty="0" smtClean="0"/>
              <a:t>  de um </a:t>
            </a:r>
            <a:r>
              <a:rPr lang="en-US" dirty="0" err="1" smtClean="0"/>
              <a:t>Expresso</a:t>
            </a:r>
            <a:r>
              <a:rPr lang="en-US" dirty="0" smtClean="0"/>
              <a:t>. Agora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nao</a:t>
            </a:r>
            <a:r>
              <a:rPr lang="en-US" dirty="0" smtClean="0"/>
              <a:t>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preocupar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</a:t>
            </a:r>
            <a:r>
              <a:rPr lang="en-US" dirty="0" err="1" smtClean="0"/>
              <a:t>condimentos</a:t>
            </a:r>
            <a:r>
              <a:rPr lang="en-US" dirty="0" smtClean="0"/>
              <a:t> a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retornar</a:t>
            </a:r>
            <a:r>
              <a:rPr lang="en-US" dirty="0" smtClean="0"/>
              <a:t> o </a:t>
            </a:r>
            <a:r>
              <a:rPr lang="en-US" dirty="0" err="1" smtClean="0"/>
              <a:t>preco</a:t>
            </a:r>
            <a:r>
              <a:rPr lang="en-US" dirty="0" smtClean="0"/>
              <a:t> do </a:t>
            </a:r>
            <a:r>
              <a:rPr lang="en-US" dirty="0" err="1" smtClean="0"/>
              <a:t>expresso</a:t>
            </a:r>
            <a:r>
              <a:rPr lang="en-US" dirty="0" smtClean="0"/>
              <a:t> $1,99 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0"/>
          </p:cNvCxnSpPr>
          <p:nvPr/>
        </p:nvCxnSpPr>
        <p:spPr>
          <a:xfrm flipH="1" flipV="1">
            <a:off x="3203848" y="4077072"/>
            <a:ext cx="169218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99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/>
          <a:lstStyle/>
          <a:p>
            <a:r>
              <a:rPr lang="en-US" dirty="0" err="1" smtClean="0"/>
              <a:t>Codificando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9"/>
            <a:ext cx="82296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class </a:t>
            </a:r>
            <a:r>
              <a:rPr lang="en-US" sz="2400" dirty="0" err="1"/>
              <a:t>HouseBlend</a:t>
            </a:r>
            <a:r>
              <a:rPr lang="en-US" sz="2400" dirty="0"/>
              <a:t> extends Beverage {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HouseBlend</a:t>
            </a:r>
            <a:r>
              <a:rPr lang="pt-BR" sz="2400" dirty="0"/>
              <a:t>() {</a:t>
            </a:r>
          </a:p>
          <a:p>
            <a:pPr marL="0" indent="0">
              <a:buNone/>
            </a:pPr>
            <a:r>
              <a:rPr lang="pt-BR" sz="2400" dirty="0"/>
              <a:t>		</a:t>
            </a:r>
            <a:r>
              <a:rPr lang="pt-BR" sz="2400" dirty="0" err="1"/>
              <a:t>description</a:t>
            </a:r>
            <a:r>
              <a:rPr lang="pt-BR" sz="2400" dirty="0"/>
              <a:t> = "</a:t>
            </a:r>
            <a:r>
              <a:rPr lang="pt-BR" sz="2400" dirty="0" err="1"/>
              <a:t>House</a:t>
            </a:r>
            <a:r>
              <a:rPr lang="pt-BR" sz="2400" dirty="0"/>
              <a:t> </a:t>
            </a:r>
            <a:r>
              <a:rPr lang="pt-BR" sz="2400" dirty="0" err="1"/>
              <a:t>Blend</a:t>
            </a:r>
            <a:r>
              <a:rPr lang="pt-BR" sz="2400" dirty="0"/>
              <a:t> </a:t>
            </a:r>
            <a:r>
              <a:rPr lang="pt-BR" sz="2400" dirty="0" err="1"/>
              <a:t>Coffee</a:t>
            </a:r>
            <a:r>
              <a:rPr lang="pt-BR" sz="2400" dirty="0" smtClean="0"/>
              <a:t>";</a:t>
            </a:r>
            <a:r>
              <a:rPr lang="pt-BR" sz="2400" dirty="0"/>
              <a:t>	}</a:t>
            </a:r>
          </a:p>
          <a:p>
            <a:pPr marL="0" indent="0">
              <a:buNone/>
            </a:pPr>
            <a:r>
              <a:rPr lang="pt-BR" sz="2400" dirty="0"/>
              <a:t> 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double</a:t>
            </a:r>
            <a:r>
              <a:rPr lang="pt-BR" sz="2400" dirty="0"/>
              <a:t> </a:t>
            </a:r>
            <a:r>
              <a:rPr lang="pt-BR" sz="2400" dirty="0" err="1"/>
              <a:t>cost</a:t>
            </a:r>
            <a:r>
              <a:rPr lang="pt-BR" sz="2400" dirty="0"/>
              <a:t>() {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smtClean="0"/>
              <a:t>	</a:t>
            </a:r>
            <a:r>
              <a:rPr lang="pt-BR" sz="2400" dirty="0" err="1" smtClean="0"/>
              <a:t>return</a:t>
            </a:r>
            <a:r>
              <a:rPr lang="pt-BR" sz="2400" dirty="0" smtClean="0"/>
              <a:t> </a:t>
            </a:r>
            <a:r>
              <a:rPr lang="pt-BR" sz="2400" dirty="0"/>
              <a:t>.89</a:t>
            </a:r>
            <a:r>
              <a:rPr lang="pt-BR" sz="2400" dirty="0" smtClean="0"/>
              <a:t>;</a:t>
            </a:r>
            <a:r>
              <a:rPr lang="pt-BR" sz="2400" dirty="0"/>
              <a:t>	</a:t>
            </a:r>
            <a:r>
              <a:rPr lang="pt-BR" sz="2400" dirty="0" smtClean="0"/>
              <a:t>}}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572000" y="2420888"/>
            <a:ext cx="45720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Esta e outra bebida. Tudo o que fazemos  é definir a descrição apropriada, </a:t>
            </a:r>
            <a:r>
              <a:rPr lang="pt-BR" dirty="0" err="1" smtClean="0"/>
              <a:t>HouseBlend</a:t>
            </a:r>
            <a:r>
              <a:rPr lang="pt-BR" dirty="0" smtClean="0"/>
              <a:t> </a:t>
            </a:r>
            <a:r>
              <a:rPr lang="pt-BR" dirty="0" err="1" smtClean="0"/>
              <a:t>Coffee</a:t>
            </a:r>
            <a:r>
              <a:rPr lang="pt-BR" dirty="0" smtClean="0"/>
              <a:t> e </a:t>
            </a:r>
            <a:r>
              <a:rPr lang="pt-BR" dirty="0" err="1" smtClean="0"/>
              <a:t>ddepois</a:t>
            </a:r>
            <a:r>
              <a:rPr lang="pt-BR" dirty="0" smtClean="0"/>
              <a:t> retornar o custo correto: 89 centavos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 flipV="1">
            <a:off x="3635896" y="3021052"/>
            <a:ext cx="93610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8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pt-BR" dirty="0" smtClean="0"/>
              <a:t>Codificando os Condimentos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1"/>
            <a:ext cx="8229600" cy="2016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Se observar o diagrama de classes Padrão decorador, verá que escrevemos nossos componente abstrato (</a:t>
            </a:r>
            <a:r>
              <a:rPr lang="pt-BR" sz="2400" dirty="0" err="1" smtClean="0"/>
              <a:t>Beverage</a:t>
            </a:r>
            <a:r>
              <a:rPr lang="pt-BR" sz="2400" dirty="0" smtClean="0"/>
              <a:t>), temos nossos componentes concretos (</a:t>
            </a:r>
            <a:r>
              <a:rPr lang="pt-BR" sz="2400" dirty="0" err="1" smtClean="0"/>
              <a:t>HouseBlend</a:t>
            </a:r>
            <a:r>
              <a:rPr lang="pt-BR" sz="2400" dirty="0" smtClean="0"/>
              <a:t>) e temos nossos  decorador abstrato (</a:t>
            </a:r>
            <a:r>
              <a:rPr lang="pt-BR" sz="2400" dirty="0" err="1" smtClean="0"/>
              <a:t>CondimentDecorator</a:t>
            </a:r>
            <a:r>
              <a:rPr lang="pt-BR" sz="2400" dirty="0" smtClean="0"/>
              <a:t>). Agora é hora de implementar os decoradores  concretos</a:t>
            </a:r>
            <a:endParaRPr lang="pt-BR" sz="2400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07" y="2924944"/>
            <a:ext cx="6405306" cy="366312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0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3913"/>
            <a:ext cx="8229600" cy="850106"/>
          </a:xfrm>
        </p:spPr>
        <p:txBody>
          <a:bodyPr/>
          <a:lstStyle/>
          <a:p>
            <a:r>
              <a:rPr lang="pt-BR" dirty="0"/>
              <a:t>Codificando os Condimentos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28800"/>
            <a:ext cx="8229600" cy="42484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Mocha </a:t>
            </a:r>
            <a:r>
              <a:rPr lang="pt-BR" dirty="0" err="1"/>
              <a:t>extends</a:t>
            </a:r>
            <a:r>
              <a:rPr lang="pt-BR" dirty="0"/>
              <a:t> </a:t>
            </a:r>
            <a:r>
              <a:rPr lang="pt-BR" dirty="0" err="1"/>
              <a:t>CondimentDecorator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Beverage</a:t>
            </a:r>
            <a:r>
              <a:rPr lang="pt-BR" dirty="0"/>
              <a:t> </a:t>
            </a:r>
            <a:r>
              <a:rPr lang="pt-BR" dirty="0" err="1"/>
              <a:t>beverage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Mocha(</a:t>
            </a:r>
            <a:r>
              <a:rPr lang="pt-BR" dirty="0" err="1"/>
              <a:t>Beverage</a:t>
            </a:r>
            <a:r>
              <a:rPr lang="pt-BR" dirty="0"/>
              <a:t> </a:t>
            </a:r>
            <a:r>
              <a:rPr lang="pt-BR" dirty="0" err="1"/>
              <a:t>beverage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this.beverage</a:t>
            </a:r>
            <a:r>
              <a:rPr lang="pt-BR" dirty="0"/>
              <a:t> = </a:t>
            </a:r>
            <a:r>
              <a:rPr lang="pt-BR" dirty="0" err="1"/>
              <a:t>beverage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getDescription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beverage.getDescription</a:t>
            </a:r>
            <a:r>
              <a:rPr lang="pt-BR" dirty="0"/>
              <a:t>() + ", Mocha";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double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.20 + </a:t>
            </a:r>
            <a:r>
              <a:rPr lang="pt-BR" dirty="0" err="1"/>
              <a:t>beverage.cost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9" y="764704"/>
            <a:ext cx="691276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Mocha é um decorador, então podemos estender  </a:t>
            </a:r>
            <a:r>
              <a:rPr lang="pt-BR" dirty="0"/>
              <a:t> </a:t>
            </a:r>
            <a:r>
              <a:rPr lang="pt-BR" dirty="0" err="1" smtClean="0"/>
              <a:t>CodimentDecorator</a:t>
            </a:r>
            <a:r>
              <a:rPr lang="pt-BR" dirty="0" smtClean="0"/>
              <a:t> 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3419872" y="1134036"/>
            <a:ext cx="360041" cy="422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292080" y="1268760"/>
            <a:ext cx="3888431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 smtClean="0"/>
              <a:t>Vamos criar instância de Mocha com uma referência a </a:t>
            </a:r>
            <a:r>
              <a:rPr lang="pt-BR" sz="1600" dirty="0" err="1" smtClean="0"/>
              <a:t>Beverage</a:t>
            </a:r>
            <a:r>
              <a:rPr lang="pt-BR" sz="1600" dirty="0" smtClean="0"/>
              <a:t> usando: </a:t>
            </a:r>
          </a:p>
          <a:p>
            <a:r>
              <a:rPr lang="pt-BR" sz="1600" dirty="0" smtClean="0"/>
              <a:t>(1) Uma variável de instancia para conter a bebida que estamos englobando .</a:t>
            </a:r>
          </a:p>
          <a:p>
            <a:r>
              <a:rPr lang="pt-BR" sz="1600" dirty="0" smtClean="0"/>
              <a:t>(2)Uma maneira de definir essa variável de instância para o objeto que estamos englobando. Aqui vamos passar a bebida que estamos englobando para a construção do decorador</a:t>
            </a:r>
            <a:endParaRPr lang="pt-BR" sz="1600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 flipV="1">
            <a:off x="3203848" y="2132856"/>
            <a:ext cx="2088232" cy="29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 flipV="1">
            <a:off x="4355976" y="2708920"/>
            <a:ext cx="936104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227955" y="4149080"/>
            <a:ext cx="3888431" cy="181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 smtClean="0"/>
              <a:t>Queremos que nossa descrição inclua a bebida- por exemplo </a:t>
            </a:r>
            <a:r>
              <a:rPr lang="pt-BR" sz="1600" dirty="0" err="1" smtClean="0"/>
              <a:t>Dark</a:t>
            </a:r>
            <a:r>
              <a:rPr lang="pt-BR" sz="1600" dirty="0" smtClean="0"/>
              <a:t> </a:t>
            </a:r>
            <a:r>
              <a:rPr lang="pt-BR" sz="1600" dirty="0" err="1" smtClean="0"/>
              <a:t>Roast</a:t>
            </a:r>
            <a:r>
              <a:rPr lang="pt-BR" sz="1600" dirty="0" smtClean="0"/>
              <a:t>, também </a:t>
            </a:r>
            <a:r>
              <a:rPr lang="pt-BR" sz="1600" dirty="0" err="1" smtClean="0"/>
              <a:t>incluia</a:t>
            </a:r>
            <a:r>
              <a:rPr lang="pt-BR" sz="1600" dirty="0" smtClean="0"/>
              <a:t> cada item que decora a bebida , como </a:t>
            </a:r>
            <a:r>
              <a:rPr lang="pt-BR" sz="1600" dirty="0" err="1" smtClean="0"/>
              <a:t>Dark</a:t>
            </a:r>
            <a:r>
              <a:rPr lang="pt-BR" sz="1600" dirty="0" smtClean="0"/>
              <a:t> </a:t>
            </a:r>
            <a:r>
              <a:rPr lang="pt-BR" sz="1600" dirty="0" err="1" smtClean="0"/>
              <a:t>Roast</a:t>
            </a:r>
            <a:r>
              <a:rPr lang="pt-BR" sz="1600" dirty="0" smtClean="0"/>
              <a:t> Mocha. Assim primeiro delegamos o objeto que estamos decorando para obter a sua descrição. Depois anexamos Mocha a essa descrição.</a:t>
            </a: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43618" y="5916183"/>
            <a:ext cx="73448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precisamos calcular o custo de nossa bebida com </a:t>
            </a:r>
            <a:r>
              <a:rPr lang="pt-BR" dirty="0" err="1" smtClean="0"/>
              <a:t>Mocha.Primeiro</a:t>
            </a:r>
            <a:r>
              <a:rPr lang="pt-BR" dirty="0" smtClean="0"/>
              <a:t> delegamos a chamada para o objeto que estamos </a:t>
            </a:r>
            <a:r>
              <a:rPr lang="pt-BR" dirty="0" err="1" smtClean="0"/>
              <a:t>decorando,para</a:t>
            </a:r>
            <a:r>
              <a:rPr lang="pt-BR" dirty="0" smtClean="0"/>
              <a:t> que ela possa calcular o custo; depois, adicionamos o custo de mocha ao resultado</a:t>
            </a:r>
            <a:endParaRPr lang="pt-BR" dirty="0"/>
          </a:p>
        </p:txBody>
      </p:sp>
      <p:cxnSp>
        <p:nvCxnSpPr>
          <p:cNvPr id="16" name="Conector de seta reta 15"/>
          <p:cNvCxnSpPr>
            <a:stCxn id="14" idx="0"/>
          </p:cNvCxnSpPr>
          <p:nvPr/>
        </p:nvCxnSpPr>
        <p:spPr>
          <a:xfrm flipH="1" flipV="1">
            <a:off x="3203848" y="5301208"/>
            <a:ext cx="712178" cy="614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6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850106"/>
          </a:xfrm>
        </p:spPr>
        <p:txBody>
          <a:bodyPr/>
          <a:lstStyle/>
          <a:p>
            <a:r>
              <a:rPr lang="pt-BR" dirty="0" smtClean="0"/>
              <a:t>Servindo alguns cafés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585" y="908720"/>
            <a:ext cx="5982575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400" dirty="0" err="1"/>
              <a:t>public</a:t>
            </a:r>
            <a:r>
              <a:rPr lang="pt-BR" sz="1400" dirty="0"/>
              <a:t> </a:t>
            </a:r>
            <a:r>
              <a:rPr lang="pt-BR" sz="1400" dirty="0" err="1"/>
              <a:t>class</a:t>
            </a:r>
            <a:r>
              <a:rPr lang="pt-BR" sz="1400" dirty="0"/>
              <a:t> </a:t>
            </a:r>
            <a:r>
              <a:rPr lang="pt-BR" sz="1400" dirty="0" err="1"/>
              <a:t>StarbuzzCoffee</a:t>
            </a:r>
            <a:r>
              <a:rPr lang="pt-BR" sz="1400" dirty="0"/>
              <a:t> {</a:t>
            </a:r>
          </a:p>
          <a:p>
            <a:pPr marL="0" indent="0">
              <a:buNone/>
            </a:pPr>
            <a:r>
              <a:rPr lang="pt-BR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	public static void main(String </a:t>
            </a:r>
            <a:r>
              <a:rPr lang="en-US" sz="1400" dirty="0" err="1"/>
              <a:t>args</a:t>
            </a:r>
            <a:r>
              <a:rPr lang="en-US" sz="1400" dirty="0"/>
              <a:t>[]) {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Beverage</a:t>
            </a:r>
            <a:r>
              <a:rPr lang="pt-BR" sz="1400" dirty="0"/>
              <a:t> </a:t>
            </a:r>
            <a:r>
              <a:rPr lang="pt-BR" sz="1400" dirty="0" err="1"/>
              <a:t>beverage</a:t>
            </a:r>
            <a:r>
              <a:rPr lang="pt-BR" sz="1400" dirty="0"/>
              <a:t> = new </a:t>
            </a:r>
            <a:r>
              <a:rPr lang="pt-BR" sz="1400" dirty="0" err="1"/>
              <a:t>Espresso</a:t>
            </a:r>
            <a:r>
              <a:rPr lang="pt-BR" sz="1400" dirty="0"/>
              <a:t>();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System.out.println</a:t>
            </a:r>
            <a:r>
              <a:rPr lang="pt-BR" sz="1400" dirty="0"/>
              <a:t>(</a:t>
            </a:r>
            <a:r>
              <a:rPr lang="pt-BR" sz="1400" dirty="0" err="1"/>
              <a:t>beverage.getDescription</a:t>
            </a:r>
            <a:r>
              <a:rPr lang="pt-BR" sz="1400" dirty="0"/>
              <a:t>() </a:t>
            </a:r>
          </a:p>
          <a:p>
            <a:pPr marL="0" indent="0">
              <a:buNone/>
            </a:pPr>
            <a:r>
              <a:rPr lang="pt-BR" sz="1400" dirty="0"/>
              <a:t>				+ " $" + </a:t>
            </a:r>
            <a:r>
              <a:rPr lang="pt-BR" sz="1400" dirty="0" err="1"/>
              <a:t>beverage.cost</a:t>
            </a:r>
            <a:r>
              <a:rPr lang="pt-BR" sz="1400" dirty="0"/>
              <a:t>());</a:t>
            </a:r>
          </a:p>
          <a:p>
            <a:pPr marL="0" indent="0">
              <a:buNone/>
            </a:pPr>
            <a:r>
              <a:rPr lang="pt-BR" sz="1400" dirty="0"/>
              <a:t> 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Beverage</a:t>
            </a:r>
            <a:r>
              <a:rPr lang="pt-BR" sz="1400" dirty="0"/>
              <a:t> beverage2 = new </a:t>
            </a:r>
            <a:r>
              <a:rPr lang="pt-BR" sz="1400" dirty="0" err="1"/>
              <a:t>DarkRoast</a:t>
            </a:r>
            <a:r>
              <a:rPr lang="pt-BR" sz="1400" dirty="0"/>
              <a:t>();</a:t>
            </a:r>
          </a:p>
          <a:p>
            <a:pPr marL="0" indent="0">
              <a:buNone/>
            </a:pPr>
            <a:r>
              <a:rPr lang="pt-BR" sz="1400" dirty="0"/>
              <a:t>		beverage2 = new Mocha(beverage2);</a:t>
            </a:r>
          </a:p>
          <a:p>
            <a:pPr marL="0" indent="0">
              <a:buNone/>
            </a:pPr>
            <a:r>
              <a:rPr lang="pt-BR" sz="1400" dirty="0"/>
              <a:t>		beverage2 = new Mocha(beverage2);</a:t>
            </a:r>
          </a:p>
          <a:p>
            <a:pPr marL="0" indent="0">
              <a:buNone/>
            </a:pPr>
            <a:r>
              <a:rPr lang="pt-BR" sz="1400" dirty="0"/>
              <a:t>		beverage2 = new </a:t>
            </a:r>
            <a:r>
              <a:rPr lang="pt-BR" sz="1400" dirty="0" err="1"/>
              <a:t>Whip</a:t>
            </a:r>
            <a:r>
              <a:rPr lang="pt-BR" sz="1400" dirty="0"/>
              <a:t>(beverage2);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System.out.println</a:t>
            </a:r>
            <a:r>
              <a:rPr lang="pt-BR" sz="1400" dirty="0"/>
              <a:t>(beverage2.getDescription() </a:t>
            </a:r>
          </a:p>
          <a:p>
            <a:pPr marL="0" indent="0">
              <a:buNone/>
            </a:pPr>
            <a:r>
              <a:rPr lang="pt-BR" sz="1400" dirty="0"/>
              <a:t>				+ " $" + beverage2.cost());</a:t>
            </a:r>
          </a:p>
          <a:p>
            <a:pPr marL="0" indent="0">
              <a:buNone/>
            </a:pPr>
            <a:r>
              <a:rPr lang="pt-BR" sz="1400" dirty="0"/>
              <a:t> 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Beverage</a:t>
            </a:r>
            <a:r>
              <a:rPr lang="pt-BR" sz="1400" dirty="0"/>
              <a:t> beverage3 = new </a:t>
            </a:r>
            <a:r>
              <a:rPr lang="pt-BR" sz="1400" dirty="0" err="1"/>
              <a:t>HouseBlend</a:t>
            </a:r>
            <a:r>
              <a:rPr lang="pt-BR" sz="1400" dirty="0"/>
              <a:t>();</a:t>
            </a:r>
          </a:p>
          <a:p>
            <a:pPr marL="0" indent="0">
              <a:buNone/>
            </a:pPr>
            <a:r>
              <a:rPr lang="pt-BR" sz="1400" dirty="0"/>
              <a:t>		beverage3 = new </a:t>
            </a:r>
            <a:r>
              <a:rPr lang="pt-BR" sz="1400" dirty="0" err="1"/>
              <a:t>Soy</a:t>
            </a:r>
            <a:r>
              <a:rPr lang="pt-BR" sz="1400" dirty="0"/>
              <a:t>(beverage3);</a:t>
            </a:r>
          </a:p>
          <a:p>
            <a:pPr marL="0" indent="0">
              <a:buNone/>
            </a:pPr>
            <a:r>
              <a:rPr lang="pt-BR" sz="1400" dirty="0"/>
              <a:t>		beverage3 = new Mocha(beverage3);</a:t>
            </a:r>
          </a:p>
          <a:p>
            <a:pPr marL="0" indent="0">
              <a:buNone/>
            </a:pPr>
            <a:r>
              <a:rPr lang="pt-BR" sz="1400" dirty="0"/>
              <a:t>		beverage3 = new </a:t>
            </a:r>
            <a:r>
              <a:rPr lang="pt-BR" sz="1400" dirty="0" err="1"/>
              <a:t>Whip</a:t>
            </a:r>
            <a:r>
              <a:rPr lang="pt-BR" sz="1400" dirty="0"/>
              <a:t>(beverage3);</a:t>
            </a:r>
          </a:p>
          <a:p>
            <a:pPr marL="0" indent="0">
              <a:buNone/>
            </a:pPr>
            <a:r>
              <a:rPr lang="pt-BR" sz="1400" dirty="0"/>
              <a:t>		</a:t>
            </a:r>
            <a:r>
              <a:rPr lang="pt-BR" sz="1400" dirty="0" err="1"/>
              <a:t>System.out.println</a:t>
            </a:r>
            <a:r>
              <a:rPr lang="pt-BR" sz="1400" dirty="0"/>
              <a:t>(beverage3.getDescription() </a:t>
            </a:r>
          </a:p>
          <a:p>
            <a:pPr marL="0" indent="0">
              <a:buNone/>
            </a:pPr>
            <a:r>
              <a:rPr lang="pt-BR" sz="1400" dirty="0"/>
              <a:t>				+ " $" + beverage3.cost());</a:t>
            </a:r>
          </a:p>
          <a:p>
            <a:pPr marL="0" indent="0">
              <a:buNone/>
            </a:pPr>
            <a:r>
              <a:rPr lang="pt-BR" sz="1400" dirty="0"/>
              <a:t>	}</a:t>
            </a:r>
          </a:p>
          <a:p>
            <a:pPr marL="0" indent="0">
              <a:buNone/>
            </a:pPr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532760" y="908720"/>
            <a:ext cx="36004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Peça um expresso sem condimentos e imprima sua descrição e seu custo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355976" y="1231885"/>
            <a:ext cx="1176784" cy="4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532760" y="1628800"/>
            <a:ext cx="3600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Crie um objeto </a:t>
            </a:r>
            <a:r>
              <a:rPr lang="pt-BR" dirty="0" err="1" smtClean="0"/>
              <a:t>DarkRoast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2"/>
          </p:cNvCxnSpPr>
          <p:nvPr/>
        </p:nvCxnSpPr>
        <p:spPr>
          <a:xfrm flipH="1">
            <a:off x="4944368" y="1998132"/>
            <a:ext cx="2388592" cy="782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436096" y="2769580"/>
            <a:ext cx="3600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Englobe-o com um Mocha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436096" y="3163328"/>
            <a:ext cx="3600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Englobe-o com um segundo  Mocha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36096" y="3532660"/>
            <a:ext cx="36004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Englobe-o com um </a:t>
            </a:r>
            <a:r>
              <a:rPr lang="pt-BR" dirty="0" err="1" smtClean="0"/>
              <a:t>Whip</a:t>
            </a:r>
            <a:endParaRPr lang="pt-BR" dirty="0"/>
          </a:p>
        </p:txBody>
      </p:sp>
      <p:cxnSp>
        <p:nvCxnSpPr>
          <p:cNvPr id="14" name="Conector de seta reta 13"/>
          <p:cNvCxnSpPr>
            <a:stCxn id="10" idx="1"/>
          </p:cNvCxnSpPr>
          <p:nvPr/>
        </p:nvCxnSpPr>
        <p:spPr>
          <a:xfrm flipH="1">
            <a:off x="4716016" y="2954246"/>
            <a:ext cx="720080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1" idx="1"/>
          </p:cNvCxnSpPr>
          <p:nvPr/>
        </p:nvCxnSpPr>
        <p:spPr>
          <a:xfrm flipH="1">
            <a:off x="4716016" y="3347994"/>
            <a:ext cx="720080" cy="810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12" idx="1"/>
          </p:cNvCxnSpPr>
          <p:nvPr/>
        </p:nvCxnSpPr>
        <p:spPr>
          <a:xfrm flipH="1">
            <a:off x="4572000" y="3717326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1835696" y="4797152"/>
            <a:ext cx="2880320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5566293" y="4797152"/>
            <a:ext cx="36004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Finalmente, dê-nos um </a:t>
            </a:r>
            <a:r>
              <a:rPr lang="pt-BR" dirty="0" err="1" smtClean="0"/>
              <a:t>HouseBlend</a:t>
            </a:r>
            <a:endParaRPr lang="pt-BR" dirty="0" smtClean="0"/>
          </a:p>
          <a:p>
            <a:r>
              <a:rPr lang="pt-BR" dirty="0" smtClean="0"/>
              <a:t>Com </a:t>
            </a:r>
            <a:r>
              <a:rPr lang="pt-BR" dirty="0" err="1" smtClean="0"/>
              <a:t>Soy</a:t>
            </a:r>
            <a:r>
              <a:rPr lang="pt-BR" dirty="0" smtClean="0"/>
              <a:t>, Mocha e </a:t>
            </a:r>
            <a:r>
              <a:rPr lang="pt-BR" dirty="0" err="1" smtClean="0"/>
              <a:t>Whip</a:t>
            </a:r>
            <a:endParaRPr lang="pt-BR" dirty="0"/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4716016" y="5120317"/>
            <a:ext cx="816744" cy="72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2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 o programa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9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Decoradores do mundo real: Java I/O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23528" y="980728"/>
            <a:ext cx="8579296" cy="23042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	O grande número de classes no pacote java.io é esmagador. Agora que conhece o padrão </a:t>
            </a:r>
            <a:r>
              <a:rPr lang="pt-BR" sz="2400" dirty="0" err="1" smtClean="0"/>
              <a:t>decorator</a:t>
            </a:r>
            <a:r>
              <a:rPr lang="pt-BR" sz="2400" dirty="0" smtClean="0"/>
              <a:t> as classes de E/S devem fazer mais sentido já que o pacote java.io é amplamente baseado em </a:t>
            </a:r>
            <a:r>
              <a:rPr lang="pt-BR" sz="2400" dirty="0" err="1" smtClean="0"/>
              <a:t>Decorator</a:t>
            </a:r>
            <a:r>
              <a:rPr lang="pt-BR" sz="2400" dirty="0" smtClean="0"/>
              <a:t>. Veja um conjunto típico de objetos que usam os decoradores para adicionar funcionalidades e ler dados em um arquivo.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Decoradores do mundo real: Java I/O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7907168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7236296" y="1311221"/>
            <a:ext cx="18002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Um arquivo texto para leitura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60232" y="3564791"/>
            <a:ext cx="2313152" cy="329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 err="1" smtClean="0"/>
              <a:t>FileInputStream</a:t>
            </a:r>
            <a:r>
              <a:rPr lang="pt-BR" sz="1600" dirty="0" smtClean="0"/>
              <a:t> é o componente que está sendo decorado. A biblioteca Java I/O fornece vários componentes, incluindo </a:t>
            </a:r>
            <a:r>
              <a:rPr lang="pt-BR" sz="1600" dirty="0" err="1" smtClean="0"/>
              <a:t>FileInputStream</a:t>
            </a:r>
            <a:r>
              <a:rPr lang="pt-BR" sz="1600" dirty="0" smtClean="0"/>
              <a:t>, </a:t>
            </a:r>
            <a:r>
              <a:rPr lang="pt-BR" sz="1600" dirty="0" err="1" smtClean="0"/>
              <a:t>String</a:t>
            </a:r>
            <a:r>
              <a:rPr lang="pt-BR" sz="1600" dirty="0" smtClean="0"/>
              <a:t> </a:t>
            </a:r>
            <a:r>
              <a:rPr lang="pt-BR" sz="1600" dirty="0" err="1" smtClean="0"/>
              <a:t>BufferInpuStream</a:t>
            </a:r>
            <a:r>
              <a:rPr lang="pt-BR" sz="1600" dirty="0" smtClean="0"/>
              <a:t>, </a:t>
            </a:r>
            <a:r>
              <a:rPr lang="pt-BR" sz="1600" dirty="0" err="1" smtClean="0"/>
              <a:t>BufferArrayInputStream</a:t>
            </a:r>
            <a:r>
              <a:rPr lang="pt-BR" sz="1600" dirty="0" smtClean="0"/>
              <a:t> e alguns outros. Todos eles nos dão um componente básico a </a:t>
            </a:r>
            <a:r>
              <a:rPr lang="pt-BR" sz="1600" dirty="0" err="1" smtClean="0"/>
              <a:t>partil</a:t>
            </a:r>
            <a:r>
              <a:rPr lang="pt-BR" sz="1600" dirty="0" smtClean="0"/>
              <a:t> do qual os bytes serão lidos 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5733256"/>
            <a:ext cx="6264696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err="1" smtClean="0"/>
              <a:t>BufferedInputStream</a:t>
            </a:r>
            <a:r>
              <a:rPr lang="pt-BR" sz="1400" dirty="0" smtClean="0"/>
              <a:t> é um decorador concreto, ele adiciona o comportamento de duas maneiras : coloca a entrada em Buffer para melhorar o desempenho  e também argumenta a interface com o novo método </a:t>
            </a:r>
            <a:r>
              <a:rPr lang="pt-BR" sz="1400" dirty="0" err="1" smtClean="0"/>
              <a:t>readline</a:t>
            </a:r>
            <a:r>
              <a:rPr lang="pt-BR" sz="1400" dirty="0" smtClean="0"/>
              <a:t>() para ter a entrada com caracteres, uma linha de cada vez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-108520" y="3829606"/>
            <a:ext cx="2016224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err="1" smtClean="0"/>
              <a:t>LineNumberInputStream</a:t>
            </a:r>
            <a:r>
              <a:rPr lang="pt-BR" sz="1400" dirty="0" smtClean="0"/>
              <a:t> também é um decorador concreto. Ele adiciona a capacidade de contar os números  de linhas conforme lê os dados</a:t>
            </a:r>
            <a:endParaRPr lang="pt-BR" sz="1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6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Decorando as classes java.io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3128"/>
            <a:ext cx="8229600" cy="3180106"/>
          </a:xfrm>
        </p:spPr>
      </p:pic>
      <p:sp>
        <p:nvSpPr>
          <p:cNvPr id="5" name="CaixaDeTexto 4"/>
          <p:cNvSpPr txBox="1"/>
          <p:nvPr/>
        </p:nvSpPr>
        <p:spPr>
          <a:xfrm>
            <a:off x="3851920" y="2023311"/>
            <a:ext cx="372659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Aqui esta nosso componente abstrato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99443" y="2564904"/>
            <a:ext cx="346434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err="1" smtClean="0"/>
              <a:t>FileInputStream</a:t>
            </a:r>
            <a:r>
              <a:rPr lang="pt-BR" dirty="0" smtClean="0"/>
              <a:t> em um decorador </a:t>
            </a:r>
          </a:p>
          <a:p>
            <a:r>
              <a:rPr lang="pt-BR" dirty="0" smtClean="0"/>
              <a:t>abstrato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707904" y="5229452"/>
            <a:ext cx="40324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E, finalmente, aqui estão todos os nossos decoradores concretos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9512" y="4860120"/>
            <a:ext cx="2624834" cy="181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Essas </a:t>
            </a:r>
            <a:r>
              <a:rPr lang="pt-BR" sz="1600" dirty="0" err="1" smtClean="0"/>
              <a:t>InputStream</a:t>
            </a:r>
            <a:r>
              <a:rPr lang="pt-BR" sz="1600" dirty="0" smtClean="0"/>
              <a:t> agem como os componentes concretos que serão englobados com decoradores. Há mais alguns que não mostramos, como </a:t>
            </a:r>
            <a:r>
              <a:rPr lang="pt-BR" sz="1600" dirty="0" err="1" smtClean="0"/>
              <a:t>ObjectInputSteam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2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4624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Escrevendo seu próprio Decorador Java I/O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712968" cy="4525963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OK, </a:t>
            </a:r>
            <a:r>
              <a:rPr lang="pt-BR" dirty="0" smtClean="0"/>
              <a:t>você </a:t>
            </a:r>
            <a:r>
              <a:rPr lang="pt-BR" dirty="0"/>
              <a:t>conhece o </a:t>
            </a:r>
            <a:r>
              <a:rPr lang="pt-BR" dirty="0" smtClean="0"/>
              <a:t>Padrão </a:t>
            </a:r>
            <a:r>
              <a:rPr lang="pt-BR" dirty="0" err="1"/>
              <a:t>Decorator</a:t>
            </a:r>
            <a:r>
              <a:rPr lang="pt-BR" dirty="0"/>
              <a:t> e </a:t>
            </a:r>
            <a:r>
              <a:rPr lang="pt-BR" dirty="0" smtClean="0"/>
              <a:t>já </a:t>
            </a:r>
            <a:r>
              <a:rPr lang="pt-BR" dirty="0"/>
              <a:t>viu o </a:t>
            </a:r>
            <a:r>
              <a:rPr lang="pt-BR" dirty="0" smtClean="0"/>
              <a:t>diagramas </a:t>
            </a:r>
            <a:r>
              <a:rPr lang="pt-BR" dirty="0"/>
              <a:t>de classe I/O. Agora, deve estar pronto para escrever </a:t>
            </a:r>
            <a:r>
              <a:rPr lang="pt-BR" b="1" dirty="0"/>
              <a:t>seu </a:t>
            </a:r>
            <a:r>
              <a:rPr lang="pt-BR" dirty="0" smtClean="0"/>
              <a:t>próprio </a:t>
            </a:r>
            <a:r>
              <a:rPr lang="pt-BR" dirty="0"/>
              <a:t>decorador de entrada.</a:t>
            </a:r>
          </a:p>
          <a:p>
            <a:pPr algn="just"/>
            <a:r>
              <a:rPr lang="pt-BR" dirty="0"/>
              <a:t>Que tal: escrever um decorador que </a:t>
            </a:r>
            <a:r>
              <a:rPr lang="pt-BR" dirty="0" smtClean="0"/>
              <a:t>converte </a:t>
            </a:r>
            <a:r>
              <a:rPr lang="pt-BR" dirty="0"/>
              <a:t>todos os caracteres </a:t>
            </a:r>
            <a:r>
              <a:rPr lang="pt-BR" dirty="0" smtClean="0"/>
              <a:t>maiúsculos </a:t>
            </a:r>
            <a:r>
              <a:rPr lang="pt-BR" dirty="0"/>
              <a:t>em </a:t>
            </a:r>
            <a:r>
              <a:rPr lang="pt-BR" dirty="0" smtClean="0"/>
              <a:t>minúsculos </a:t>
            </a:r>
            <a:r>
              <a:rPr lang="pt-BR" dirty="0"/>
              <a:t>no fluxo de entrada. Em outras palavras, se nos lermos </a:t>
            </a:r>
            <a:r>
              <a:rPr lang="pt-BR" dirty="0" smtClean="0"/>
              <a:t>"Conheço </a:t>
            </a:r>
            <a:r>
              <a:rPr lang="pt-BR" dirty="0"/>
              <a:t>o </a:t>
            </a:r>
            <a:r>
              <a:rPr lang="pt-BR" dirty="0" smtClean="0"/>
              <a:t>Padrão </a:t>
            </a:r>
            <a:r>
              <a:rPr lang="pt-BR" dirty="0" err="1"/>
              <a:t>Decorator</a:t>
            </a:r>
            <a:r>
              <a:rPr lang="pt-BR" dirty="0"/>
              <a:t>, </a:t>
            </a:r>
            <a:r>
              <a:rPr lang="pt-BR" dirty="0" smtClean="0"/>
              <a:t>então </a:t>
            </a:r>
            <a:r>
              <a:rPr lang="pt-BR" dirty="0"/>
              <a:t>EU MANDO!", seu decorador converte isso em </a:t>
            </a:r>
            <a:r>
              <a:rPr lang="pt-BR" dirty="0" smtClean="0"/>
              <a:t>"</a:t>
            </a:r>
            <a:r>
              <a:rPr lang="pt-BR" dirty="0" err="1" smtClean="0"/>
              <a:t>concheço</a:t>
            </a:r>
            <a:r>
              <a:rPr lang="pt-BR" dirty="0" smtClean="0"/>
              <a:t> </a:t>
            </a:r>
            <a:r>
              <a:rPr lang="pt-BR" dirty="0"/>
              <a:t>o </a:t>
            </a:r>
            <a:r>
              <a:rPr lang="pt-BR" dirty="0" smtClean="0"/>
              <a:t>padrão </a:t>
            </a:r>
            <a:r>
              <a:rPr lang="pt-BR" dirty="0" err="1"/>
              <a:t>Decorator</a:t>
            </a:r>
            <a:r>
              <a:rPr lang="pt-BR" dirty="0"/>
              <a:t>, </a:t>
            </a:r>
            <a:r>
              <a:rPr lang="pt-BR" dirty="0" smtClean="0"/>
              <a:t>então </a:t>
            </a:r>
            <a:r>
              <a:rPr lang="pt-BR" dirty="0"/>
              <a:t>eu mando!".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5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desse Designer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68761"/>
            <a:ext cx="8712968" cy="1728192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O problema é </a:t>
            </a:r>
            <a:r>
              <a:rPr lang="pt-BR" dirty="0"/>
              <a:t>fazer uma pequena </a:t>
            </a:r>
            <a:r>
              <a:rPr lang="pt-BR" dirty="0" smtClean="0"/>
              <a:t>alteração </a:t>
            </a:r>
            <a:r>
              <a:rPr lang="pt-BR" dirty="0"/>
              <a:t>no</a:t>
            </a:r>
            <a:br>
              <a:rPr lang="pt-BR" dirty="0"/>
            </a:br>
            <a:r>
              <a:rPr lang="pt-BR" dirty="0"/>
              <a:t>comportamento de </a:t>
            </a:r>
            <a:r>
              <a:rPr lang="pt-BR" dirty="0" smtClean="0"/>
              <a:t>voo de </a:t>
            </a:r>
            <a:r>
              <a:rPr lang="pt-BR" dirty="0"/>
              <a:t>todas as </a:t>
            </a:r>
            <a:r>
              <a:rPr lang="pt-BR" dirty="0" smtClean="0"/>
              <a:t>48 subclasses </a:t>
            </a:r>
            <a:r>
              <a:rPr lang="pt-BR" dirty="0"/>
              <a:t>de </a:t>
            </a:r>
            <a:r>
              <a:rPr lang="pt-BR" dirty="0" err="1" smtClean="0"/>
              <a:t>vôo</a:t>
            </a:r>
            <a:r>
              <a:rPr lang="pt-BR" dirty="0" smtClean="0"/>
              <a:t> </a:t>
            </a:r>
            <a:r>
              <a:rPr lang="pt-BR" dirty="0"/>
              <a:t>de </a:t>
            </a:r>
            <a:r>
              <a:rPr lang="pt-BR" dirty="0" err="1" smtClean="0"/>
              <a:t>Duck</a:t>
            </a:r>
            <a:r>
              <a:rPr lang="pt-BR" dirty="0" smtClean="0"/>
              <a:t>!</a:t>
            </a: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6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56" y="44624"/>
            <a:ext cx="90010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Escrevendo seu próprio Decorador Java I/O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dirty="0" err="1"/>
              <a:t>import</a:t>
            </a:r>
            <a:r>
              <a:rPr lang="pt-BR" dirty="0"/>
              <a:t> java.io.*;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LowerCaseInputStream</a:t>
            </a:r>
            <a:r>
              <a:rPr lang="en-US" dirty="0"/>
              <a:t> extends </a:t>
            </a:r>
            <a:r>
              <a:rPr lang="en-US" dirty="0" err="1"/>
              <a:t>FilterInputStream</a:t>
            </a:r>
            <a:r>
              <a:rPr lang="en-US" dirty="0"/>
              <a:t> {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LowerCaseInputStream</a:t>
            </a:r>
            <a:r>
              <a:rPr lang="pt-BR" dirty="0"/>
              <a:t>(</a:t>
            </a:r>
            <a:r>
              <a:rPr lang="pt-BR" dirty="0" err="1"/>
              <a:t>InputStream</a:t>
            </a:r>
            <a:r>
              <a:rPr lang="pt-BR" dirty="0"/>
              <a:t> in)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super</a:t>
            </a:r>
            <a:r>
              <a:rPr lang="pt-BR" dirty="0"/>
              <a:t>(in);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en-US" dirty="0"/>
              <a:t>	public </a:t>
            </a:r>
            <a:r>
              <a:rPr lang="en-US" dirty="0" err="1"/>
              <a:t>int</a:t>
            </a:r>
            <a:r>
              <a:rPr lang="en-US" dirty="0"/>
              <a:t> read() throws </a:t>
            </a:r>
            <a:r>
              <a:rPr lang="en-US" dirty="0" err="1"/>
              <a:t>IOException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int</a:t>
            </a:r>
            <a:r>
              <a:rPr lang="pt-BR" dirty="0"/>
              <a:t> c = </a:t>
            </a:r>
            <a:r>
              <a:rPr lang="pt-BR" dirty="0" err="1"/>
              <a:t>super.read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en-US" dirty="0"/>
              <a:t>		return (c == -1 ? c : </a:t>
            </a:r>
            <a:r>
              <a:rPr lang="en-US" dirty="0" err="1"/>
              <a:t>Character.toLowerCase</a:t>
            </a:r>
            <a:r>
              <a:rPr lang="en-US" dirty="0"/>
              <a:t>((char)c));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	</a:t>
            </a:r>
          </a:p>
          <a:p>
            <a:pPr marL="0" indent="0">
              <a:buNone/>
            </a:pPr>
            <a:r>
              <a:rPr lang="en-US" dirty="0"/>
              <a:t>	public </a:t>
            </a:r>
            <a:r>
              <a:rPr lang="en-US" dirty="0" err="1"/>
              <a:t>int</a:t>
            </a:r>
            <a:r>
              <a:rPr lang="en-US" dirty="0"/>
              <a:t> read(byte[] b, </a:t>
            </a:r>
            <a:r>
              <a:rPr lang="en-US" dirty="0" err="1"/>
              <a:t>int</a:t>
            </a:r>
            <a:r>
              <a:rPr lang="en-US" dirty="0"/>
              <a:t> offset,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/>
              <a:t>) throws </a:t>
            </a:r>
            <a:r>
              <a:rPr lang="en-US" dirty="0" err="1"/>
              <a:t>IOException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int</a:t>
            </a:r>
            <a:r>
              <a:rPr lang="en-US" dirty="0"/>
              <a:t> result = </a:t>
            </a:r>
            <a:r>
              <a:rPr lang="en-US" dirty="0" err="1"/>
              <a:t>super.read</a:t>
            </a:r>
            <a:r>
              <a:rPr lang="en-US" dirty="0"/>
              <a:t>(b, offset, </a:t>
            </a:r>
            <a:r>
              <a:rPr lang="en-US" dirty="0" err="1"/>
              <a:t>len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nn-NO" dirty="0"/>
              <a:t>		for (int i = offset; i &lt; offset+result; i++) {</a:t>
            </a:r>
          </a:p>
          <a:p>
            <a:pPr marL="0" indent="0">
              <a:buNone/>
            </a:pPr>
            <a:r>
              <a:rPr lang="pt-BR" dirty="0"/>
              <a:t>			b[i] = (byte)</a:t>
            </a:r>
            <a:r>
              <a:rPr lang="pt-BR" dirty="0" err="1"/>
              <a:t>Character.toLowerCase</a:t>
            </a:r>
            <a:r>
              <a:rPr lang="pt-BR" dirty="0"/>
              <a:t>((char)b[i]);</a:t>
            </a:r>
          </a:p>
          <a:p>
            <a:pPr marL="0" indent="0">
              <a:buNone/>
            </a:pPr>
            <a:r>
              <a:rPr lang="pt-BR" dirty="0"/>
              <a:t>		}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result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096557" y="1196752"/>
            <a:ext cx="469372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Primeiro, estenda </a:t>
            </a:r>
            <a:r>
              <a:rPr lang="pt-BR" dirty="0" err="1" smtClean="0"/>
              <a:t>FileInputStream</a:t>
            </a:r>
            <a:r>
              <a:rPr lang="pt-BR" dirty="0" smtClean="0"/>
              <a:t>, o decorador </a:t>
            </a:r>
          </a:p>
          <a:p>
            <a:r>
              <a:rPr lang="pt-BR" dirty="0" smtClean="0"/>
              <a:t>abstrato para todos os </a:t>
            </a:r>
            <a:r>
              <a:rPr lang="pt-BR" dirty="0" err="1" smtClean="0"/>
              <a:t>InputStream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4932040" y="1843083"/>
            <a:ext cx="1511378" cy="289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6084168" y="2492896"/>
            <a:ext cx="2922134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Agora precisamos implementar dois métodos de leitura, eles pegam um byte ou uma matriz de bytes e converte cada byte e converte em </a:t>
            </a:r>
            <a:r>
              <a:rPr lang="pt-BR" dirty="0" err="1"/>
              <a:t>caracter</a:t>
            </a:r>
            <a:r>
              <a:rPr lang="pt-BR" dirty="0"/>
              <a:t> </a:t>
            </a:r>
            <a:r>
              <a:rPr lang="pt-BR" dirty="0" err="1"/>
              <a:t>minusculo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5148064" y="3508559"/>
            <a:ext cx="936104" cy="640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5508104" y="2780928"/>
            <a:ext cx="576064" cy="727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2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Arquivo de </a:t>
            </a:r>
            <a:r>
              <a:rPr lang="pt-BR" dirty="0" err="1" smtClean="0"/>
              <a:t>Saida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827584" y="1991625"/>
            <a:ext cx="266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OLA PADRAO DECORADOR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203848" y="2924944"/>
            <a:ext cx="22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Ola</a:t>
            </a:r>
            <a:r>
              <a:rPr lang="pt-BR" dirty="0" smtClean="0"/>
              <a:t> </a:t>
            </a:r>
            <a:r>
              <a:rPr lang="pt-BR" dirty="0" err="1" smtClean="0"/>
              <a:t>padrao</a:t>
            </a:r>
            <a:r>
              <a:rPr lang="pt-BR" dirty="0" smtClean="0"/>
              <a:t> decorador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87624" y="1412776"/>
            <a:ext cx="16288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Arquivo test.txt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33351" y="2555612"/>
            <a:ext cx="68640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err="1" smtClean="0"/>
              <a:t>Saida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76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Padrão </a:t>
            </a:r>
            <a:r>
              <a:rPr lang="pt-BR" dirty="0" err="1" smtClean="0"/>
              <a:t>Factory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5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Comando new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836712"/>
            <a:ext cx="8712968" cy="20882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400" dirty="0" smtClean="0"/>
              <a:t>Quando você </a:t>
            </a:r>
            <a:r>
              <a:rPr lang="pt-BR" sz="2400" dirty="0"/>
              <a:t>usa </a:t>
            </a:r>
            <a:r>
              <a:rPr lang="pt-BR" sz="2400" b="1" dirty="0"/>
              <a:t>new, </a:t>
            </a:r>
            <a:r>
              <a:rPr lang="pt-BR" sz="2400" dirty="0"/>
              <a:t>certamente esta criando a </a:t>
            </a:r>
            <a:r>
              <a:rPr lang="pt-BR" sz="2400" dirty="0" smtClean="0"/>
              <a:t>instância </a:t>
            </a:r>
            <a:r>
              <a:rPr lang="pt-BR" sz="2400" dirty="0"/>
              <a:t>de uma classe concreta, </a:t>
            </a:r>
            <a:r>
              <a:rPr lang="pt-BR" sz="2400" dirty="0" smtClean="0"/>
              <a:t>então </a:t>
            </a:r>
            <a:r>
              <a:rPr lang="pt-BR" sz="2400" dirty="0"/>
              <a:t>isso </a:t>
            </a:r>
            <a:r>
              <a:rPr lang="pt-BR" sz="2400" dirty="0" smtClean="0"/>
              <a:t>é </a:t>
            </a:r>
            <a:r>
              <a:rPr lang="pt-BR" sz="2400" dirty="0"/>
              <a:t>definitivamente uma </a:t>
            </a:r>
            <a:r>
              <a:rPr lang="pt-BR" sz="2400" dirty="0" smtClean="0"/>
              <a:t>implementação, </a:t>
            </a:r>
            <a:r>
              <a:rPr lang="pt-BR" sz="2400" dirty="0"/>
              <a:t>e </a:t>
            </a:r>
            <a:r>
              <a:rPr lang="pt-BR" sz="2400" dirty="0" smtClean="0"/>
              <a:t>não </a:t>
            </a:r>
            <a:r>
              <a:rPr lang="pt-BR" sz="2400" dirty="0"/>
              <a:t>uma </a:t>
            </a:r>
            <a:r>
              <a:rPr lang="pt-BR" sz="2400" dirty="0" smtClean="0"/>
              <a:t>interface. E </a:t>
            </a:r>
            <a:r>
              <a:rPr lang="pt-BR" sz="2400" dirty="0"/>
              <a:t>esta </a:t>
            </a:r>
            <a:r>
              <a:rPr lang="pt-BR" sz="2400" dirty="0" smtClean="0"/>
              <a:t>é </a:t>
            </a:r>
            <a:r>
              <a:rPr lang="pt-BR" sz="2400" dirty="0"/>
              <a:t>uma boa pergunta; </a:t>
            </a:r>
            <a:r>
              <a:rPr lang="pt-BR" sz="2400" dirty="0" smtClean="0"/>
              <a:t>você </a:t>
            </a:r>
            <a:r>
              <a:rPr lang="pt-BR" sz="2400" dirty="0"/>
              <a:t>aprendeu que ligar seu </a:t>
            </a:r>
            <a:r>
              <a:rPr lang="pt-BR" sz="2400" dirty="0" smtClean="0"/>
              <a:t>código </a:t>
            </a:r>
            <a:r>
              <a:rPr lang="pt-BR" sz="2400" dirty="0"/>
              <a:t>a uma classe concreta pode </a:t>
            </a:r>
            <a:r>
              <a:rPr lang="pt-BR" sz="2400" dirty="0" smtClean="0"/>
              <a:t>torná-lo </a:t>
            </a:r>
            <a:r>
              <a:rPr lang="pt-BR" sz="2400" dirty="0"/>
              <a:t>mais </a:t>
            </a:r>
            <a:r>
              <a:rPr lang="pt-BR" sz="2400" dirty="0" smtClean="0"/>
              <a:t>frágil </a:t>
            </a:r>
            <a:r>
              <a:rPr lang="pt-BR" sz="2400" dirty="0"/>
              <a:t>e menos </a:t>
            </a:r>
            <a:r>
              <a:rPr lang="pt-BR" sz="2400" dirty="0" smtClean="0"/>
              <a:t>flexível.</a:t>
            </a:r>
          </a:p>
          <a:p>
            <a:pPr marL="0" indent="0" algn="ctr">
              <a:buNone/>
            </a:pPr>
            <a:r>
              <a:rPr lang="pt-BR" sz="2400" dirty="0" err="1" smtClean="0"/>
              <a:t>Duck</a:t>
            </a:r>
            <a:r>
              <a:rPr lang="pt-BR" sz="2400" dirty="0" smtClean="0"/>
              <a:t> </a:t>
            </a:r>
            <a:r>
              <a:rPr lang="pt-BR" sz="2400" dirty="0" err="1" smtClean="0"/>
              <a:t>duck</a:t>
            </a:r>
            <a:r>
              <a:rPr lang="pt-BR" sz="2400" dirty="0" smtClean="0"/>
              <a:t>=new </a:t>
            </a:r>
            <a:r>
              <a:rPr lang="pt-BR" sz="2400" dirty="0" err="1" smtClean="0"/>
              <a:t>MallarDuck</a:t>
            </a:r>
            <a:r>
              <a:rPr lang="pt-BR" sz="2400" dirty="0" smtClean="0"/>
              <a:t>();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683569" y="3175324"/>
            <a:ext cx="29523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Queremos usar interface para manter o código flexível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0"/>
          </p:cNvCxnSpPr>
          <p:nvPr/>
        </p:nvCxnSpPr>
        <p:spPr>
          <a:xfrm flipV="1">
            <a:off x="2159733" y="2780928"/>
            <a:ext cx="972107" cy="394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4644008" y="3175324"/>
            <a:ext cx="29523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Mas temos que usar uma instância de classe concreta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0"/>
          </p:cNvCxnSpPr>
          <p:nvPr/>
        </p:nvCxnSpPr>
        <p:spPr>
          <a:xfrm flipH="1" flipV="1">
            <a:off x="5724128" y="2780928"/>
            <a:ext cx="396044" cy="394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672506"/>
            <a:ext cx="3757062" cy="21601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95536" y="3933056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	Quando você </a:t>
            </a:r>
            <a:r>
              <a:rPr lang="pt-BR" dirty="0"/>
              <a:t>tem um conjunto inteiro de classes concretas relacionadas, geralmente e </a:t>
            </a:r>
            <a:r>
              <a:rPr lang="pt-BR" dirty="0" smtClean="0"/>
              <a:t>forçado </a:t>
            </a:r>
            <a:r>
              <a:rPr lang="pt-BR" dirty="0"/>
              <a:t>a escrever o </a:t>
            </a:r>
            <a:r>
              <a:rPr lang="pt-BR" dirty="0" smtClean="0"/>
              <a:t>código </a:t>
            </a:r>
            <a:r>
              <a:rPr lang="pt-BR" dirty="0"/>
              <a:t>assim: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160710" y="4880193"/>
            <a:ext cx="295232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Temos várias classes diferentes de patos  e não sabemos até o tempo de execução qual precisa ser instalada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16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Comando new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8965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Aqui</a:t>
            </a:r>
            <a:r>
              <a:rPr lang="pt-BR" sz="2400" dirty="0"/>
              <a:t>, temos </a:t>
            </a:r>
            <a:r>
              <a:rPr lang="pt-BR" sz="2400" dirty="0" smtClean="0"/>
              <a:t>várias </a:t>
            </a:r>
            <a:r>
              <a:rPr lang="pt-BR" sz="2400" dirty="0"/>
              <a:t>classes sendo instanciadas, e a </a:t>
            </a:r>
            <a:r>
              <a:rPr lang="pt-BR" sz="2400" dirty="0" smtClean="0"/>
              <a:t>decisão </a:t>
            </a:r>
            <a:r>
              <a:rPr lang="pt-BR" sz="2400" dirty="0"/>
              <a:t>de qual instanciar </a:t>
            </a:r>
            <a:r>
              <a:rPr lang="pt-BR" sz="2400" dirty="0" smtClean="0"/>
              <a:t>é </a:t>
            </a:r>
            <a:r>
              <a:rPr lang="pt-BR" sz="2400" dirty="0"/>
              <a:t>tomada no tempo de </a:t>
            </a:r>
            <a:r>
              <a:rPr lang="pt-BR" sz="2400" dirty="0" smtClean="0"/>
              <a:t>execução </a:t>
            </a:r>
            <a:r>
              <a:rPr lang="pt-BR" sz="2400" dirty="0"/>
              <a:t>dependendo de algumas </a:t>
            </a:r>
            <a:r>
              <a:rPr lang="pt-BR" sz="2400" dirty="0" smtClean="0"/>
              <a:t>condições. Quando você vê </a:t>
            </a:r>
            <a:r>
              <a:rPr lang="pt-BR" sz="2400" dirty="0"/>
              <a:t>um </a:t>
            </a:r>
            <a:r>
              <a:rPr lang="pt-BR" sz="2400" dirty="0" smtClean="0"/>
              <a:t>código </a:t>
            </a:r>
            <a:r>
              <a:rPr lang="pt-BR" sz="2400" dirty="0"/>
              <a:t>assim, sabe que, quando chegar a hora de </a:t>
            </a:r>
            <a:r>
              <a:rPr lang="pt-BR" sz="2400" dirty="0" smtClean="0"/>
              <a:t>alterações ou extensões, tem </a:t>
            </a:r>
            <a:r>
              <a:rPr lang="pt-BR" sz="2400" dirty="0"/>
              <a:t>que reabrir esse </a:t>
            </a:r>
            <a:r>
              <a:rPr lang="pt-BR" sz="2400" dirty="0" smtClean="0"/>
              <a:t>código </a:t>
            </a:r>
            <a:r>
              <a:rPr lang="pt-BR" sz="2400" dirty="0"/>
              <a:t>e examinar o que precisa ser adicionado (</a:t>
            </a:r>
            <a:r>
              <a:rPr lang="pt-BR" sz="2400" dirty="0" smtClean="0"/>
              <a:t>ou excluído). </a:t>
            </a:r>
            <a:r>
              <a:rPr lang="pt-BR" sz="2400" dirty="0"/>
              <a:t>Geralmente, esse tipo de </a:t>
            </a:r>
            <a:r>
              <a:rPr lang="pt-BR" sz="2400" dirty="0" smtClean="0"/>
              <a:t>código </a:t>
            </a:r>
            <a:r>
              <a:rPr lang="pt-BR" sz="2400" dirty="0"/>
              <a:t>termina em </a:t>
            </a:r>
            <a:r>
              <a:rPr lang="pt-BR" sz="2400" dirty="0" smtClean="0"/>
              <a:t>várias </a:t>
            </a:r>
            <a:r>
              <a:rPr lang="pt-BR" sz="2400" dirty="0"/>
              <a:t>partes do aplicativo, tornando a </a:t>
            </a:r>
            <a:r>
              <a:rPr lang="pt-BR" sz="2400" dirty="0" smtClean="0"/>
              <a:t>manutenção </a:t>
            </a:r>
            <a:r>
              <a:rPr lang="pt-BR" sz="2400" dirty="0"/>
              <a:t>e a </a:t>
            </a:r>
            <a:r>
              <a:rPr lang="pt-BR" sz="2400" dirty="0" smtClean="0"/>
              <a:t>atualização </a:t>
            </a:r>
            <a:r>
              <a:rPr lang="pt-BR" sz="2400" dirty="0"/>
              <a:t>mais </a:t>
            </a:r>
            <a:r>
              <a:rPr lang="pt-BR" sz="2400" dirty="0" smtClean="0"/>
              <a:t>difíceis </a:t>
            </a:r>
            <a:r>
              <a:rPr lang="pt-BR" sz="2400" dirty="0"/>
              <a:t>e com </a:t>
            </a:r>
            <a:r>
              <a:rPr lang="pt-BR" sz="2400" dirty="0" smtClean="0"/>
              <a:t>maior </a:t>
            </a:r>
            <a:r>
              <a:rPr lang="pt-BR" sz="2400" dirty="0"/>
              <a:t>chance de ter erros.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0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778098"/>
          </a:xfrm>
        </p:spPr>
        <p:txBody>
          <a:bodyPr/>
          <a:lstStyle/>
          <a:p>
            <a:r>
              <a:rPr lang="pt-BR" dirty="0" smtClean="0"/>
              <a:t>O que há de errado com “new”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640960" cy="5544616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/>
              <a:t> </a:t>
            </a:r>
            <a:r>
              <a:rPr lang="pt-BR" dirty="0" smtClean="0"/>
              <a:t>     Tecnicamente</a:t>
            </a:r>
            <a:r>
              <a:rPr lang="pt-BR" dirty="0"/>
              <a:t>, </a:t>
            </a:r>
            <a:r>
              <a:rPr lang="pt-BR" dirty="0" smtClean="0"/>
              <a:t>não há </a:t>
            </a:r>
            <a:r>
              <a:rPr lang="pt-BR" dirty="0"/>
              <a:t>nada errado com </a:t>
            </a:r>
            <a:r>
              <a:rPr lang="pt-BR" b="1" dirty="0"/>
              <a:t>new; </a:t>
            </a:r>
            <a:r>
              <a:rPr lang="pt-BR" dirty="0"/>
              <a:t>afinal, </a:t>
            </a:r>
            <a:r>
              <a:rPr lang="pt-BR" dirty="0" smtClean="0"/>
              <a:t>é </a:t>
            </a:r>
            <a:r>
              <a:rPr lang="pt-BR" dirty="0"/>
              <a:t>uma parte fundamental de Java. 0 verdadeiro culpado e nosso velho amigo CHANGE e como ele afeta o </a:t>
            </a:r>
            <a:r>
              <a:rPr lang="pt-BR" dirty="0" smtClean="0"/>
              <a:t>uso do </a:t>
            </a:r>
            <a:r>
              <a:rPr lang="pt-BR" b="1" dirty="0"/>
              <a:t>new.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Ao </a:t>
            </a:r>
            <a:r>
              <a:rPr lang="pt-BR" dirty="0"/>
              <a:t>codificar para uma interface, </a:t>
            </a:r>
            <a:r>
              <a:rPr lang="pt-BR" dirty="0" smtClean="0"/>
              <a:t>você </a:t>
            </a:r>
            <a:r>
              <a:rPr lang="pt-BR" dirty="0"/>
              <a:t>sabe que pode se isolar de </a:t>
            </a:r>
            <a:r>
              <a:rPr lang="pt-BR" dirty="0" smtClean="0"/>
              <a:t>várias alterações </a:t>
            </a:r>
            <a:r>
              <a:rPr lang="pt-BR" dirty="0"/>
              <a:t>que podem acontecer em um sistema. Por que? Se seu </a:t>
            </a:r>
            <a:r>
              <a:rPr lang="pt-BR" dirty="0" smtClean="0"/>
              <a:t>código </a:t>
            </a:r>
            <a:r>
              <a:rPr lang="pt-BR" dirty="0"/>
              <a:t>e escrito para uma interface, ele </a:t>
            </a:r>
            <a:r>
              <a:rPr lang="pt-BR" dirty="0" smtClean="0"/>
              <a:t>irá </a:t>
            </a:r>
            <a:r>
              <a:rPr lang="pt-BR" dirty="0"/>
              <a:t>funcionar </a:t>
            </a:r>
            <a:r>
              <a:rPr lang="pt-BR" b="1" dirty="0" smtClean="0"/>
              <a:t>como </a:t>
            </a:r>
            <a:r>
              <a:rPr lang="pt-BR" dirty="0"/>
              <a:t>qualquer classe nova que implementa essa interface por meio do polimorfismo. No entanto, </a:t>
            </a:r>
            <a:r>
              <a:rPr lang="pt-BR" dirty="0" smtClean="0"/>
              <a:t>quando você </a:t>
            </a:r>
            <a:r>
              <a:rPr lang="pt-BR" dirty="0"/>
              <a:t>tem um </a:t>
            </a:r>
            <a:r>
              <a:rPr lang="pt-BR" dirty="0" smtClean="0"/>
              <a:t>código </a:t>
            </a:r>
            <a:r>
              <a:rPr lang="pt-BR" dirty="0"/>
              <a:t>que utiliza muitas classes concretas, esta procurando </a:t>
            </a:r>
            <a:r>
              <a:rPr lang="pt-BR" dirty="0" smtClean="0"/>
              <a:t>problemas porque </a:t>
            </a:r>
            <a:r>
              <a:rPr lang="pt-BR" dirty="0"/>
              <a:t>o </a:t>
            </a:r>
            <a:r>
              <a:rPr lang="pt-BR" dirty="0" smtClean="0"/>
              <a:t>código </a:t>
            </a:r>
            <a:r>
              <a:rPr lang="pt-BR" dirty="0"/>
              <a:t>pode ter que ser alterado a medida que novas classes concretas </a:t>
            </a:r>
            <a:r>
              <a:rPr lang="pt-BR" dirty="0" smtClean="0"/>
              <a:t>são adicionadas. Assim</a:t>
            </a:r>
            <a:r>
              <a:rPr lang="pt-BR" dirty="0"/>
              <a:t>, em outras palavras, seu </a:t>
            </a:r>
            <a:r>
              <a:rPr lang="pt-BR" dirty="0" smtClean="0"/>
              <a:t>código não será </a:t>
            </a:r>
            <a:r>
              <a:rPr lang="pt-BR" dirty="0"/>
              <a:t>"fechado para </a:t>
            </a:r>
            <a:r>
              <a:rPr lang="pt-BR" dirty="0" smtClean="0"/>
              <a:t>modificação". </a:t>
            </a:r>
            <a:r>
              <a:rPr lang="pt-BR" dirty="0"/>
              <a:t>Para estende-lo com </a:t>
            </a:r>
            <a:r>
              <a:rPr lang="pt-BR" dirty="0" smtClean="0"/>
              <a:t>novos </a:t>
            </a:r>
            <a:r>
              <a:rPr lang="pt-BR" dirty="0"/>
              <a:t>tipos concretos, ele </a:t>
            </a:r>
            <a:r>
              <a:rPr lang="pt-BR" dirty="0" smtClean="0"/>
              <a:t>terá </a:t>
            </a:r>
            <a:r>
              <a:rPr lang="pt-BR" dirty="0"/>
              <a:t>que ser reaberto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3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Então, </a:t>
            </a:r>
            <a:r>
              <a:rPr lang="pt-BR" dirty="0"/>
              <a:t>o que fazer? </a:t>
            </a:r>
            <a:r>
              <a:rPr lang="pt-BR" dirty="0" smtClean="0"/>
              <a:t>É </a:t>
            </a:r>
            <a:r>
              <a:rPr lang="pt-BR" dirty="0"/>
              <a:t>em momentos assim que </a:t>
            </a:r>
            <a:r>
              <a:rPr lang="pt-BR" dirty="0" smtClean="0"/>
              <a:t>você </a:t>
            </a:r>
            <a:r>
              <a:rPr lang="pt-BR" dirty="0"/>
              <a:t>pode voltar aos </a:t>
            </a:r>
            <a:r>
              <a:rPr lang="pt-BR" dirty="0" smtClean="0"/>
              <a:t>Princípios </a:t>
            </a:r>
            <a:r>
              <a:rPr lang="pt-BR" dirty="0"/>
              <a:t>de </a:t>
            </a:r>
            <a:r>
              <a:rPr lang="pt-BR" dirty="0" smtClean="0"/>
              <a:t>Projeto </a:t>
            </a:r>
            <a:r>
              <a:rPr lang="pt-BR" dirty="0"/>
              <a:t>00 a procurar dicas. Lembre-se, nosso primeiro </a:t>
            </a:r>
            <a:r>
              <a:rPr lang="pt-BR" dirty="0" smtClean="0"/>
              <a:t>princípio </a:t>
            </a:r>
            <a:r>
              <a:rPr lang="pt-BR" dirty="0"/>
              <a:t>lida com a </a:t>
            </a:r>
            <a:r>
              <a:rPr lang="pt-BR" dirty="0" smtClean="0"/>
              <a:t>mudança </a:t>
            </a:r>
            <a:r>
              <a:rPr lang="pt-BR" dirty="0"/>
              <a:t>e nos guia </a:t>
            </a:r>
            <a:r>
              <a:rPr lang="pt-BR" dirty="0" smtClean="0"/>
              <a:t>para </a:t>
            </a:r>
            <a:r>
              <a:rPr lang="pt-BR" b="1" dirty="0" smtClean="0"/>
              <a:t>identificar os </a:t>
            </a:r>
            <a:r>
              <a:rPr lang="pt-BR" b="1" dirty="0"/>
              <a:t>aspectos que variam e os separam do que continua igual.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há de errado com “new” ?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13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Identificando os aspectos que variam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68761"/>
            <a:ext cx="8229600" cy="86409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Imagine que você tem uma pizzaria  moderna em </a:t>
            </a:r>
            <a:r>
              <a:rPr lang="pt-BR" sz="2400" dirty="0" err="1" smtClean="0"/>
              <a:t>Objectville</a:t>
            </a:r>
            <a:r>
              <a:rPr lang="pt-BR" sz="2400" dirty="0" smtClean="0"/>
              <a:t>, pode escrever um código assim: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4695825" cy="30861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67425" y="3501008"/>
            <a:ext cx="2937023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Por motivos de flexibilidade, realmente queremos que seja uma classe ou uma interface abstrata, mas não podemos instanciar nenhuma delas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3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652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Mas você precisa de mais do que um tipo de pizza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28435"/>
            <a:ext cx="4808835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5158936" y="1556791"/>
            <a:ext cx="305983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estamos passando o tipo de pizza para </a:t>
            </a:r>
            <a:r>
              <a:rPr lang="pt-BR" dirty="0" err="1" smtClean="0"/>
              <a:t>orderPizza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60232" y="2296904"/>
            <a:ext cx="2304256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 base no tipo de pizza, instanciamos a classe concreta correta e atribuímos à variáveis de instância de pizza. Observe que cada pizza aqui tem que implementar  a interface pizza.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36624" y="4898031"/>
            <a:ext cx="410445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Quando tivermos uma Pizza, iremos prepará-la (amassar a  massa, colocar molho, as coberturas e o queijo e assá-la). Cada subtipo de Pizza  (</a:t>
            </a:r>
            <a:r>
              <a:rPr lang="pt-BR" dirty="0" err="1" smtClean="0"/>
              <a:t>cheesePizza</a:t>
            </a:r>
            <a:r>
              <a:rPr lang="pt-BR" dirty="0" smtClean="0"/>
              <a:t>, </a:t>
            </a:r>
            <a:r>
              <a:rPr lang="pt-BR" dirty="0" err="1" smtClean="0"/>
              <a:t>veggiePizza</a:t>
            </a:r>
            <a:r>
              <a:rPr lang="pt-BR" dirty="0" smtClean="0"/>
              <a:t>, </a:t>
            </a:r>
            <a:r>
              <a:rPr lang="pt-BR" dirty="0" err="1" smtClean="0"/>
              <a:t>etc</a:t>
            </a:r>
            <a:r>
              <a:rPr lang="pt-BR" dirty="0" smtClean="0"/>
              <a:t>) sabe como prepará-la 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8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Mas existe uma pressão para adicionar mais tipos de pizza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seus</a:t>
            </a:r>
            <a:r>
              <a:rPr lang="en-US" sz="2400" dirty="0" smtClean="0"/>
              <a:t> </a:t>
            </a:r>
            <a:r>
              <a:rPr lang="en-US" sz="2400" dirty="0" err="1" smtClean="0"/>
              <a:t>concorrentes</a:t>
            </a:r>
            <a:r>
              <a:rPr lang="en-US" sz="2400" dirty="0" smtClean="0"/>
              <a:t> </a:t>
            </a:r>
            <a:r>
              <a:rPr lang="en-US" sz="2400" dirty="0" err="1" smtClean="0"/>
              <a:t>adicionaram</a:t>
            </a:r>
            <a:r>
              <a:rPr lang="en-US" sz="2400" dirty="0" smtClean="0"/>
              <a:t> </a:t>
            </a:r>
            <a:r>
              <a:rPr lang="en-US" sz="2400" dirty="0" err="1" smtClean="0"/>
              <a:t>duas</a:t>
            </a:r>
            <a:r>
              <a:rPr lang="en-US" sz="2400" dirty="0" smtClean="0"/>
              <a:t> pizzas </a:t>
            </a:r>
            <a:r>
              <a:rPr lang="en-US" sz="2400" dirty="0" err="1" smtClean="0"/>
              <a:t>novas</a:t>
            </a:r>
            <a:r>
              <a:rPr lang="en-US" sz="2400" dirty="0" smtClean="0"/>
              <a:t> a </a:t>
            </a:r>
            <a:r>
              <a:rPr lang="en-US" sz="2400" dirty="0" err="1" smtClean="0"/>
              <a:t>seus</a:t>
            </a:r>
            <a:r>
              <a:rPr lang="en-US" sz="2400" dirty="0" smtClean="0"/>
              <a:t> menus: a pizza de </a:t>
            </a:r>
            <a:r>
              <a:rPr lang="en-US" sz="2400" dirty="0" err="1" smtClean="0"/>
              <a:t>molusco</a:t>
            </a:r>
            <a:r>
              <a:rPr lang="en-US" sz="2400" dirty="0" smtClean="0"/>
              <a:t> (Clam Pizza) e a pizza de </a:t>
            </a:r>
            <a:r>
              <a:rPr lang="en-US" sz="2400" dirty="0" err="1" smtClean="0"/>
              <a:t>vegetais</a:t>
            </a:r>
            <a:r>
              <a:rPr lang="en-US" sz="2400" dirty="0" smtClean="0"/>
              <a:t> (Veggie Pizza). </a:t>
            </a:r>
            <a:r>
              <a:rPr lang="en-US" sz="2400" dirty="0" err="1" smtClean="0"/>
              <a:t>Obviamente</a:t>
            </a:r>
            <a:r>
              <a:rPr lang="en-US" sz="2400" dirty="0" smtClean="0"/>
              <a:t>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acompanhar</a:t>
            </a:r>
            <a:r>
              <a:rPr lang="en-US" sz="2400" dirty="0" smtClean="0"/>
              <a:t> a </a:t>
            </a:r>
            <a:r>
              <a:rPr lang="en-US" sz="2400" dirty="0" err="1" smtClean="0"/>
              <a:t>concorrência</a:t>
            </a:r>
            <a:r>
              <a:rPr lang="en-US" sz="2400" dirty="0" smtClean="0"/>
              <a:t>; logo </a:t>
            </a:r>
            <a:r>
              <a:rPr lang="en-US" sz="2400" dirty="0" err="1" smtClean="0"/>
              <a:t>irá</a:t>
            </a:r>
            <a:r>
              <a:rPr lang="en-US" sz="2400" dirty="0" smtClean="0"/>
              <a:t> </a:t>
            </a:r>
            <a:r>
              <a:rPr lang="en-US" sz="2400" dirty="0" err="1" smtClean="0"/>
              <a:t>adicionar</a:t>
            </a:r>
            <a:r>
              <a:rPr lang="en-US" sz="2400" dirty="0" smtClean="0"/>
              <a:t> </a:t>
            </a:r>
            <a:r>
              <a:rPr lang="en-US" sz="2400" dirty="0" err="1" smtClean="0"/>
              <a:t>estes</a:t>
            </a:r>
            <a:r>
              <a:rPr lang="en-US" sz="2400" dirty="0" smtClean="0"/>
              <a:t> </a:t>
            </a:r>
            <a:r>
              <a:rPr lang="en-US" sz="2400" dirty="0" err="1" smtClean="0"/>
              <a:t>itens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seu</a:t>
            </a:r>
            <a:r>
              <a:rPr lang="en-US" sz="2400" dirty="0" smtClean="0"/>
              <a:t> menu. E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tem </a:t>
            </a:r>
            <a:r>
              <a:rPr lang="en-US" sz="2400" dirty="0" err="1" smtClean="0"/>
              <a:t>vendido</a:t>
            </a:r>
            <a:r>
              <a:rPr lang="en-US" sz="2400" dirty="0" smtClean="0"/>
              <a:t> </a:t>
            </a:r>
            <a:r>
              <a:rPr lang="en-US" sz="2400" dirty="0" err="1" smtClean="0"/>
              <a:t>muitas</a:t>
            </a:r>
            <a:r>
              <a:rPr lang="en-US" sz="2400" dirty="0" smtClean="0"/>
              <a:t> pizzas </a:t>
            </a:r>
            <a:r>
              <a:rPr lang="en-US" sz="2400" dirty="0" err="1" smtClean="0"/>
              <a:t>gregas</a:t>
            </a:r>
            <a:r>
              <a:rPr lang="en-US" sz="2400" dirty="0" smtClean="0"/>
              <a:t> (Greek Pizza) </a:t>
            </a:r>
            <a:r>
              <a:rPr lang="en-US" sz="2400" dirty="0" err="1" smtClean="0"/>
              <a:t>ultimamente</a:t>
            </a:r>
            <a:r>
              <a:rPr lang="en-US" sz="2400" dirty="0" smtClean="0"/>
              <a:t>, decide </a:t>
            </a:r>
            <a:r>
              <a:rPr lang="en-US" sz="2400" dirty="0" err="1" smtClean="0"/>
              <a:t>tirá-las</a:t>
            </a:r>
            <a:r>
              <a:rPr lang="en-US" sz="2400" dirty="0" smtClean="0"/>
              <a:t> do menu.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3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que você faria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688632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Sabe-se  </a:t>
            </a:r>
            <a:r>
              <a:rPr lang="pt-BR" dirty="0"/>
              <a:t>que nem </a:t>
            </a:r>
            <a:r>
              <a:rPr lang="pt-BR" i="1" dirty="0"/>
              <a:t>todas </a:t>
            </a:r>
            <a:r>
              <a:rPr lang="pt-BR" dirty="0"/>
              <a:t>as subclasses </a:t>
            </a:r>
            <a:r>
              <a:rPr lang="pt-BR" dirty="0" smtClean="0"/>
              <a:t>devem </a:t>
            </a:r>
            <a:r>
              <a:rPr lang="pt-BR" dirty="0"/>
              <a:t>ter o comportamento de voar ou grasnar, </a:t>
            </a:r>
            <a:r>
              <a:rPr lang="pt-BR" dirty="0" smtClean="0"/>
              <a:t>então </a:t>
            </a:r>
            <a:r>
              <a:rPr lang="pt-BR" dirty="0"/>
              <a:t>a </a:t>
            </a:r>
            <a:r>
              <a:rPr lang="pt-BR" dirty="0" smtClean="0"/>
              <a:t>herança não </a:t>
            </a:r>
            <a:r>
              <a:rPr lang="pt-BR" dirty="0"/>
              <a:t>e a resposta certa. Mas, embora fazer as subclasses implementar </a:t>
            </a:r>
            <a:r>
              <a:rPr lang="pt-BR" dirty="0" err="1"/>
              <a:t>Flyable</a:t>
            </a:r>
            <a:r>
              <a:rPr lang="pt-BR" dirty="0"/>
              <a:t> e/ou </a:t>
            </a:r>
            <a:r>
              <a:rPr lang="pt-BR" dirty="0" err="1"/>
              <a:t>Quackable</a:t>
            </a:r>
            <a:r>
              <a:rPr lang="pt-BR" dirty="0"/>
              <a:t> resolva </a:t>
            </a:r>
            <a:r>
              <a:rPr lang="pt-BR" i="1" dirty="0"/>
              <a:t>parte </a:t>
            </a:r>
            <a:r>
              <a:rPr lang="pt-BR" dirty="0"/>
              <a:t>do problema </a:t>
            </a:r>
            <a:r>
              <a:rPr lang="pt-BR" dirty="0" smtClean="0"/>
              <a:t>(será </a:t>
            </a:r>
            <a:r>
              <a:rPr lang="pt-BR" dirty="0"/>
              <a:t>fazer patos de borracha voar inadequadamente), </a:t>
            </a:r>
            <a:r>
              <a:rPr lang="pt-BR" dirty="0" smtClean="0"/>
              <a:t>destrói </a:t>
            </a:r>
            <a:r>
              <a:rPr lang="pt-BR" dirty="0"/>
              <a:t>completamente a </a:t>
            </a:r>
            <a:r>
              <a:rPr lang="pt-BR" dirty="0" smtClean="0"/>
              <a:t>reutilização </a:t>
            </a:r>
            <a:r>
              <a:rPr lang="pt-BR" dirty="0"/>
              <a:t>de </a:t>
            </a:r>
            <a:r>
              <a:rPr lang="pt-BR" dirty="0" smtClean="0"/>
              <a:t>código </a:t>
            </a:r>
            <a:r>
              <a:rPr lang="pt-BR" dirty="0"/>
              <a:t>para esses comportamentos, criando apenas </a:t>
            </a:r>
            <a:r>
              <a:rPr lang="pt-BR" dirty="0" smtClean="0"/>
              <a:t>um </a:t>
            </a:r>
            <a:r>
              <a:rPr lang="pt-BR" dirty="0"/>
              <a:t>pesadelo de </a:t>
            </a:r>
            <a:r>
              <a:rPr lang="pt-BR" dirty="0" smtClean="0"/>
              <a:t>manutenção </a:t>
            </a:r>
            <a:r>
              <a:rPr lang="pt-BR" i="1" dirty="0"/>
              <a:t>diferente. </a:t>
            </a:r>
            <a:r>
              <a:rPr lang="pt-BR" i="1" dirty="0" smtClean="0"/>
              <a:t>É </a:t>
            </a:r>
            <a:r>
              <a:rPr lang="pt-BR" dirty="0" smtClean="0"/>
              <a:t>claro </a:t>
            </a:r>
            <a:r>
              <a:rPr lang="pt-BR" dirty="0"/>
              <a:t>que pode haver mais de um tipo de comportamento de </a:t>
            </a:r>
            <a:r>
              <a:rPr lang="pt-BR" dirty="0" err="1" smtClean="0"/>
              <a:t>vôo</a:t>
            </a:r>
            <a:r>
              <a:rPr lang="pt-BR" dirty="0" smtClean="0"/>
              <a:t> </a:t>
            </a:r>
            <a:r>
              <a:rPr lang="pt-BR" dirty="0"/>
              <a:t>ate entre os patos que </a:t>
            </a:r>
            <a:r>
              <a:rPr lang="pt-BR" i="1" dirty="0"/>
              <a:t>voam</a:t>
            </a:r>
            <a:r>
              <a:rPr lang="pt-BR" i="1" dirty="0" smtClean="0"/>
              <a:t>...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Neste </a:t>
            </a:r>
            <a:r>
              <a:rPr lang="pt-BR" dirty="0"/>
              <a:t>ponto, </a:t>
            </a:r>
            <a:r>
              <a:rPr lang="pt-BR" dirty="0" smtClean="0"/>
              <a:t>você </a:t>
            </a:r>
            <a:r>
              <a:rPr lang="pt-BR" dirty="0"/>
              <a:t>pode estar esperando que um </a:t>
            </a:r>
            <a:r>
              <a:rPr lang="pt-BR" dirty="0" smtClean="0"/>
              <a:t>Padrão </a:t>
            </a:r>
            <a:r>
              <a:rPr lang="pt-BR" dirty="0"/>
              <a:t>de Projetos </a:t>
            </a:r>
            <a:r>
              <a:rPr lang="pt-BR" dirty="0" smtClean="0"/>
              <a:t>apareça </a:t>
            </a:r>
            <a:r>
              <a:rPr lang="pt-BR" dirty="0"/>
              <a:t>em um cavalo branco e salve o dia. Mas qual seria a </a:t>
            </a:r>
            <a:r>
              <a:rPr lang="pt-BR" dirty="0" smtClean="0"/>
              <a:t>graça? Não, </a:t>
            </a:r>
            <a:r>
              <a:rPr lang="pt-BR" dirty="0"/>
              <a:t>vamos encontrar uma </a:t>
            </a:r>
            <a:r>
              <a:rPr lang="pt-BR" dirty="0" smtClean="0"/>
              <a:t>solução </a:t>
            </a:r>
            <a:r>
              <a:rPr lang="pt-BR" dirty="0"/>
              <a:t>da maneira antiga - </a:t>
            </a:r>
            <a:r>
              <a:rPr lang="pt-BR" i="1" dirty="0"/>
              <a:t>aplicando </a:t>
            </a:r>
            <a:r>
              <a:rPr lang="pt-BR" i="1" dirty="0" smtClean="0"/>
              <a:t>princípios </a:t>
            </a:r>
            <a:r>
              <a:rPr lang="pt-BR" i="1" dirty="0"/>
              <a:t>de design de software 00 adequados.</a:t>
            </a:r>
            <a:endParaRPr lang="pt-BR" dirty="0"/>
          </a:p>
          <a:p>
            <a:pPr>
              <a:lnSpc>
                <a:spcPct val="17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Mas existe uma pressão para adicionar mais tipos de pizza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00808"/>
            <a:ext cx="4342478" cy="4525963"/>
          </a:xfrm>
        </p:spPr>
      </p:pic>
      <p:sp>
        <p:nvSpPr>
          <p:cNvPr id="7" name="CaixaDeTexto 6"/>
          <p:cNvSpPr txBox="1"/>
          <p:nvPr/>
        </p:nvSpPr>
        <p:spPr>
          <a:xfrm>
            <a:off x="6804248" y="1340768"/>
            <a:ext cx="2088232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Isto</a:t>
            </a:r>
            <a:r>
              <a:rPr lang="en-US" dirty="0" smtClean="0"/>
              <a:t> é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varia</a:t>
            </a:r>
            <a:r>
              <a:rPr lang="en-US" dirty="0" smtClean="0"/>
              <a:t>. Como a </a:t>
            </a:r>
            <a:r>
              <a:rPr lang="en-US" dirty="0" err="1" smtClean="0"/>
              <a:t>seleção</a:t>
            </a:r>
            <a:r>
              <a:rPr lang="en-US" dirty="0" smtClean="0"/>
              <a:t> de pizzas </a:t>
            </a:r>
            <a:r>
              <a:rPr lang="en-US" dirty="0" err="1" smtClean="0"/>
              <a:t>muda</a:t>
            </a:r>
            <a:r>
              <a:rPr lang="en-US" dirty="0" smtClean="0"/>
              <a:t> com o tempo,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deverá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modificado</a:t>
            </a:r>
            <a:r>
              <a:rPr lang="en-US" dirty="0" smtClean="0"/>
              <a:t> </a:t>
            </a: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324879" y="3861048"/>
            <a:ext cx="2664296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Isto</a:t>
            </a:r>
            <a:r>
              <a:rPr lang="en-US" dirty="0" smtClean="0"/>
              <a:t> é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esperamos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permaneça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r>
              <a:rPr lang="en-US" dirty="0" smtClean="0"/>
              <a:t>. Para a </a:t>
            </a:r>
            <a:r>
              <a:rPr lang="en-US" dirty="0" err="1" smtClean="0"/>
              <a:t>maioria</a:t>
            </a:r>
            <a:r>
              <a:rPr lang="en-US" dirty="0" smtClean="0"/>
              <a:t>, </a:t>
            </a:r>
            <a:r>
              <a:rPr lang="en-US" dirty="0" err="1" smtClean="0"/>
              <a:t>preparar</a:t>
            </a:r>
            <a:r>
              <a:rPr lang="en-US" dirty="0" smtClean="0"/>
              <a:t>, </a:t>
            </a:r>
            <a:r>
              <a:rPr lang="en-US" dirty="0" err="1" smtClean="0"/>
              <a:t>assar</a:t>
            </a:r>
            <a:r>
              <a:rPr lang="en-US" dirty="0" smtClean="0"/>
              <a:t> e </a:t>
            </a:r>
            <a:r>
              <a:rPr lang="en-US" dirty="0" err="1" smtClean="0"/>
              <a:t>encaixotar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pizza é a </a:t>
            </a:r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coisa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anos</a:t>
            </a:r>
            <a:r>
              <a:rPr lang="en-US" dirty="0" smtClean="0"/>
              <a:t>.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esperamos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mude</a:t>
            </a:r>
            <a:r>
              <a:rPr lang="en-US" dirty="0" smtClean="0"/>
              <a:t>, </a:t>
            </a:r>
            <a:r>
              <a:rPr lang="en-US" dirty="0" err="1" smtClean="0"/>
              <a:t>apenas</a:t>
            </a:r>
            <a:r>
              <a:rPr lang="en-US" dirty="0" smtClean="0"/>
              <a:t> as pizzas as </a:t>
            </a:r>
            <a:r>
              <a:rPr lang="en-US" dirty="0" err="1" smtClean="0"/>
              <a:t>quais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opera.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6741"/>
            <a:ext cx="2088232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Este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fechado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modificações</a:t>
            </a:r>
            <a:r>
              <a:rPr lang="en-US" dirty="0" smtClean="0"/>
              <a:t> . Se a </a:t>
            </a:r>
            <a:r>
              <a:rPr lang="en-US" dirty="0" err="1" smtClean="0"/>
              <a:t>pizzaria</a:t>
            </a:r>
            <a:r>
              <a:rPr lang="en-US" dirty="0" smtClean="0"/>
              <a:t> </a:t>
            </a:r>
            <a:r>
              <a:rPr lang="en-US" dirty="0" err="1" smtClean="0"/>
              <a:t>mudar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ofertas</a:t>
            </a:r>
            <a:r>
              <a:rPr lang="en-US" dirty="0" smtClean="0"/>
              <a:t> de pizza, </a:t>
            </a:r>
            <a:r>
              <a:rPr lang="en-US" dirty="0" err="1" smtClean="0"/>
              <a:t>precisamo</a:t>
            </a:r>
            <a:r>
              <a:rPr lang="en-US" dirty="0" smtClean="0"/>
              <a:t> </a:t>
            </a:r>
            <a:r>
              <a:rPr lang="en-US" dirty="0" err="1" smtClean="0"/>
              <a:t>entrar</a:t>
            </a:r>
            <a:r>
              <a:rPr lang="en-US" dirty="0" smtClean="0"/>
              <a:t> </a:t>
            </a:r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e </a:t>
            </a:r>
            <a:r>
              <a:rPr lang="en-US" dirty="0" err="1" smtClean="0"/>
              <a:t>modificá</a:t>
            </a:r>
            <a:r>
              <a:rPr lang="en-US" dirty="0" smtClean="0"/>
              <a:t>-lo.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0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Mas existe uma pressão para adicionar mais tipos de pizza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Agora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sabemos</a:t>
            </a:r>
            <a:r>
              <a:rPr lang="en-US" dirty="0" smtClean="0"/>
              <a:t> o </a:t>
            </a:r>
            <a:r>
              <a:rPr lang="en-US" dirty="0" err="1" smtClean="0"/>
              <a:t>que</a:t>
            </a:r>
            <a:r>
              <a:rPr lang="en-US" dirty="0" smtClean="0"/>
              <a:t>  </a:t>
            </a:r>
            <a:r>
              <a:rPr lang="en-US" dirty="0" err="1" smtClean="0"/>
              <a:t>varia</a:t>
            </a:r>
            <a:r>
              <a:rPr lang="en-US" dirty="0" smtClean="0"/>
              <a:t>, </a:t>
            </a:r>
            <a:r>
              <a:rPr lang="en-US" dirty="0" err="1" smtClean="0"/>
              <a:t>chegou</a:t>
            </a:r>
            <a:r>
              <a:rPr lang="en-US" dirty="0" smtClean="0"/>
              <a:t> a </a:t>
            </a:r>
            <a:r>
              <a:rPr lang="en-US" dirty="0" err="1" smtClean="0"/>
              <a:t>hora</a:t>
            </a:r>
            <a:r>
              <a:rPr lang="en-US" dirty="0" smtClean="0"/>
              <a:t> de </a:t>
            </a:r>
            <a:r>
              <a:rPr lang="en-US" dirty="0" err="1" smtClean="0"/>
              <a:t>encapsular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Encapsulando</a:t>
            </a:r>
            <a:r>
              <a:rPr lang="en-US" dirty="0" smtClean="0"/>
              <a:t> a </a:t>
            </a:r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 smtClean="0"/>
              <a:t>	Agora </a:t>
            </a:r>
            <a:r>
              <a:rPr lang="en-US" sz="2800" dirty="0" err="1" smtClean="0"/>
              <a:t>vamos</a:t>
            </a:r>
            <a:r>
              <a:rPr lang="en-US" sz="2800" dirty="0" smtClean="0"/>
              <a:t> </a:t>
            </a:r>
            <a:r>
              <a:rPr lang="en-US" sz="2800" dirty="0" err="1" smtClean="0"/>
              <a:t>tirar</a:t>
            </a:r>
            <a:r>
              <a:rPr lang="en-US" sz="2800" dirty="0" smtClean="0"/>
              <a:t> a </a:t>
            </a:r>
            <a:r>
              <a:rPr lang="en-US" sz="2800" dirty="0" err="1" smtClean="0"/>
              <a:t>criação</a:t>
            </a:r>
            <a:r>
              <a:rPr lang="en-US" sz="2800" dirty="0" smtClean="0"/>
              <a:t> de </a:t>
            </a:r>
            <a:r>
              <a:rPr lang="en-US" sz="2800" dirty="0" err="1" smtClean="0"/>
              <a:t>objetos</a:t>
            </a:r>
            <a:r>
              <a:rPr lang="en-US" sz="2800" dirty="0" smtClean="0"/>
              <a:t> do </a:t>
            </a:r>
            <a:r>
              <a:rPr lang="en-US" sz="2800" dirty="0" err="1" smtClean="0"/>
              <a:t>método</a:t>
            </a:r>
            <a:r>
              <a:rPr lang="en-US" sz="2800" dirty="0" smtClean="0"/>
              <a:t> </a:t>
            </a:r>
            <a:r>
              <a:rPr lang="en-US" sz="2800" dirty="0" err="1" smtClean="0"/>
              <a:t>orderPizza</a:t>
            </a:r>
            <a:r>
              <a:rPr lang="en-US" sz="2800" dirty="0" smtClean="0"/>
              <a:t>(). Mas </a:t>
            </a:r>
            <a:r>
              <a:rPr lang="en-US" sz="2800" dirty="0" err="1" smtClean="0"/>
              <a:t>como</a:t>
            </a:r>
            <a:r>
              <a:rPr lang="en-US" sz="2800" dirty="0" smtClean="0"/>
              <a:t> ? </a:t>
            </a:r>
            <a:r>
              <a:rPr lang="en-US" sz="2800" dirty="0" err="1" smtClean="0"/>
              <a:t>Bem</a:t>
            </a:r>
            <a:r>
              <a:rPr lang="en-US" sz="2800" dirty="0" smtClean="0"/>
              <a:t> 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iremos</a:t>
            </a:r>
            <a:r>
              <a:rPr lang="en-US" sz="2800" dirty="0" smtClean="0"/>
              <a:t> </a:t>
            </a:r>
            <a:r>
              <a:rPr lang="en-US" sz="2800" dirty="0" err="1" smtClean="0"/>
              <a:t>fazer</a:t>
            </a:r>
            <a:r>
              <a:rPr lang="en-US" sz="2800" dirty="0" smtClean="0"/>
              <a:t> é </a:t>
            </a:r>
            <a:r>
              <a:rPr lang="en-US" sz="2800" dirty="0" err="1" smtClean="0"/>
              <a:t>pegar</a:t>
            </a:r>
            <a:r>
              <a:rPr lang="en-US" sz="2800" dirty="0" smtClean="0"/>
              <a:t> o </a:t>
            </a:r>
            <a:r>
              <a:rPr lang="en-US" sz="2800" dirty="0" err="1" smtClean="0"/>
              <a:t>código</a:t>
            </a:r>
            <a:r>
              <a:rPr lang="en-US" sz="2800" dirty="0" smtClean="0"/>
              <a:t> de </a:t>
            </a:r>
            <a:r>
              <a:rPr lang="en-US" sz="2800" dirty="0" err="1" smtClean="0"/>
              <a:t>criação</a:t>
            </a:r>
            <a:r>
              <a:rPr lang="en-US" sz="2800" dirty="0" smtClean="0"/>
              <a:t> e </a:t>
            </a:r>
            <a:r>
              <a:rPr lang="en-US" sz="2800" dirty="0" err="1" smtClean="0"/>
              <a:t>levá</a:t>
            </a:r>
            <a:r>
              <a:rPr lang="en-US" sz="2800" dirty="0" smtClean="0"/>
              <a:t>-lo </a:t>
            </a:r>
            <a:r>
              <a:rPr lang="en-US" sz="2800" dirty="0" err="1" smtClean="0"/>
              <a:t>para</a:t>
            </a:r>
            <a:r>
              <a:rPr lang="en-US" sz="2800" dirty="0" smtClean="0"/>
              <a:t> outro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estará</a:t>
            </a:r>
            <a:r>
              <a:rPr lang="en-US" sz="2800" dirty="0" smtClean="0"/>
              <a:t> </a:t>
            </a:r>
            <a:r>
              <a:rPr lang="en-US" sz="2800" dirty="0" err="1" smtClean="0"/>
              <a:t>preocupado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criar</a:t>
            </a:r>
            <a:r>
              <a:rPr lang="en-US" sz="2800" dirty="0" smtClean="0"/>
              <a:t> pizzas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3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en-US" dirty="0" err="1"/>
              <a:t>Encapsulando</a:t>
            </a:r>
            <a:r>
              <a:rPr lang="en-US" dirty="0"/>
              <a:t> a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80728"/>
            <a:ext cx="6408712" cy="5641201"/>
          </a:xfrm>
        </p:spPr>
      </p:pic>
      <p:sp>
        <p:nvSpPr>
          <p:cNvPr id="5" name="CaixaDeTexto 4"/>
          <p:cNvSpPr txBox="1"/>
          <p:nvPr/>
        </p:nvSpPr>
        <p:spPr>
          <a:xfrm>
            <a:off x="3707904" y="2996952"/>
            <a:ext cx="208823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Primeiro</a:t>
            </a:r>
            <a:r>
              <a:rPr lang="en-US" dirty="0" smtClean="0"/>
              <a:t>, </a:t>
            </a:r>
            <a:r>
              <a:rPr lang="en-US" dirty="0" err="1" smtClean="0"/>
              <a:t>tiramos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r>
              <a:rPr lang="en-US" dirty="0" smtClean="0"/>
              <a:t>  do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802101" y="3597116"/>
            <a:ext cx="3341899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Depois</a:t>
            </a:r>
            <a:r>
              <a:rPr lang="en-US" dirty="0" smtClean="0"/>
              <a:t>, </a:t>
            </a:r>
            <a:r>
              <a:rPr lang="en-US" dirty="0" err="1" smtClean="0"/>
              <a:t>colocaremos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se </a:t>
            </a:r>
            <a:r>
              <a:rPr lang="en-US" dirty="0" err="1" smtClean="0"/>
              <a:t>preocupar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pizzas. Se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outro</a:t>
            </a:r>
            <a:r>
              <a:rPr lang="en-US" dirty="0" smtClean="0"/>
              <a:t>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precisar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pizza, </a:t>
            </a:r>
            <a:r>
              <a:rPr lang="en-US" dirty="0" err="1" smtClean="0"/>
              <a:t>deverá</a:t>
            </a:r>
            <a:r>
              <a:rPr lang="en-US" dirty="0" smtClean="0"/>
              <a:t> </a:t>
            </a:r>
            <a:r>
              <a:rPr lang="en-US" dirty="0" err="1" smtClean="0"/>
              <a:t>recorrer</a:t>
            </a:r>
            <a:r>
              <a:rPr lang="en-US" dirty="0" smtClean="0"/>
              <a:t> a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objeto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2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Objeto</a:t>
            </a:r>
            <a:r>
              <a:rPr lang="en-US" dirty="0" smtClean="0"/>
              <a:t> Factory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712968" cy="4857403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As </a:t>
            </a:r>
            <a:r>
              <a:rPr lang="en-US" sz="2400" dirty="0" err="1" smtClean="0"/>
              <a:t>fábricas</a:t>
            </a:r>
            <a:r>
              <a:rPr lang="en-US" sz="2400" dirty="0" smtClean="0"/>
              <a:t> </a:t>
            </a:r>
            <a:r>
              <a:rPr lang="en-US" sz="2400" dirty="0" err="1" smtClean="0"/>
              <a:t>cuidam</a:t>
            </a:r>
            <a:r>
              <a:rPr lang="en-US" sz="2400" dirty="0" smtClean="0"/>
              <a:t> dos </a:t>
            </a:r>
            <a:r>
              <a:rPr lang="en-US" sz="2400" dirty="0" err="1" smtClean="0"/>
              <a:t>detalhes</a:t>
            </a:r>
            <a:r>
              <a:rPr lang="en-US" sz="2400" dirty="0" smtClean="0"/>
              <a:t> da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,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temos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SimplePizzaFactory</a:t>
            </a:r>
            <a:r>
              <a:rPr lang="en-US" sz="2400" dirty="0" smtClean="0"/>
              <a:t> (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simples de pizzas),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orderPizza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torna</a:t>
            </a:r>
            <a:r>
              <a:rPr lang="en-US" sz="2400" dirty="0" smtClean="0"/>
              <a:t>-se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um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desse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. </a:t>
            </a:r>
            <a:r>
              <a:rPr lang="en-US" sz="2400" dirty="0" err="1" smtClean="0"/>
              <a:t>Sempre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Pizza, </a:t>
            </a:r>
            <a:r>
              <a:rPr lang="en-US" sz="2400" dirty="0" err="1" smtClean="0"/>
              <a:t>pede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a 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de Pizzas </a:t>
            </a:r>
            <a:r>
              <a:rPr lang="en-US" sz="2400" dirty="0" err="1" smtClean="0"/>
              <a:t>fazer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. </a:t>
            </a:r>
            <a:r>
              <a:rPr lang="en-US" sz="2400" dirty="0" err="1" smtClean="0"/>
              <a:t>Foram</a:t>
            </a:r>
            <a:r>
              <a:rPr lang="en-US" sz="2400" dirty="0" smtClean="0"/>
              <a:t>-se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dias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orderPizza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saber </a:t>
            </a:r>
            <a:r>
              <a:rPr lang="en-US" sz="2400" dirty="0" err="1" smtClean="0"/>
              <a:t>sobre</a:t>
            </a:r>
            <a:r>
              <a:rPr lang="en-US" sz="2400" dirty="0" smtClean="0"/>
              <a:t> a pizza </a:t>
            </a:r>
            <a:r>
              <a:rPr lang="en-US" sz="2400" dirty="0" err="1" smtClean="0"/>
              <a:t>gregas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de </a:t>
            </a:r>
            <a:r>
              <a:rPr lang="en-US" sz="2400" dirty="0" err="1" smtClean="0"/>
              <a:t>moluscos</a:t>
            </a:r>
            <a:r>
              <a:rPr lang="en-US" sz="2400" dirty="0" smtClean="0"/>
              <a:t>. Agora o </a:t>
            </a:r>
            <a:r>
              <a:rPr lang="en-US" sz="2400" dirty="0" err="1" smtClean="0"/>
              <a:t>metodo</a:t>
            </a:r>
            <a:r>
              <a:rPr lang="en-US" sz="2400" dirty="0" smtClean="0"/>
              <a:t> </a:t>
            </a:r>
            <a:r>
              <a:rPr lang="en-US" sz="2400" dirty="0" err="1" smtClean="0"/>
              <a:t>orderPizza</a:t>
            </a:r>
            <a:r>
              <a:rPr lang="en-US" sz="2400" dirty="0" smtClean="0"/>
              <a:t> () </a:t>
            </a:r>
            <a:r>
              <a:rPr lang="en-US" sz="2400" dirty="0" err="1" smtClean="0"/>
              <a:t>só</a:t>
            </a:r>
            <a:r>
              <a:rPr lang="en-US" sz="2400" dirty="0" smtClean="0"/>
              <a:t> se </a:t>
            </a:r>
            <a:r>
              <a:rPr lang="en-US" sz="2400" dirty="0" err="1" smtClean="0"/>
              <a:t>importa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receber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pizza , 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</a:t>
            </a:r>
            <a:r>
              <a:rPr lang="en-US" sz="2400" dirty="0" smtClean="0"/>
              <a:t> a interface Pizza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poder</a:t>
            </a:r>
            <a:r>
              <a:rPr lang="en-US" sz="2400" dirty="0" smtClean="0"/>
              <a:t> </a:t>
            </a:r>
            <a:r>
              <a:rPr lang="en-US" sz="2400" dirty="0" err="1" smtClean="0"/>
              <a:t>chamar</a:t>
            </a:r>
            <a:r>
              <a:rPr lang="en-US" sz="2400" dirty="0" smtClean="0"/>
              <a:t> prepare(), bake(), cut() e box().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8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6" y="0"/>
            <a:ext cx="8856984" cy="77809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Construindo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simple factory de pizzas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5"/>
            <a:ext cx="8856984" cy="230425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</a:t>
            </a: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começar</a:t>
            </a:r>
            <a:r>
              <a:rPr lang="en-US" dirty="0" smtClean="0"/>
              <a:t> com a </a:t>
            </a:r>
            <a:r>
              <a:rPr lang="en-US" dirty="0" err="1" smtClean="0"/>
              <a:t>fábrica</a:t>
            </a:r>
            <a:r>
              <a:rPr lang="en-US" dirty="0" smtClean="0"/>
              <a:t>.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encapsule</a:t>
            </a:r>
            <a:r>
              <a:rPr lang="en-US" dirty="0" smtClean="0"/>
              <a:t> a </a:t>
            </a:r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pizzas.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Construindo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simple factory de pizzas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0" y="1961326"/>
            <a:ext cx="5588168" cy="4736014"/>
          </a:xfrm>
        </p:spPr>
      </p:pic>
      <p:sp>
        <p:nvSpPr>
          <p:cNvPr id="5" name="CaixaDeTexto 4"/>
          <p:cNvSpPr txBox="1"/>
          <p:nvPr/>
        </p:nvSpPr>
        <p:spPr>
          <a:xfrm>
            <a:off x="1296812" y="980728"/>
            <a:ext cx="2088232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Esta</a:t>
            </a:r>
            <a:r>
              <a:rPr lang="en-US" dirty="0" smtClean="0"/>
              <a:t> é </a:t>
            </a:r>
            <a:r>
              <a:rPr lang="en-US" dirty="0" err="1" smtClean="0"/>
              <a:t>nossa</a:t>
            </a:r>
            <a:r>
              <a:rPr lang="en-US" dirty="0" smtClean="0"/>
              <a:t> nova </a:t>
            </a:r>
            <a:r>
              <a:rPr lang="en-US" dirty="0" err="1" smtClean="0"/>
              <a:t>classe</a:t>
            </a:r>
            <a:r>
              <a:rPr lang="en-US" dirty="0" smtClean="0"/>
              <a:t> a </a:t>
            </a:r>
            <a:r>
              <a:rPr lang="en-US" dirty="0" err="1" smtClean="0"/>
              <a:t>SimplePizzaFactor</a:t>
            </a:r>
            <a:r>
              <a:rPr lang="en-US" dirty="0" smtClean="0"/>
              <a:t>. </a:t>
            </a:r>
            <a:r>
              <a:rPr lang="en-US" dirty="0" err="1" smtClean="0"/>
              <a:t>Ela</a:t>
            </a:r>
            <a:r>
              <a:rPr lang="en-US" dirty="0" smtClean="0"/>
              <a:t> tem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tarefa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. </a:t>
            </a:r>
            <a:r>
              <a:rPr lang="en-US" dirty="0" err="1" smtClean="0"/>
              <a:t>Criar</a:t>
            </a:r>
            <a:r>
              <a:rPr lang="en-US" dirty="0" smtClean="0"/>
              <a:t> pizza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36096" y="1139488"/>
            <a:ext cx="345638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definimos</a:t>
            </a:r>
            <a:r>
              <a:rPr lang="en-US" sz="2400" dirty="0" smtClean="0"/>
              <a:t> 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createPizza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. Este é 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clientes</a:t>
            </a:r>
            <a:r>
              <a:rPr lang="en-US" sz="2400" dirty="0" smtClean="0"/>
              <a:t> </a:t>
            </a:r>
            <a:r>
              <a:rPr lang="en-US" sz="2400" dirty="0" err="1" smtClean="0"/>
              <a:t>irão</a:t>
            </a:r>
            <a:r>
              <a:rPr lang="en-US" sz="2400" dirty="0" smtClean="0"/>
              <a:t> </a:t>
            </a:r>
            <a:r>
              <a:rPr lang="en-US" sz="2400" dirty="0" err="1" smtClean="0"/>
              <a:t>usar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instanciar</a:t>
            </a:r>
            <a:r>
              <a:rPr lang="en-US" sz="2400" dirty="0" smtClean="0"/>
              <a:t> </a:t>
            </a:r>
            <a:r>
              <a:rPr lang="en-US" sz="2400" dirty="0" err="1" smtClean="0"/>
              <a:t>novos</a:t>
            </a:r>
            <a:r>
              <a:rPr lang="en-US" sz="2400" dirty="0" smtClean="0"/>
              <a:t> </a:t>
            </a:r>
            <a:r>
              <a:rPr lang="en-US" sz="2400" dirty="0" err="1" smtClean="0"/>
              <a:t>objetos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38408" y="4569182"/>
            <a:ext cx="3131840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Este é o </a:t>
            </a:r>
            <a:r>
              <a:rPr lang="en-US" sz="2000" dirty="0" err="1" smtClean="0"/>
              <a:t>código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tiramos</a:t>
            </a:r>
            <a:endParaRPr lang="en-US" sz="2000" dirty="0" smtClean="0"/>
          </a:p>
          <a:p>
            <a:pPr algn="just"/>
            <a:r>
              <a:rPr lang="en-US" sz="2000" dirty="0" smtClean="0"/>
              <a:t>Do </a:t>
            </a:r>
            <a:r>
              <a:rPr lang="en-US" sz="2000" dirty="0" err="1" smtClean="0"/>
              <a:t>metodo</a:t>
            </a:r>
            <a:r>
              <a:rPr lang="en-US" sz="2000" dirty="0" smtClean="0"/>
              <a:t> </a:t>
            </a:r>
            <a:r>
              <a:rPr lang="en-US" sz="2000" dirty="0" err="1" smtClean="0"/>
              <a:t>orderPizza</a:t>
            </a:r>
            <a:r>
              <a:rPr lang="en-US" sz="2000" dirty="0" smtClean="0"/>
              <a:t>()</a:t>
            </a:r>
            <a:endParaRPr lang="pt-BR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05792" y="5733256"/>
            <a:ext cx="4238208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Este </a:t>
            </a:r>
            <a:r>
              <a:rPr lang="en-US" sz="2000" dirty="0" err="1" smtClean="0"/>
              <a:t>código</a:t>
            </a:r>
            <a:r>
              <a:rPr lang="en-US" sz="2000" dirty="0" smtClean="0"/>
              <a:t> </a:t>
            </a:r>
            <a:r>
              <a:rPr lang="en-US" sz="2000" dirty="0" err="1" smtClean="0"/>
              <a:t>ainda</a:t>
            </a:r>
            <a:r>
              <a:rPr lang="en-US" sz="2000" dirty="0" smtClean="0"/>
              <a:t> e </a:t>
            </a:r>
            <a:r>
              <a:rPr lang="en-US" sz="2000" dirty="0" err="1" smtClean="0"/>
              <a:t>parametrizado</a:t>
            </a:r>
            <a:r>
              <a:rPr lang="en-US" sz="2000" dirty="0" smtClean="0"/>
              <a:t> </a:t>
            </a:r>
            <a:r>
              <a:rPr lang="en-US" sz="2000" dirty="0" err="1" smtClean="0"/>
              <a:t>pelo</a:t>
            </a:r>
            <a:r>
              <a:rPr lang="en-US" sz="2000" dirty="0" smtClean="0"/>
              <a:t> </a:t>
            </a:r>
            <a:r>
              <a:rPr lang="en-US" sz="2000" dirty="0" err="1" smtClean="0"/>
              <a:t>tipo</a:t>
            </a:r>
            <a:r>
              <a:rPr lang="en-US" sz="2000" dirty="0" smtClean="0"/>
              <a:t> de pizza  </a:t>
            </a:r>
            <a:r>
              <a:rPr lang="en-US" sz="2000" dirty="0" err="1" smtClean="0"/>
              <a:t>assim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o </a:t>
            </a:r>
            <a:r>
              <a:rPr lang="en-US" sz="2000" dirty="0" err="1" smtClean="0"/>
              <a:t>nosso</a:t>
            </a:r>
            <a:r>
              <a:rPr lang="en-US" sz="2000" dirty="0" smtClean="0"/>
              <a:t> </a:t>
            </a:r>
            <a:r>
              <a:rPr lang="en-US" sz="2000" dirty="0" err="1" smtClean="0"/>
              <a:t>metodo</a:t>
            </a:r>
            <a:r>
              <a:rPr lang="en-US" sz="2000" dirty="0" smtClean="0"/>
              <a:t> </a:t>
            </a:r>
            <a:r>
              <a:rPr lang="en-US" sz="2000" dirty="0" err="1" smtClean="0"/>
              <a:t>orderPizza</a:t>
            </a:r>
            <a:r>
              <a:rPr lang="en-US" sz="2000" dirty="0" smtClean="0"/>
              <a:t>() original.</a:t>
            </a: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5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7856"/>
            <a:ext cx="8229600" cy="778098"/>
          </a:xfrm>
        </p:spPr>
        <p:txBody>
          <a:bodyPr/>
          <a:lstStyle/>
          <a:p>
            <a:r>
              <a:rPr lang="en-US" dirty="0" err="1" smtClean="0"/>
              <a:t>Retrabalhando</a:t>
            </a:r>
            <a:r>
              <a:rPr lang="en-US" dirty="0" smtClean="0"/>
              <a:t> o </a:t>
            </a:r>
            <a:r>
              <a:rPr lang="en-US" dirty="0" err="1" smtClean="0"/>
              <a:t>PizzaStore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3827" y="620688"/>
            <a:ext cx="8784976" cy="165618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Agora é </a:t>
            </a:r>
            <a:r>
              <a:rPr lang="en-US" sz="2400" dirty="0" err="1" smtClean="0"/>
              <a:t>hora</a:t>
            </a:r>
            <a:r>
              <a:rPr lang="en-US" sz="2400" dirty="0" smtClean="0"/>
              <a:t> de </a:t>
            </a:r>
            <a:r>
              <a:rPr lang="en-US" sz="2400" dirty="0" err="1" smtClean="0"/>
              <a:t>corrigir</a:t>
            </a:r>
            <a:r>
              <a:rPr lang="en-US" sz="2400" dirty="0" smtClean="0"/>
              <a:t> </a:t>
            </a:r>
            <a:r>
              <a:rPr lang="en-US" sz="2400" dirty="0" err="1" smtClean="0"/>
              <a:t>nosso</a:t>
            </a:r>
            <a:r>
              <a:rPr lang="en-US" sz="2400" dirty="0" smtClean="0"/>
              <a:t> </a:t>
            </a:r>
            <a:r>
              <a:rPr lang="en-US" sz="2400" dirty="0" err="1" smtClean="0"/>
              <a:t>código-cliente</a:t>
            </a:r>
            <a:r>
              <a:rPr lang="en-US" sz="2400" dirty="0" smtClean="0"/>
              <a:t>. 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queremos</a:t>
            </a:r>
            <a:r>
              <a:rPr lang="en-US" sz="2400" dirty="0" smtClean="0"/>
              <a:t> </a:t>
            </a:r>
            <a:r>
              <a:rPr lang="en-US" sz="2400" dirty="0" err="1" smtClean="0"/>
              <a:t>fazer</a:t>
            </a:r>
            <a:r>
              <a:rPr lang="en-US" sz="2400" dirty="0" smtClean="0"/>
              <a:t> é </a:t>
            </a:r>
            <a:r>
              <a:rPr lang="en-US" sz="2400" dirty="0" err="1" smtClean="0"/>
              <a:t>atualizar</a:t>
            </a:r>
            <a:r>
              <a:rPr lang="en-US" sz="2400" dirty="0" smtClean="0"/>
              <a:t> a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as pizzas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nós</a:t>
            </a:r>
            <a:r>
              <a:rPr lang="en-US" sz="2400" dirty="0" smtClean="0"/>
              <a:t>. </a:t>
            </a:r>
            <a:r>
              <a:rPr lang="en-US" sz="2400" dirty="0" err="1" smtClean="0"/>
              <a:t>Veja</a:t>
            </a:r>
            <a:r>
              <a:rPr lang="en-US" sz="2400" dirty="0" smtClean="0"/>
              <a:t> as </a:t>
            </a:r>
            <a:r>
              <a:rPr lang="en-US" sz="2400" dirty="0" err="1" smtClean="0"/>
              <a:t>mudanças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42178"/>
            <a:ext cx="5253206" cy="471582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95936" y="1819012"/>
            <a:ext cx="416607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damos</a:t>
            </a:r>
            <a:r>
              <a:rPr lang="en-US" dirty="0" smtClean="0"/>
              <a:t> a </a:t>
            </a:r>
            <a:r>
              <a:rPr lang="en-US" dirty="0" err="1" smtClean="0"/>
              <a:t>PizzaStore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referência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para</a:t>
            </a:r>
            <a:r>
              <a:rPr lang="en-US" dirty="0" smtClean="0"/>
              <a:t> um </a:t>
            </a:r>
            <a:r>
              <a:rPr lang="en-US" dirty="0" err="1" smtClean="0"/>
              <a:t>SimplePizzaFactory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14461" y="2632963"/>
            <a:ext cx="292953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PizzaStore</a:t>
            </a:r>
            <a:r>
              <a:rPr lang="en-US" dirty="0" smtClean="0"/>
              <a:t> </a:t>
            </a:r>
            <a:r>
              <a:rPr lang="en-US" dirty="0" err="1" smtClean="0"/>
              <a:t>recebe</a:t>
            </a:r>
            <a:r>
              <a:rPr lang="en-US" dirty="0" smtClean="0"/>
              <a:t> a </a:t>
            </a:r>
            <a:r>
              <a:rPr lang="en-US" dirty="0" err="1" smtClean="0"/>
              <a:t>fábrica</a:t>
            </a:r>
            <a:r>
              <a:rPr lang="en-US" dirty="0" smtClean="0"/>
              <a:t> no </a:t>
            </a:r>
            <a:r>
              <a:rPr lang="en-US" dirty="0" err="1" smtClean="0"/>
              <a:t>construtor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46105" y="4221088"/>
            <a:ext cx="2929539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r>
              <a:rPr lang="en-US" dirty="0" smtClean="0"/>
              <a:t>() </a:t>
            </a:r>
            <a:r>
              <a:rPr lang="en-US" dirty="0" err="1" smtClean="0"/>
              <a:t>usa</a:t>
            </a:r>
            <a:r>
              <a:rPr lang="en-US" dirty="0" smtClean="0"/>
              <a:t> a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pizzas </a:t>
            </a:r>
            <a:r>
              <a:rPr lang="en-US" dirty="0" err="1" smtClean="0"/>
              <a:t>simplesmente</a:t>
            </a:r>
            <a:r>
              <a:rPr lang="en-US" dirty="0" smtClean="0"/>
              <a:t> </a:t>
            </a:r>
            <a:r>
              <a:rPr lang="en-US" dirty="0" err="1" smtClean="0"/>
              <a:t>passando</a:t>
            </a:r>
            <a:r>
              <a:rPr lang="en-US" dirty="0" smtClean="0"/>
              <a:t> a </a:t>
            </a:r>
            <a:r>
              <a:rPr lang="en-US" dirty="0" err="1" smtClean="0"/>
              <a:t>diante</a:t>
            </a:r>
            <a:r>
              <a:rPr lang="en-US" dirty="0" smtClean="0"/>
              <a:t> o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pedido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63306" y="5934670"/>
            <a:ext cx="436144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Observe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substituímos</a:t>
            </a:r>
            <a:r>
              <a:rPr lang="en-US" dirty="0" smtClean="0"/>
              <a:t> o </a:t>
            </a:r>
            <a:r>
              <a:rPr lang="en-US" dirty="0" err="1" smtClean="0"/>
              <a:t>operador</a:t>
            </a:r>
            <a:r>
              <a:rPr lang="en-US" dirty="0" smtClean="0"/>
              <a:t> new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criação</a:t>
            </a:r>
            <a:r>
              <a:rPr lang="en-US" dirty="0" smtClean="0"/>
              <a:t> no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1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1616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Simple Factory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0028" y="692696"/>
            <a:ext cx="8820472" cy="158417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 Simple Factory </a:t>
            </a:r>
            <a:r>
              <a:rPr lang="en-US" sz="2400" dirty="0" err="1" smtClean="0"/>
              <a:t>não</a:t>
            </a:r>
            <a:r>
              <a:rPr lang="en-US" sz="2400" dirty="0" smtClean="0"/>
              <a:t> é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um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de </a:t>
            </a:r>
            <a:r>
              <a:rPr lang="en-US" sz="2400" dirty="0" err="1" smtClean="0"/>
              <a:t>Projetos</a:t>
            </a:r>
            <a:r>
              <a:rPr lang="en-US" sz="2400" dirty="0" smtClean="0"/>
              <a:t>; é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programação</a:t>
            </a:r>
            <a:r>
              <a:rPr lang="en-US" sz="2400" dirty="0" smtClean="0"/>
              <a:t>. Mas é </a:t>
            </a: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usada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" y="1792653"/>
            <a:ext cx="8637786" cy="509319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6043" y="1556792"/>
            <a:ext cx="619268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Esta</a:t>
            </a:r>
            <a:r>
              <a:rPr lang="en-US" dirty="0" smtClean="0"/>
              <a:t> é a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 </a:t>
            </a:r>
            <a:r>
              <a:rPr lang="en-US" dirty="0" err="1" smtClean="0"/>
              <a:t>criamos</a:t>
            </a:r>
            <a:r>
              <a:rPr lang="en-US" dirty="0" smtClean="0"/>
              <a:t> pizzas;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deve</a:t>
            </a:r>
            <a:r>
              <a:rPr lang="en-US" dirty="0" smtClean="0"/>
              <a:t> ser a </a:t>
            </a:r>
            <a:r>
              <a:rPr lang="en-US" dirty="0" err="1" smtClean="0"/>
              <a:t>única</a:t>
            </a:r>
            <a:r>
              <a:rPr lang="en-US" dirty="0" smtClean="0"/>
              <a:t> parte do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aplicativo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refere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concreta</a:t>
            </a:r>
            <a:r>
              <a:rPr lang="en-US" dirty="0" smtClean="0"/>
              <a:t> Pizza…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660232" y="1556792"/>
            <a:ext cx="20126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 é o </a:t>
            </a:r>
            <a:r>
              <a:rPr lang="en-US" dirty="0" err="1" smtClean="0"/>
              <a:t>produto</a:t>
            </a:r>
            <a:r>
              <a:rPr lang="en-US" dirty="0" smtClean="0"/>
              <a:t> da </a:t>
            </a:r>
            <a:r>
              <a:rPr lang="en-US" dirty="0" err="1" smtClean="0"/>
              <a:t>fábrica</a:t>
            </a:r>
            <a:r>
              <a:rPr lang="en-US" dirty="0" smtClean="0"/>
              <a:t> Pizza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48838" y="2348880"/>
            <a:ext cx="1667885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Definimos</a:t>
            </a:r>
            <a:r>
              <a:rPr lang="en-US" dirty="0" smtClean="0"/>
              <a:t> Pizza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 com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implementações</a:t>
            </a:r>
            <a:r>
              <a:rPr lang="en-US" dirty="0" smtClean="0"/>
              <a:t>  </a:t>
            </a:r>
            <a:r>
              <a:rPr lang="en-US" dirty="0" err="1" smtClean="0"/>
              <a:t>úteis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substituídas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6043" y="3933056"/>
            <a:ext cx="1667885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Este é o </a:t>
            </a:r>
            <a:r>
              <a:rPr lang="en-US" dirty="0" err="1" smtClean="0"/>
              <a:t>cliente</a:t>
            </a:r>
            <a:r>
              <a:rPr lang="en-US" dirty="0" smtClean="0"/>
              <a:t> da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 </a:t>
            </a:r>
            <a:r>
              <a:rPr lang="en-US" dirty="0" err="1" smtClean="0"/>
              <a:t>passa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SimplePizzaFactory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</a:t>
            </a:r>
            <a:r>
              <a:rPr lang="en-US" dirty="0" err="1" smtClean="0"/>
              <a:t>instâncias</a:t>
            </a:r>
            <a:r>
              <a:rPr lang="en-US" dirty="0" smtClean="0"/>
              <a:t> de pizza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23728" y="3933056"/>
            <a:ext cx="25922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método</a:t>
            </a:r>
            <a:r>
              <a:rPr lang="en-US" dirty="0" smtClean="0"/>
              <a:t> de </a:t>
            </a:r>
            <a:r>
              <a:rPr lang="en-US" dirty="0" err="1" smtClean="0"/>
              <a:t>criação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733928" y="4795897"/>
            <a:ext cx="2253624" cy="206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Esses</a:t>
            </a:r>
            <a:r>
              <a:rPr lang="en-US" sz="1600" dirty="0" smtClean="0"/>
              <a:t> </a:t>
            </a:r>
            <a:r>
              <a:rPr lang="en-US" sz="1600" dirty="0" err="1" smtClean="0"/>
              <a:t>são</a:t>
            </a:r>
            <a:r>
              <a:rPr lang="en-US" sz="1600" dirty="0" smtClean="0"/>
              <a:t> </a:t>
            </a:r>
            <a:r>
              <a:rPr lang="en-US" sz="1600" dirty="0" err="1" smtClean="0"/>
              <a:t>nossos</a:t>
            </a:r>
            <a:r>
              <a:rPr lang="en-US" sz="1600" dirty="0" smtClean="0"/>
              <a:t> </a:t>
            </a:r>
            <a:r>
              <a:rPr lang="en-US" sz="1600" dirty="0" err="1" smtClean="0"/>
              <a:t>produtos</a:t>
            </a:r>
            <a:r>
              <a:rPr lang="en-US" sz="1600" dirty="0" smtClean="0"/>
              <a:t> </a:t>
            </a:r>
            <a:r>
              <a:rPr lang="en-US" sz="1600" dirty="0" err="1" smtClean="0"/>
              <a:t>concretos</a:t>
            </a:r>
            <a:r>
              <a:rPr lang="en-US" sz="1600" dirty="0" smtClean="0"/>
              <a:t> . </a:t>
            </a:r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Produto</a:t>
            </a:r>
            <a:r>
              <a:rPr lang="en-US" sz="1600" dirty="0" smtClean="0"/>
              <a:t> </a:t>
            </a:r>
            <a:r>
              <a:rPr lang="en-US" sz="1600" dirty="0" err="1" smtClean="0"/>
              <a:t>precisa</a:t>
            </a:r>
            <a:r>
              <a:rPr lang="en-US" sz="1600" dirty="0" smtClean="0"/>
              <a:t> </a:t>
            </a:r>
            <a:r>
              <a:rPr lang="en-US" sz="1600" dirty="0" err="1" smtClean="0"/>
              <a:t>implementar</a:t>
            </a:r>
            <a:r>
              <a:rPr lang="en-US" sz="1600" dirty="0" smtClean="0"/>
              <a:t> a interface Pizza (</a:t>
            </a:r>
            <a:r>
              <a:rPr lang="en-US" sz="1600" dirty="0" err="1" smtClean="0"/>
              <a:t>que</a:t>
            </a:r>
            <a:r>
              <a:rPr lang="en-US" sz="1600" dirty="0"/>
              <a:t> </a:t>
            </a:r>
            <a:r>
              <a:rPr lang="en-US" sz="1600" dirty="0" err="1" smtClean="0"/>
              <a:t>neste</a:t>
            </a:r>
            <a:r>
              <a:rPr lang="en-US" sz="1600" dirty="0" smtClean="0"/>
              <a:t> </a:t>
            </a:r>
            <a:r>
              <a:rPr lang="en-US" sz="1600" dirty="0" err="1" smtClean="0"/>
              <a:t>caso</a:t>
            </a:r>
            <a:r>
              <a:rPr lang="en-US" sz="1600" dirty="0" smtClean="0"/>
              <a:t> </a:t>
            </a:r>
            <a:r>
              <a:rPr lang="en-US" sz="1600" dirty="0" err="1" smtClean="0"/>
              <a:t>precisa</a:t>
            </a:r>
            <a:r>
              <a:rPr lang="en-US" sz="1600" dirty="0" smtClean="0"/>
              <a:t> </a:t>
            </a:r>
            <a:r>
              <a:rPr lang="en-US" sz="1600" dirty="0" err="1" smtClean="0"/>
              <a:t>estender</a:t>
            </a:r>
            <a:r>
              <a:rPr lang="en-US" sz="1600" dirty="0" smtClean="0"/>
              <a:t> a </a:t>
            </a:r>
            <a:r>
              <a:rPr lang="en-US" sz="1600" dirty="0" err="1" smtClean="0"/>
              <a:t>classe</a:t>
            </a:r>
            <a:r>
              <a:rPr lang="en-US" sz="1600" dirty="0" smtClean="0"/>
              <a:t> </a:t>
            </a:r>
            <a:r>
              <a:rPr lang="en-US" sz="1600" dirty="0" err="1" smtClean="0"/>
              <a:t>abastrata</a:t>
            </a:r>
            <a:r>
              <a:rPr lang="en-US" sz="1600" dirty="0" smtClean="0"/>
              <a:t> Pizzas a </a:t>
            </a:r>
            <a:r>
              <a:rPr lang="en-US" sz="1600" dirty="0" err="1" smtClean="0"/>
              <a:t>ser</a:t>
            </a:r>
            <a:r>
              <a:rPr lang="en-US" sz="1600" dirty="0" smtClean="0"/>
              <a:t> </a:t>
            </a:r>
            <a:r>
              <a:rPr lang="en-US" sz="1600" dirty="0" err="1" smtClean="0"/>
              <a:t>concreta</a:t>
            </a:r>
            <a:endParaRPr lang="pt-BR" sz="16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Franqueando</a:t>
            </a:r>
            <a:r>
              <a:rPr lang="en-US" dirty="0" smtClean="0"/>
              <a:t> a </a:t>
            </a:r>
            <a:r>
              <a:rPr lang="en-US" dirty="0" err="1" smtClean="0"/>
              <a:t>pizzaria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268760"/>
            <a:ext cx="8507288" cy="53285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pizzaria</a:t>
            </a:r>
            <a:r>
              <a:rPr lang="en-US" sz="2400" dirty="0" smtClean="0"/>
              <a:t> </a:t>
            </a:r>
            <a:r>
              <a:rPr lang="en-US" sz="2400" dirty="0" err="1" smtClean="0"/>
              <a:t>foi</a:t>
            </a:r>
            <a:r>
              <a:rPr lang="en-US" sz="2400" dirty="0" smtClean="0"/>
              <a:t> </a:t>
            </a:r>
            <a:r>
              <a:rPr lang="en-US" sz="2400" dirty="0" err="1" smtClean="0"/>
              <a:t>tão</a:t>
            </a:r>
            <a:r>
              <a:rPr lang="en-US" sz="2400" dirty="0" smtClean="0"/>
              <a:t> </a:t>
            </a:r>
            <a:r>
              <a:rPr lang="en-US" sz="2400" dirty="0" err="1" smtClean="0"/>
              <a:t>bem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venceu</a:t>
            </a:r>
            <a:r>
              <a:rPr lang="en-US" sz="2400" dirty="0" smtClean="0"/>
              <a:t> a </a:t>
            </a:r>
            <a:r>
              <a:rPr lang="en-US" sz="2400" dirty="0" err="1" smtClean="0"/>
              <a:t>concorrência</a:t>
            </a:r>
            <a:r>
              <a:rPr lang="en-US" sz="2400" dirty="0" smtClean="0"/>
              <a:t> e agora </a:t>
            </a:r>
            <a:r>
              <a:rPr lang="en-US" sz="2400" dirty="0" err="1" smtClean="0"/>
              <a:t>todo</a:t>
            </a:r>
            <a:r>
              <a:rPr lang="en-US" sz="2400" dirty="0" smtClean="0"/>
              <a:t> </a:t>
            </a:r>
            <a:r>
              <a:rPr lang="en-US" sz="2400" dirty="0" err="1" smtClean="0"/>
              <a:t>mundo</a:t>
            </a:r>
            <a:r>
              <a:rPr lang="en-US" sz="2400" dirty="0" smtClean="0"/>
              <a:t> </a:t>
            </a:r>
            <a:r>
              <a:rPr lang="en-US" sz="2400" dirty="0" err="1" smtClean="0"/>
              <a:t>quer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seu</a:t>
            </a:r>
            <a:r>
              <a:rPr lang="en-US" sz="2400" dirty="0" smtClean="0"/>
              <a:t> </a:t>
            </a:r>
            <a:r>
              <a:rPr lang="en-US" sz="2400" dirty="0" err="1" smtClean="0"/>
              <a:t>bairro</a:t>
            </a:r>
            <a:r>
              <a:rPr lang="en-US" sz="2400" dirty="0" smtClean="0"/>
              <a:t>. Como </a:t>
            </a:r>
            <a:r>
              <a:rPr lang="en-US" sz="2400" dirty="0" err="1" smtClean="0"/>
              <a:t>franqueador</a:t>
            </a:r>
            <a:r>
              <a:rPr lang="en-US" sz="2400" dirty="0" smtClean="0"/>
              <a:t>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garantir</a:t>
            </a:r>
            <a:r>
              <a:rPr lang="en-US" sz="2400" dirty="0" smtClean="0"/>
              <a:t> a </a:t>
            </a:r>
            <a:r>
              <a:rPr lang="en-US" sz="2400" dirty="0" err="1" smtClean="0"/>
              <a:t>qualidade</a:t>
            </a:r>
            <a:r>
              <a:rPr lang="en-US" sz="2400" dirty="0" smtClean="0"/>
              <a:t> das </a:t>
            </a:r>
            <a:r>
              <a:rPr lang="en-US" sz="2400" dirty="0" err="1" smtClean="0"/>
              <a:t>operações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franquia</a:t>
            </a:r>
            <a:r>
              <a:rPr lang="en-US" sz="2400" dirty="0" smtClean="0"/>
              <a:t> e, </a:t>
            </a:r>
            <a:r>
              <a:rPr lang="en-US" sz="2400" dirty="0" err="1" smtClean="0"/>
              <a:t>assim</a:t>
            </a:r>
            <a:r>
              <a:rPr lang="en-US" sz="2400" dirty="0" smtClean="0"/>
              <a:t>, </a:t>
            </a:r>
            <a:r>
              <a:rPr lang="en-US" sz="2400" dirty="0" err="1" smtClean="0"/>
              <a:t>quer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elas</a:t>
            </a:r>
            <a:r>
              <a:rPr lang="en-US" sz="2400" dirty="0" smtClean="0"/>
              <a:t> </a:t>
            </a:r>
            <a:r>
              <a:rPr lang="en-US" sz="2400" dirty="0" err="1" smtClean="0"/>
              <a:t>usem</a:t>
            </a:r>
            <a:r>
              <a:rPr lang="en-US" sz="2400" dirty="0" smtClean="0"/>
              <a:t> </a:t>
            </a:r>
            <a:r>
              <a:rPr lang="en-US" sz="2400" dirty="0" err="1" smtClean="0"/>
              <a:t>seu</a:t>
            </a:r>
            <a:r>
              <a:rPr lang="en-US" sz="2400" dirty="0" smtClean="0"/>
              <a:t>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</a:t>
            </a:r>
            <a:r>
              <a:rPr lang="en-US" sz="2400" dirty="0" err="1" smtClean="0"/>
              <a:t>testado</a:t>
            </a:r>
            <a:r>
              <a:rPr lang="en-US" sz="2400" dirty="0" smtClean="0"/>
              <a:t> e </a:t>
            </a:r>
            <a:r>
              <a:rPr lang="en-US" sz="2400" dirty="0" err="1" smtClean="0"/>
              <a:t>aprovado</a:t>
            </a:r>
            <a:r>
              <a:rPr lang="en-US" sz="2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smtClean="0"/>
              <a:t>Mas e as </a:t>
            </a:r>
            <a:r>
              <a:rPr lang="en-US" sz="2400" dirty="0" err="1" smtClean="0"/>
              <a:t>diferenças</a:t>
            </a:r>
            <a:r>
              <a:rPr lang="en-US" sz="2400" dirty="0" smtClean="0"/>
              <a:t> </a:t>
            </a:r>
            <a:r>
              <a:rPr lang="en-US" sz="2400" dirty="0" err="1" smtClean="0"/>
              <a:t>regionais</a:t>
            </a:r>
            <a:r>
              <a:rPr lang="en-US" sz="2400" dirty="0" smtClean="0"/>
              <a:t> ?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franquia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querer</a:t>
            </a:r>
            <a:r>
              <a:rPr lang="en-US" sz="2400" dirty="0" smtClean="0"/>
              <a:t> </a:t>
            </a:r>
            <a:r>
              <a:rPr lang="en-US" sz="2400" dirty="0" err="1" smtClean="0"/>
              <a:t>oferecer</a:t>
            </a:r>
            <a:r>
              <a:rPr lang="en-US" sz="2400" dirty="0" smtClean="0"/>
              <a:t> </a:t>
            </a:r>
            <a:r>
              <a:rPr lang="en-US" sz="2400" dirty="0" err="1" smtClean="0"/>
              <a:t>estilos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 de pizza (</a:t>
            </a:r>
            <a:r>
              <a:rPr lang="en-US" sz="2400" dirty="0"/>
              <a:t>N</a:t>
            </a:r>
            <a:r>
              <a:rPr lang="en-US" sz="2400" dirty="0" smtClean="0"/>
              <a:t>ova York, Chicago e </a:t>
            </a:r>
            <a:r>
              <a:rPr lang="en-US" sz="2400" dirty="0" err="1" smtClean="0"/>
              <a:t>Califórnia</a:t>
            </a:r>
            <a:r>
              <a:rPr lang="en-US" sz="2400" dirty="0" smtClean="0"/>
              <a:t>,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citar</a:t>
            </a:r>
            <a:r>
              <a:rPr lang="en-US" sz="2400" dirty="0" smtClean="0"/>
              <a:t> </a:t>
            </a:r>
            <a:r>
              <a:rPr lang="en-US" sz="2400" dirty="0" err="1" smtClean="0"/>
              <a:t>alguns</a:t>
            </a:r>
            <a:r>
              <a:rPr lang="en-US" sz="2400" dirty="0" smtClean="0"/>
              <a:t>), </a:t>
            </a:r>
            <a:r>
              <a:rPr lang="en-US" sz="2400" dirty="0" err="1" smtClean="0"/>
              <a:t>dependendo</a:t>
            </a:r>
            <a:r>
              <a:rPr lang="en-US" sz="2400" dirty="0" smtClean="0"/>
              <a:t> de </a:t>
            </a:r>
            <a:r>
              <a:rPr lang="en-US" sz="2400" dirty="0" err="1" smtClean="0"/>
              <a:t>onde</a:t>
            </a:r>
            <a:r>
              <a:rPr lang="en-US" sz="2400" dirty="0" smtClean="0"/>
              <a:t> a </a:t>
            </a:r>
            <a:r>
              <a:rPr lang="en-US" sz="2400" dirty="0" err="1" smtClean="0"/>
              <a:t>loja</a:t>
            </a:r>
            <a:r>
              <a:rPr lang="en-US" sz="2400" dirty="0" smtClean="0"/>
              <a:t> </a:t>
            </a:r>
            <a:r>
              <a:rPr lang="en-US" sz="2400" dirty="0" err="1" smtClean="0"/>
              <a:t>esteja</a:t>
            </a:r>
            <a:r>
              <a:rPr lang="en-US" sz="2400" dirty="0" smtClean="0"/>
              <a:t> e do </a:t>
            </a:r>
            <a:r>
              <a:rPr lang="en-US" sz="2400" dirty="0" err="1" smtClean="0"/>
              <a:t>gosto</a:t>
            </a:r>
            <a:r>
              <a:rPr lang="en-US" sz="2400" dirty="0" smtClean="0"/>
              <a:t> dos </a:t>
            </a:r>
            <a:r>
              <a:rPr lang="en-US" sz="2400" dirty="0" err="1" smtClean="0"/>
              <a:t>apreciadores</a:t>
            </a:r>
            <a:r>
              <a:rPr lang="en-US" sz="2400" dirty="0" smtClean="0"/>
              <a:t> </a:t>
            </a:r>
            <a:r>
              <a:rPr lang="en-US" sz="2400" dirty="0" err="1" smtClean="0"/>
              <a:t>locais</a:t>
            </a:r>
            <a:r>
              <a:rPr lang="en-US" sz="2400" dirty="0" smtClean="0"/>
              <a:t> de Pizza.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6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Constante no Desenvolvimento de Software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579296" cy="39890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Seria </a:t>
            </a:r>
            <a:r>
              <a:rPr lang="pt-BR" sz="2400" dirty="0"/>
              <a:t>maravilhoso se existisse </a:t>
            </a:r>
            <a:r>
              <a:rPr lang="pt-BR" sz="2400" dirty="0" smtClean="0"/>
              <a:t>uma maneira </a:t>
            </a:r>
            <a:r>
              <a:rPr lang="pt-BR" sz="2400" dirty="0"/>
              <a:t>de criar um software de modo </a:t>
            </a:r>
            <a:r>
              <a:rPr lang="pt-BR" sz="2400" dirty="0" smtClean="0"/>
              <a:t>que, quando precisássemos alitera-lo, pudéssemos fazer </a:t>
            </a:r>
            <a:r>
              <a:rPr lang="pt-BR" sz="2400" dirty="0"/>
              <a:t>isso com o menor impacto </a:t>
            </a:r>
            <a:r>
              <a:rPr lang="pt-BR" sz="2400" dirty="0" smtClean="0"/>
              <a:t>possível </a:t>
            </a:r>
            <a:r>
              <a:rPr lang="pt-BR" sz="2400" dirty="0"/>
              <a:t>no</a:t>
            </a:r>
            <a:br>
              <a:rPr lang="pt-BR" sz="2400" dirty="0"/>
            </a:br>
            <a:r>
              <a:rPr lang="pt-BR" sz="2400" dirty="0" smtClean="0"/>
              <a:t>código </a:t>
            </a:r>
            <a:r>
              <a:rPr lang="pt-BR" sz="2400" dirty="0"/>
              <a:t>existente? </a:t>
            </a:r>
            <a:r>
              <a:rPr lang="pt-BR" sz="2400" dirty="0" smtClean="0"/>
              <a:t>Poderíamos </a:t>
            </a:r>
            <a:r>
              <a:rPr lang="pt-BR" sz="2400" dirty="0"/>
              <a:t>perder </a:t>
            </a:r>
            <a:r>
              <a:rPr lang="pt-BR" sz="2400" dirty="0" smtClean="0"/>
              <a:t>menos tempo </a:t>
            </a:r>
            <a:r>
              <a:rPr lang="pt-BR" sz="2400" dirty="0"/>
              <a:t>retrabalhando o </a:t>
            </a:r>
            <a:r>
              <a:rPr lang="pt-BR" sz="2400" dirty="0" smtClean="0"/>
              <a:t>código </a:t>
            </a:r>
            <a:r>
              <a:rPr lang="pt-BR" sz="2400" dirty="0"/>
              <a:t>e mais </a:t>
            </a:r>
            <a:r>
              <a:rPr lang="pt-BR" sz="2400" dirty="0" smtClean="0"/>
              <a:t>tempo para </a:t>
            </a:r>
            <a:r>
              <a:rPr lang="pt-BR" sz="2400" dirty="0"/>
              <a:t>permitir que o programa </a:t>
            </a:r>
            <a:r>
              <a:rPr lang="pt-BR" sz="2400" dirty="0" smtClean="0"/>
              <a:t>faça </a:t>
            </a:r>
            <a:r>
              <a:rPr lang="pt-BR" sz="2400" dirty="0"/>
              <a:t>coisa</a:t>
            </a:r>
            <a:br>
              <a:rPr lang="pt-BR" sz="2400" dirty="0"/>
            </a:br>
            <a:r>
              <a:rPr lang="pt-BR" sz="2400" dirty="0"/>
              <a:t>mais legais...</a:t>
            </a:r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4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994122"/>
          </a:xfrm>
        </p:spPr>
        <p:txBody>
          <a:bodyPr/>
          <a:lstStyle/>
          <a:p>
            <a:r>
              <a:rPr lang="en-US" dirty="0" err="1"/>
              <a:t>Franqueando</a:t>
            </a:r>
            <a:r>
              <a:rPr lang="en-US" dirty="0"/>
              <a:t> a </a:t>
            </a:r>
            <a:r>
              <a:rPr lang="en-US" dirty="0" err="1"/>
              <a:t>pizzaria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1988840"/>
            <a:ext cx="7337860" cy="4180730"/>
          </a:xfrm>
        </p:spPr>
      </p:pic>
      <p:sp>
        <p:nvSpPr>
          <p:cNvPr id="5" name="CaixaDeTexto 4"/>
          <p:cNvSpPr txBox="1"/>
          <p:nvPr/>
        </p:nvSpPr>
        <p:spPr>
          <a:xfrm>
            <a:off x="5243867" y="1103075"/>
            <a:ext cx="388843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U</a:t>
            </a:r>
            <a:r>
              <a:rPr lang="en-US" dirty="0" smtClean="0"/>
              <a:t>ma </a:t>
            </a:r>
            <a:r>
              <a:rPr lang="en-US" dirty="0" err="1" smtClean="0"/>
              <a:t>franquia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faça</a:t>
            </a:r>
            <a:r>
              <a:rPr lang="en-US" dirty="0" smtClean="0"/>
              <a:t> pizzas no </a:t>
            </a:r>
            <a:r>
              <a:rPr lang="en-US" dirty="0" err="1" smtClean="0"/>
              <a:t>estilo</a:t>
            </a:r>
            <a:r>
              <a:rPr lang="en-US" dirty="0" smtClean="0"/>
              <a:t> de Nova York: Massa </a:t>
            </a:r>
            <a:r>
              <a:rPr lang="en-US" dirty="0" err="1" smtClean="0"/>
              <a:t>fina</a:t>
            </a:r>
            <a:r>
              <a:rPr lang="en-US" dirty="0" smtClean="0"/>
              <a:t>, </a:t>
            </a:r>
            <a:r>
              <a:rPr lang="en-US" dirty="0" err="1" smtClean="0"/>
              <a:t>molho</a:t>
            </a:r>
            <a:r>
              <a:rPr lang="en-US" dirty="0" smtClean="0"/>
              <a:t> </a:t>
            </a:r>
            <a:r>
              <a:rPr lang="en-US" dirty="0" err="1" smtClean="0"/>
              <a:t>temperado</a:t>
            </a:r>
            <a:r>
              <a:rPr lang="en-US" dirty="0" smtClean="0"/>
              <a:t> e </a:t>
            </a:r>
            <a:r>
              <a:rPr lang="en-US" dirty="0" err="1" smtClean="0"/>
              <a:t>só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dirty="0" smtClean="0"/>
              <a:t> de </a:t>
            </a:r>
            <a:r>
              <a:rPr lang="en-US" dirty="0" err="1" smtClean="0"/>
              <a:t>queijo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76256" y="4077072"/>
            <a:ext cx="2160240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U</a:t>
            </a:r>
            <a:r>
              <a:rPr lang="en-US" dirty="0" smtClean="0"/>
              <a:t>ma </a:t>
            </a:r>
            <a:r>
              <a:rPr lang="en-US" dirty="0" err="1" smtClean="0"/>
              <a:t>franquia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faça</a:t>
            </a:r>
            <a:r>
              <a:rPr lang="en-US" dirty="0" smtClean="0"/>
              <a:t> pizzas no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Chicago:seus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gostam</a:t>
            </a:r>
            <a:r>
              <a:rPr lang="en-US" dirty="0" smtClean="0"/>
              <a:t> de pizza com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grossa</a:t>
            </a:r>
            <a:r>
              <a:rPr lang="en-US" dirty="0" smtClean="0"/>
              <a:t>,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molho</a:t>
            </a:r>
            <a:r>
              <a:rPr lang="en-US" dirty="0" smtClean="0"/>
              <a:t> e </a:t>
            </a:r>
            <a:r>
              <a:rPr lang="en-US" dirty="0" err="1" smtClean="0"/>
              <a:t>queijo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692696"/>
            <a:ext cx="1944216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quer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pizzarias</a:t>
            </a:r>
            <a:r>
              <a:rPr lang="en-US" dirty="0" smtClean="0"/>
              <a:t> </a:t>
            </a:r>
            <a:r>
              <a:rPr lang="en-US" dirty="0" err="1" smtClean="0"/>
              <a:t>franqueadas</a:t>
            </a:r>
            <a:r>
              <a:rPr lang="en-US" dirty="0" smtClean="0"/>
              <a:t> </a:t>
            </a:r>
            <a:r>
              <a:rPr lang="en-US" dirty="0" err="1" smtClean="0"/>
              <a:t>utilizem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pizzaria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pizzas </a:t>
            </a: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preparadas</a:t>
            </a:r>
            <a:r>
              <a:rPr lang="en-US" dirty="0" smtClean="0"/>
              <a:t> do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6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80728"/>
          </a:xfrm>
        </p:spPr>
        <p:txBody>
          <a:bodyPr/>
          <a:lstStyle/>
          <a:p>
            <a:r>
              <a:rPr lang="en-US" dirty="0" err="1" smtClean="0"/>
              <a:t>Vimos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abordagem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1"/>
            <a:ext cx="8856984" cy="230425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Se </a:t>
            </a:r>
            <a:r>
              <a:rPr lang="en-US" sz="2400" dirty="0" err="1" smtClean="0"/>
              <a:t>tiramos</a:t>
            </a:r>
            <a:r>
              <a:rPr lang="en-US" sz="2400" dirty="0" smtClean="0"/>
              <a:t> a </a:t>
            </a:r>
            <a:r>
              <a:rPr lang="en-US" sz="2400" dirty="0" err="1" smtClean="0"/>
              <a:t>SimplePizzaFactory</a:t>
            </a:r>
            <a:r>
              <a:rPr lang="en-US" sz="2400" dirty="0" smtClean="0"/>
              <a:t> e </a:t>
            </a:r>
            <a:r>
              <a:rPr lang="en-US" sz="2400" dirty="0" err="1" smtClean="0"/>
              <a:t>criarmos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fábicas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, </a:t>
            </a:r>
            <a:r>
              <a:rPr lang="en-US" sz="2400" dirty="0" err="1" smtClean="0"/>
              <a:t>NYPizzaFactory</a:t>
            </a:r>
            <a:r>
              <a:rPr lang="en-US" sz="2400" dirty="0" smtClean="0"/>
              <a:t>, </a:t>
            </a:r>
            <a:r>
              <a:rPr lang="en-US" sz="2400" dirty="0" err="1" smtClean="0"/>
              <a:t>ChicagoPizzaFactory</a:t>
            </a:r>
            <a:r>
              <a:rPr lang="en-US" sz="2400" dirty="0" smtClean="0"/>
              <a:t> e </a:t>
            </a:r>
            <a:r>
              <a:rPr lang="en-US" sz="2400" dirty="0" err="1" smtClean="0"/>
              <a:t>CaliforniaPizzaFactory</a:t>
            </a:r>
            <a:r>
              <a:rPr lang="en-US" sz="2400" dirty="0" smtClean="0"/>
              <a:t>, </a:t>
            </a:r>
            <a:r>
              <a:rPr lang="en-US" sz="2400" dirty="0" err="1" smtClean="0"/>
              <a:t>poderemos</a:t>
            </a:r>
            <a:r>
              <a:rPr lang="en-US" sz="2400" dirty="0" smtClean="0"/>
              <a:t>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</a:t>
            </a:r>
            <a:r>
              <a:rPr lang="en-US" sz="2400" dirty="0" err="1" smtClean="0"/>
              <a:t>compor</a:t>
            </a:r>
            <a:r>
              <a:rPr lang="en-US" sz="2400" dirty="0" smtClean="0"/>
              <a:t> a </a:t>
            </a:r>
            <a:r>
              <a:rPr lang="en-US" sz="2400" dirty="0" err="1" smtClean="0"/>
              <a:t>pizzaria</a:t>
            </a:r>
            <a:r>
              <a:rPr lang="en-US" sz="2400" dirty="0" smtClean="0"/>
              <a:t> com a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</a:t>
            </a:r>
            <a:r>
              <a:rPr lang="en-US" sz="2400" dirty="0" err="1" smtClean="0"/>
              <a:t>apropriada</a:t>
            </a:r>
            <a:r>
              <a:rPr lang="en-US" sz="2400" dirty="0" smtClean="0"/>
              <a:t> 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franquia</a:t>
            </a:r>
            <a:r>
              <a:rPr lang="en-US" sz="2400" dirty="0" smtClean="0"/>
              <a:t> </a:t>
            </a:r>
            <a:r>
              <a:rPr lang="en-US" sz="2400" dirty="0" err="1" smtClean="0"/>
              <a:t>estará</a:t>
            </a:r>
            <a:r>
              <a:rPr lang="en-US" sz="2400" dirty="0" smtClean="0"/>
              <a:t> </a:t>
            </a:r>
            <a:r>
              <a:rPr lang="en-US" sz="2400" dirty="0" err="1" smtClean="0"/>
              <a:t>pronta</a:t>
            </a:r>
            <a:r>
              <a:rPr lang="en-US" sz="2400" dirty="0" smtClean="0"/>
              <a:t>. </a:t>
            </a:r>
            <a:r>
              <a:rPr lang="en-US" sz="2400" dirty="0" err="1" smtClean="0"/>
              <a:t>Esta</a:t>
            </a:r>
            <a:r>
              <a:rPr lang="en-US" sz="2400" dirty="0" smtClean="0"/>
              <a:t> é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abordagem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3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9397"/>
            <a:ext cx="8229600" cy="922114"/>
          </a:xfrm>
        </p:spPr>
        <p:txBody>
          <a:bodyPr/>
          <a:lstStyle/>
          <a:p>
            <a:r>
              <a:rPr lang="en-US" dirty="0" err="1"/>
              <a:t>Vimos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abordagem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" y="1700808"/>
            <a:ext cx="7677150" cy="4391025"/>
          </a:xfrm>
        </p:spPr>
      </p:pic>
      <p:sp>
        <p:nvSpPr>
          <p:cNvPr id="5" name="CaixaDeTexto 4"/>
          <p:cNvSpPr txBox="1"/>
          <p:nvPr/>
        </p:nvSpPr>
        <p:spPr>
          <a:xfrm>
            <a:off x="6407696" y="1180245"/>
            <a:ext cx="273630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Aqui</a:t>
            </a:r>
            <a:r>
              <a:rPr lang="en-US" dirty="0" smtClean="0"/>
              <a:t>,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pizzas no </a:t>
            </a:r>
            <a:r>
              <a:rPr lang="en-US" dirty="0" err="1" smtClean="0"/>
              <a:t>estilo</a:t>
            </a:r>
            <a:r>
              <a:rPr lang="en-US" dirty="0" smtClean="0"/>
              <a:t> de NY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434205" y="2164365"/>
            <a:ext cx="273630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Depois</a:t>
            </a:r>
            <a:r>
              <a:rPr lang="en-US" dirty="0" smtClean="0"/>
              <a:t>,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 e </a:t>
            </a:r>
            <a:r>
              <a:rPr lang="en-US" dirty="0" err="1" smtClean="0"/>
              <a:t>passamos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referência</a:t>
            </a:r>
            <a:r>
              <a:rPr lang="en-US" dirty="0" smtClean="0"/>
              <a:t> da </a:t>
            </a:r>
            <a:r>
              <a:rPr lang="en-US" dirty="0" err="1" smtClean="0"/>
              <a:t>fábrica</a:t>
            </a:r>
            <a:r>
              <a:rPr lang="en-US" dirty="0" smtClean="0"/>
              <a:t> de NY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434205" y="3212976"/>
            <a:ext cx="273630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… e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fazemos</a:t>
            </a:r>
            <a:r>
              <a:rPr lang="en-US" dirty="0" smtClean="0"/>
              <a:t>  pizza, </a:t>
            </a:r>
            <a:r>
              <a:rPr lang="en-US" dirty="0" err="1" smtClean="0"/>
              <a:t>temos</a:t>
            </a:r>
            <a:r>
              <a:rPr lang="en-US" dirty="0" smtClean="0"/>
              <a:t> pizza no </a:t>
            </a:r>
            <a:r>
              <a:rPr lang="en-US" dirty="0" err="1" smtClean="0"/>
              <a:t>estilo</a:t>
            </a:r>
            <a:r>
              <a:rPr lang="en-US" dirty="0" smtClean="0"/>
              <a:t> de NY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115616" y="5657671"/>
            <a:ext cx="828092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acontece</a:t>
            </a:r>
            <a:r>
              <a:rPr lang="en-US" dirty="0" smtClean="0"/>
              <a:t> com as </a:t>
            </a:r>
            <a:r>
              <a:rPr lang="en-US" dirty="0" err="1" smtClean="0"/>
              <a:t>pizzarias</a:t>
            </a:r>
            <a:r>
              <a:rPr lang="en-US" dirty="0" smtClean="0"/>
              <a:t> de Chicago: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pizzas de Chicago e </a:t>
            </a:r>
            <a:r>
              <a:rPr lang="en-US" dirty="0" err="1" smtClean="0"/>
              <a:t>criamos</a:t>
            </a:r>
            <a:r>
              <a:rPr lang="en-US" dirty="0" smtClean="0"/>
              <a:t> 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loja</a:t>
            </a:r>
            <a:r>
              <a:rPr lang="en-US" dirty="0" smtClean="0"/>
              <a:t> </a:t>
            </a:r>
            <a:r>
              <a:rPr lang="en-US" dirty="0" err="1" smtClean="0"/>
              <a:t>composta</a:t>
            </a:r>
            <a:r>
              <a:rPr lang="en-US" dirty="0" smtClean="0"/>
              <a:t> com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Chicago.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fazemos</a:t>
            </a:r>
            <a:r>
              <a:rPr lang="en-US" dirty="0" smtClean="0"/>
              <a:t> pizzas, </a:t>
            </a:r>
            <a:r>
              <a:rPr lang="en-US" dirty="0" err="1" smtClean="0"/>
              <a:t>temos</a:t>
            </a:r>
            <a:r>
              <a:rPr lang="en-US" dirty="0" smtClean="0"/>
              <a:t> pizza com </a:t>
            </a:r>
            <a:r>
              <a:rPr lang="en-US" dirty="0" err="1" smtClean="0"/>
              <a:t>sabor</a:t>
            </a:r>
            <a:r>
              <a:rPr lang="en-US" dirty="0" smtClean="0"/>
              <a:t> de </a:t>
            </a:r>
            <a:r>
              <a:rPr lang="en-US" dirty="0" err="1" smtClean="0"/>
              <a:t>chicago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3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50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de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controle</a:t>
            </a:r>
            <a:r>
              <a:rPr lang="en-US" dirty="0" smtClean="0"/>
              <a:t> de </a:t>
            </a:r>
            <a:r>
              <a:rPr lang="en-US" dirty="0" err="1" smtClean="0"/>
              <a:t>qualidade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340768"/>
            <a:ext cx="8568952" cy="4525963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testou</a:t>
            </a:r>
            <a:r>
              <a:rPr lang="en-US" sz="2400" dirty="0" smtClean="0"/>
              <a:t> a </a:t>
            </a:r>
            <a:r>
              <a:rPr lang="en-US" sz="2400" dirty="0" err="1" smtClean="0"/>
              <a:t>ideia</a:t>
            </a:r>
            <a:r>
              <a:rPr lang="en-US" sz="2400" dirty="0" smtClean="0"/>
              <a:t> da </a:t>
            </a:r>
            <a:r>
              <a:rPr lang="en-US" sz="2400" dirty="0" err="1" smtClean="0"/>
              <a:t>SimpleFactoy</a:t>
            </a:r>
            <a:r>
              <a:rPr lang="en-US" sz="2400" dirty="0" smtClean="0"/>
              <a:t> e </a:t>
            </a:r>
            <a:r>
              <a:rPr lang="en-US" sz="2400" dirty="0" err="1" smtClean="0"/>
              <a:t>descobriu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as </a:t>
            </a:r>
            <a:r>
              <a:rPr lang="en-US" sz="2400" dirty="0" err="1" smtClean="0"/>
              <a:t>franquias</a:t>
            </a:r>
            <a:r>
              <a:rPr lang="en-US" sz="2400" dirty="0" smtClean="0"/>
              <a:t> </a:t>
            </a:r>
            <a:r>
              <a:rPr lang="en-US" sz="2400" dirty="0" err="1" smtClean="0"/>
              <a:t>estavam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pizzas, mas </a:t>
            </a:r>
            <a:r>
              <a:rPr lang="en-US" sz="2400" dirty="0" err="1" smtClean="0"/>
              <a:t>estavam</a:t>
            </a:r>
            <a:r>
              <a:rPr lang="en-US" sz="2400" dirty="0" smtClean="0"/>
              <a:t> </a:t>
            </a:r>
            <a:r>
              <a:rPr lang="en-US" sz="2400" dirty="0" err="1" smtClean="0"/>
              <a:t>começando</a:t>
            </a:r>
            <a:r>
              <a:rPr lang="en-US" sz="2400" dirty="0" smtClean="0"/>
              <a:t> a </a:t>
            </a:r>
            <a:r>
              <a:rPr lang="en-US" sz="2400" dirty="0" err="1" smtClean="0"/>
              <a:t>usar</a:t>
            </a:r>
            <a:r>
              <a:rPr lang="en-US" sz="2400" dirty="0" smtClean="0"/>
              <a:t> </a:t>
            </a:r>
            <a:r>
              <a:rPr lang="en-US" sz="2400" dirty="0" err="1" smtClean="0"/>
              <a:t>seus</a:t>
            </a:r>
            <a:r>
              <a:rPr lang="en-US" sz="2400" dirty="0" smtClean="0"/>
              <a:t> </a:t>
            </a:r>
            <a:r>
              <a:rPr lang="en-US" sz="2400" dirty="0" err="1" smtClean="0"/>
              <a:t>próprios</a:t>
            </a:r>
            <a:r>
              <a:rPr lang="en-US" sz="2400" dirty="0" smtClean="0"/>
              <a:t> </a:t>
            </a:r>
            <a:r>
              <a:rPr lang="en-US" sz="2400" dirty="0" err="1" smtClean="0"/>
              <a:t>procedimentos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o </a:t>
            </a:r>
            <a:r>
              <a:rPr lang="en-US" sz="2400" dirty="0" err="1" smtClean="0"/>
              <a:t>resto</a:t>
            </a:r>
            <a:r>
              <a:rPr lang="en-US" sz="2400" dirty="0" smtClean="0"/>
              <a:t> do </a:t>
            </a:r>
            <a:r>
              <a:rPr lang="en-US" sz="2400" dirty="0" err="1" smtClean="0"/>
              <a:t>processo</a:t>
            </a:r>
            <a:r>
              <a:rPr lang="en-US" sz="2400" dirty="0" smtClean="0"/>
              <a:t>: </a:t>
            </a:r>
            <a:r>
              <a:rPr lang="en-US" sz="2400" dirty="0" err="1" smtClean="0"/>
              <a:t>assavam</a:t>
            </a:r>
            <a:r>
              <a:rPr lang="en-US" sz="2400" dirty="0" smtClean="0"/>
              <a:t> de </a:t>
            </a:r>
            <a:r>
              <a:rPr lang="en-US" sz="2400" dirty="0" err="1" smtClean="0"/>
              <a:t>modo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</a:t>
            </a:r>
            <a:r>
              <a:rPr lang="en-US" sz="2400" dirty="0" smtClean="0"/>
              <a:t>, </a:t>
            </a:r>
            <a:r>
              <a:rPr lang="en-US" sz="2400" dirty="0" err="1" smtClean="0"/>
              <a:t>esqueciam</a:t>
            </a:r>
            <a:r>
              <a:rPr lang="en-US" sz="2400" dirty="0" smtClean="0"/>
              <a:t> de </a:t>
            </a:r>
            <a:r>
              <a:rPr lang="en-US" sz="2400" dirty="0" err="1" smtClean="0"/>
              <a:t>fatiar</a:t>
            </a:r>
            <a:r>
              <a:rPr lang="en-US" sz="2400" dirty="0" smtClean="0"/>
              <a:t> a pizza e </a:t>
            </a:r>
            <a:r>
              <a:rPr lang="en-US" sz="2400" dirty="0" err="1" smtClean="0"/>
              <a:t>usavam</a:t>
            </a:r>
            <a:r>
              <a:rPr lang="en-US" sz="2400" dirty="0" smtClean="0"/>
              <a:t> </a:t>
            </a:r>
            <a:r>
              <a:rPr lang="en-US" sz="2400" dirty="0" err="1" smtClean="0"/>
              <a:t>caixa</a:t>
            </a:r>
            <a:r>
              <a:rPr lang="en-US" sz="2400" dirty="0" smtClean="0"/>
              <a:t> de </a:t>
            </a:r>
            <a:r>
              <a:rPr lang="en-US" sz="2400" dirty="0" err="1" smtClean="0"/>
              <a:t>terceiros</a:t>
            </a:r>
            <a:r>
              <a:rPr lang="en-US" sz="2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Repensando</a:t>
            </a:r>
            <a:r>
              <a:rPr lang="en-US" sz="2400" dirty="0" smtClean="0"/>
              <a:t> um </a:t>
            </a:r>
            <a:r>
              <a:rPr lang="en-US" sz="2400" dirty="0" err="1" smtClean="0"/>
              <a:t>pouco</a:t>
            </a:r>
            <a:r>
              <a:rPr lang="en-US" sz="2400" dirty="0" smtClean="0"/>
              <a:t> no </a:t>
            </a:r>
            <a:r>
              <a:rPr lang="en-US" sz="2400" dirty="0" err="1" smtClean="0"/>
              <a:t>problema</a:t>
            </a:r>
            <a:r>
              <a:rPr lang="en-US" sz="2400" dirty="0" smtClean="0"/>
              <a:t>,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pt-BR" sz="2400" dirty="0" err="1" smtClean="0"/>
              <a:t>ve</a:t>
            </a:r>
            <a:r>
              <a:rPr lang="en-US" sz="2400" dirty="0" smtClean="0"/>
              <a:t> 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gostaria</a:t>
            </a:r>
            <a:r>
              <a:rPr lang="en-US" sz="2400" dirty="0" smtClean="0"/>
              <a:t> de </a:t>
            </a:r>
            <a:r>
              <a:rPr lang="en-US" sz="2400" dirty="0" err="1" smtClean="0"/>
              <a:t>fazer</a:t>
            </a:r>
            <a:r>
              <a:rPr lang="en-US" sz="2400" dirty="0" smtClean="0"/>
              <a:t> e </a:t>
            </a:r>
            <a:r>
              <a:rPr lang="en-US" sz="2400" dirty="0" err="1" smtClean="0"/>
              <a:t>criar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moldura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amarrasse</a:t>
            </a:r>
            <a:r>
              <a:rPr lang="en-US" sz="2400" dirty="0" smtClean="0"/>
              <a:t> a </a:t>
            </a:r>
            <a:r>
              <a:rPr lang="en-US" sz="2400" dirty="0" err="1" smtClean="0"/>
              <a:t>loja</a:t>
            </a:r>
            <a:r>
              <a:rPr lang="en-US" sz="2400" dirty="0" smtClean="0"/>
              <a:t> e a pizza, mas </a:t>
            </a:r>
            <a:r>
              <a:rPr lang="en-US" sz="2400" dirty="0" err="1" smtClean="0"/>
              <a:t>ainda</a:t>
            </a:r>
            <a:r>
              <a:rPr lang="en-US" sz="2400" dirty="0" smtClean="0"/>
              <a:t> </a:t>
            </a:r>
            <a:r>
              <a:rPr lang="en-US" sz="2400" dirty="0" err="1" smtClean="0"/>
              <a:t>permitisse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as </a:t>
            </a:r>
            <a:r>
              <a:rPr lang="en-US" sz="2400" dirty="0" err="1" smtClean="0"/>
              <a:t>coisas</a:t>
            </a:r>
            <a:r>
              <a:rPr lang="en-US" sz="2400" dirty="0" smtClean="0"/>
              <a:t> </a:t>
            </a:r>
            <a:r>
              <a:rPr lang="en-US" sz="2400" dirty="0" err="1" smtClean="0"/>
              <a:t>fossem</a:t>
            </a:r>
            <a:r>
              <a:rPr lang="en-US" sz="2400" dirty="0" smtClean="0"/>
              <a:t> </a:t>
            </a:r>
            <a:r>
              <a:rPr lang="en-US" sz="2400" dirty="0" err="1" smtClean="0"/>
              <a:t>flexíveis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35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7057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Mas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00201"/>
            <a:ext cx="8964488" cy="247687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nosso</a:t>
            </a:r>
            <a:r>
              <a:rPr lang="en-US" sz="2400" dirty="0" smtClean="0"/>
              <a:t>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anterior, antes de </a:t>
            </a:r>
            <a:r>
              <a:rPr lang="en-US" sz="2400" dirty="0" err="1" smtClean="0"/>
              <a:t>SimplePizzaFactory</a:t>
            </a:r>
            <a:r>
              <a:rPr lang="en-US" sz="2400" dirty="0" smtClean="0"/>
              <a:t>, </a:t>
            </a:r>
            <a:r>
              <a:rPr lang="en-US" sz="2400" dirty="0" err="1" smtClean="0"/>
              <a:t>tinhamos</a:t>
            </a:r>
            <a:r>
              <a:rPr lang="en-US" sz="2400" dirty="0" smtClean="0"/>
              <a:t> o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de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pizza </a:t>
            </a:r>
            <a:r>
              <a:rPr lang="en-US" sz="2400" dirty="0" err="1" smtClean="0"/>
              <a:t>ligado</a:t>
            </a:r>
            <a:r>
              <a:rPr lang="en-US" sz="2400" dirty="0" smtClean="0"/>
              <a:t> a </a:t>
            </a:r>
            <a:r>
              <a:rPr lang="en-US" sz="2400" dirty="0" err="1" smtClean="0"/>
              <a:t>PizzaStores</a:t>
            </a:r>
            <a:r>
              <a:rPr lang="en-US" sz="2400" dirty="0" smtClean="0"/>
              <a:t>, mas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era </a:t>
            </a:r>
            <a:r>
              <a:rPr lang="en-US" sz="2400" dirty="0" err="1" smtClean="0"/>
              <a:t>flexível</a:t>
            </a:r>
            <a:r>
              <a:rPr lang="en-US" sz="2400" dirty="0" smtClean="0"/>
              <a:t> .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podemos</a:t>
            </a:r>
            <a:r>
              <a:rPr lang="en-US" sz="2400" dirty="0" smtClean="0"/>
              <a:t> </a:t>
            </a:r>
            <a:r>
              <a:rPr lang="en-US" sz="2400" dirty="0" err="1" smtClean="0"/>
              <a:t>ter</a:t>
            </a:r>
            <a:r>
              <a:rPr lang="en-US" sz="2400" dirty="0" smtClean="0"/>
              <a:t> </a:t>
            </a:r>
            <a:r>
              <a:rPr lang="en-US" sz="2400" dirty="0" err="1" smtClean="0"/>
              <a:t>nossa</a:t>
            </a:r>
            <a:r>
              <a:rPr lang="en-US" sz="2400" dirty="0" smtClean="0"/>
              <a:t> pizza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9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628"/>
            <a:ext cx="8229600" cy="850106"/>
          </a:xfrm>
        </p:spPr>
        <p:txBody>
          <a:bodyPr/>
          <a:lstStyle/>
          <a:p>
            <a:r>
              <a:rPr lang="en-US" dirty="0" smtClean="0"/>
              <a:t>Um framework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Pizzaria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784976" cy="331236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Existe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maneira</a:t>
            </a:r>
            <a:r>
              <a:rPr lang="en-US" sz="2400" dirty="0" smtClean="0"/>
              <a:t> de </a:t>
            </a:r>
            <a:r>
              <a:rPr lang="en-US" sz="2400" dirty="0" err="1" smtClean="0"/>
              <a:t>localizar</a:t>
            </a:r>
            <a:r>
              <a:rPr lang="en-US" sz="2400" dirty="0" smtClean="0"/>
              <a:t>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atividades</a:t>
            </a:r>
            <a:r>
              <a:rPr lang="en-US" sz="2400" dirty="0" smtClean="0"/>
              <a:t> de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pizza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 e </a:t>
            </a:r>
            <a:r>
              <a:rPr lang="en-US" sz="2400" dirty="0" err="1" smtClean="0"/>
              <a:t>ainda</a:t>
            </a:r>
            <a:r>
              <a:rPr lang="en-US" sz="2400" dirty="0" smtClean="0"/>
              <a:t> </a:t>
            </a:r>
            <a:r>
              <a:rPr lang="en-US" sz="2400" dirty="0" err="1" smtClean="0"/>
              <a:t>dar</a:t>
            </a:r>
            <a:r>
              <a:rPr lang="en-US" sz="2400" dirty="0" smtClean="0"/>
              <a:t> </a:t>
            </a:r>
            <a:r>
              <a:rPr lang="en-US" sz="2400" dirty="0" err="1" smtClean="0"/>
              <a:t>às</a:t>
            </a:r>
            <a:r>
              <a:rPr lang="en-US" sz="2400" dirty="0" smtClean="0"/>
              <a:t> </a:t>
            </a:r>
            <a:r>
              <a:rPr lang="en-US" sz="2400" dirty="0" err="1" smtClean="0"/>
              <a:t>franquias</a:t>
            </a:r>
            <a:r>
              <a:rPr lang="en-US" sz="2400" dirty="0" smtClean="0"/>
              <a:t> </a:t>
            </a:r>
            <a:r>
              <a:rPr lang="en-US" sz="2400" dirty="0" err="1" smtClean="0"/>
              <a:t>liberdade</a:t>
            </a:r>
            <a:r>
              <a:rPr lang="en-US" sz="2400" dirty="0" smtClean="0"/>
              <a:t> de </a:t>
            </a:r>
            <a:r>
              <a:rPr lang="en-US" sz="2400" dirty="0" err="1" smtClean="0"/>
              <a:t>ter</a:t>
            </a:r>
            <a:r>
              <a:rPr lang="en-US" sz="2400" dirty="0" smtClean="0"/>
              <a:t> </a:t>
            </a:r>
            <a:r>
              <a:rPr lang="en-US" sz="2400" dirty="0" err="1" smtClean="0"/>
              <a:t>seu</a:t>
            </a:r>
            <a:r>
              <a:rPr lang="en-US" sz="2400" dirty="0" smtClean="0"/>
              <a:t> </a:t>
            </a:r>
            <a:r>
              <a:rPr lang="en-US" sz="2400" dirty="0" err="1" smtClean="0"/>
              <a:t>próprio</a:t>
            </a:r>
            <a:r>
              <a:rPr lang="en-US" sz="2400" dirty="0" smtClean="0"/>
              <a:t> </a:t>
            </a:r>
            <a:r>
              <a:rPr lang="en-US" sz="2400" dirty="0" err="1" smtClean="0"/>
              <a:t>estilo</a:t>
            </a:r>
            <a:r>
              <a:rPr lang="en-US" sz="2400" dirty="0" smtClean="0"/>
              <a:t> regional.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iremos</a:t>
            </a:r>
            <a:r>
              <a:rPr lang="en-US" sz="2400" dirty="0" smtClean="0"/>
              <a:t> </a:t>
            </a:r>
            <a:r>
              <a:rPr lang="en-US" sz="2400" dirty="0" err="1" smtClean="0"/>
              <a:t>fazer</a:t>
            </a:r>
            <a:r>
              <a:rPr lang="en-US" sz="2400" dirty="0" smtClean="0"/>
              <a:t> é </a:t>
            </a:r>
            <a:r>
              <a:rPr lang="en-US" sz="2400" dirty="0" err="1" smtClean="0"/>
              <a:t>devolver</a:t>
            </a:r>
            <a:r>
              <a:rPr lang="en-US" sz="2400" dirty="0" smtClean="0"/>
              <a:t> 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createPizza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, mas </a:t>
            </a:r>
            <a:r>
              <a:rPr lang="en-US" sz="2400" dirty="0" err="1" smtClean="0"/>
              <a:t>desta</a:t>
            </a:r>
            <a:r>
              <a:rPr lang="en-US" sz="2400" dirty="0" smtClean="0"/>
              <a:t> </a:t>
            </a:r>
            <a:r>
              <a:rPr lang="en-US" sz="2400" dirty="0" err="1" smtClean="0"/>
              <a:t>vez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abstrato</a:t>
            </a:r>
            <a:r>
              <a:rPr lang="en-US" sz="2400" dirty="0" smtClean="0"/>
              <a:t>, e </a:t>
            </a:r>
            <a:r>
              <a:rPr lang="en-US" sz="2400" dirty="0" err="1" smtClean="0"/>
              <a:t>depois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estilo</a:t>
            </a:r>
            <a:r>
              <a:rPr lang="en-US" sz="2400" dirty="0" smtClean="0"/>
              <a:t> regional.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1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7846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/>
              <a:t>Um framework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Pizzaria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06044"/>
            <a:ext cx="5744900" cy="4997152"/>
          </a:xfrm>
        </p:spPr>
      </p:pic>
      <p:sp>
        <p:nvSpPr>
          <p:cNvPr id="5" name="CaixaDeTexto 4"/>
          <p:cNvSpPr txBox="1"/>
          <p:nvPr/>
        </p:nvSpPr>
        <p:spPr>
          <a:xfrm>
            <a:off x="1547664" y="836712"/>
            <a:ext cx="48965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PizzaStore</a:t>
            </a:r>
            <a:r>
              <a:rPr lang="en-US" dirty="0" smtClean="0"/>
              <a:t> é </a:t>
            </a:r>
            <a:r>
              <a:rPr lang="en-US" dirty="0" err="1" smtClean="0"/>
              <a:t>abstrata</a:t>
            </a:r>
            <a:r>
              <a:rPr lang="en-US" dirty="0" smtClean="0"/>
              <a:t> (</a:t>
            </a:r>
            <a:r>
              <a:rPr lang="en-US" dirty="0" err="1" smtClean="0"/>
              <a:t>veja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449924" y="1412776"/>
            <a:ext cx="244827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Agora, </a:t>
            </a:r>
            <a:r>
              <a:rPr lang="en-US" dirty="0" err="1" smtClean="0"/>
              <a:t>createPizza</a:t>
            </a:r>
            <a:r>
              <a:rPr lang="en-US" dirty="0" smtClean="0"/>
              <a:t> </a:t>
            </a:r>
            <a:r>
              <a:rPr lang="en-US" dirty="0" err="1" smtClean="0"/>
              <a:t>voltou</a:t>
            </a:r>
            <a:r>
              <a:rPr lang="en-US" dirty="0" smtClean="0"/>
              <a:t>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chamada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,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de um </a:t>
            </a:r>
            <a:r>
              <a:rPr lang="en-US" dirty="0" err="1" smtClean="0"/>
              <a:t>objeto</a:t>
            </a:r>
            <a:r>
              <a:rPr lang="en-US" dirty="0" smtClean="0"/>
              <a:t> de </a:t>
            </a:r>
            <a:r>
              <a:rPr lang="en-US" dirty="0" err="1" smtClean="0"/>
              <a:t>fábrica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940152" y="3861048"/>
            <a:ext cx="32038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Isto</a:t>
            </a:r>
            <a:r>
              <a:rPr lang="en-US" dirty="0" smtClean="0"/>
              <a:t> </a:t>
            </a:r>
            <a:r>
              <a:rPr lang="en-US" dirty="0" err="1" smtClean="0"/>
              <a:t>parece</a:t>
            </a:r>
            <a:r>
              <a:rPr lang="en-US" dirty="0" smtClean="0"/>
              <a:t> </a:t>
            </a:r>
            <a:r>
              <a:rPr lang="en-US" dirty="0" err="1" smtClean="0"/>
              <a:t>exatamente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449924" y="4869160"/>
            <a:ext cx="258657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movemos</a:t>
            </a:r>
            <a:r>
              <a:rPr lang="en-US" dirty="0" smtClean="0"/>
              <a:t>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objeto</a:t>
            </a:r>
            <a:r>
              <a:rPr lang="en-US" dirty="0" smtClean="0"/>
              <a:t> de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691680" y="6093296"/>
            <a:ext cx="5400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Factory é agora </a:t>
            </a:r>
            <a:r>
              <a:rPr lang="en-US" dirty="0" err="1" smtClean="0"/>
              <a:t>abstrato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9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Um framework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Pizzaria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640960" cy="288032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Agora </a:t>
            </a:r>
            <a:r>
              <a:rPr lang="en-US" sz="2400" dirty="0" err="1" smtClean="0"/>
              <a:t>temos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loja</a:t>
            </a:r>
            <a:r>
              <a:rPr lang="en-US" sz="2400" dirty="0" smtClean="0"/>
              <a:t> </a:t>
            </a:r>
            <a:r>
              <a:rPr lang="en-US" sz="2400" dirty="0" err="1" smtClean="0"/>
              <a:t>esperando</a:t>
            </a:r>
            <a:r>
              <a:rPr lang="en-US" sz="2400" dirty="0" smtClean="0"/>
              <a:t> subclasses; </a:t>
            </a:r>
            <a:r>
              <a:rPr lang="en-US" sz="2400" dirty="0" err="1" smtClean="0"/>
              <a:t>teremos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tipo</a:t>
            </a:r>
            <a:r>
              <a:rPr lang="en-US" sz="2400" dirty="0" smtClean="0"/>
              <a:t> regional (</a:t>
            </a:r>
            <a:r>
              <a:rPr lang="en-US" sz="2400" dirty="0" err="1" smtClean="0"/>
              <a:t>NYPizzaStore</a:t>
            </a:r>
            <a:r>
              <a:rPr lang="en-US" sz="2400" dirty="0" smtClean="0"/>
              <a:t>, </a:t>
            </a:r>
            <a:r>
              <a:rPr lang="en-US" sz="2400" dirty="0" err="1" smtClean="0"/>
              <a:t>ChicagoPizzaStore</a:t>
            </a:r>
            <a:r>
              <a:rPr lang="en-US" sz="2400" dirty="0" smtClean="0"/>
              <a:t>, </a:t>
            </a:r>
            <a:r>
              <a:rPr lang="en-US" sz="2400" dirty="0" err="1" smtClean="0"/>
              <a:t>CaliforniaPizzaStore</a:t>
            </a:r>
            <a:r>
              <a:rPr lang="en-US" sz="2400" dirty="0" smtClean="0"/>
              <a:t>) , 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</a:t>
            </a:r>
            <a:r>
              <a:rPr lang="en-US" sz="2400" dirty="0" err="1" smtClean="0"/>
              <a:t>irá</a:t>
            </a:r>
            <a:r>
              <a:rPr lang="en-US" sz="2400" dirty="0"/>
              <a:t> </a:t>
            </a:r>
            <a:r>
              <a:rPr lang="en-US" sz="2400" dirty="0" err="1" smtClean="0"/>
              <a:t>tomar</a:t>
            </a:r>
            <a:r>
              <a:rPr lang="en-US" sz="2400" dirty="0" smtClean="0"/>
              <a:t> a </a:t>
            </a:r>
            <a:r>
              <a:rPr lang="en-US" sz="2400" dirty="0" err="1" smtClean="0"/>
              <a:t>decisão</a:t>
            </a:r>
            <a:r>
              <a:rPr lang="en-US" sz="2400" dirty="0" smtClean="0"/>
              <a:t> </a:t>
            </a:r>
            <a:r>
              <a:rPr lang="en-US" sz="2400" dirty="0" err="1" smtClean="0"/>
              <a:t>sobre</a:t>
            </a:r>
            <a:r>
              <a:rPr lang="en-US" sz="2400" dirty="0" smtClean="0"/>
              <a:t> 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vai</a:t>
            </a:r>
            <a:r>
              <a:rPr lang="en-US" sz="2400" dirty="0" smtClean="0"/>
              <a:t> </a:t>
            </a:r>
            <a:r>
              <a:rPr lang="en-US" sz="2400" dirty="0" err="1" smtClean="0"/>
              <a:t>numa</a:t>
            </a:r>
            <a:r>
              <a:rPr lang="en-US" sz="2400" dirty="0" smtClean="0"/>
              <a:t> pizza. </a:t>
            </a:r>
            <a:r>
              <a:rPr lang="en-US" sz="2400" dirty="0" err="1" smtClean="0"/>
              <a:t>Veja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isso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9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9269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Deixando</a:t>
            </a:r>
            <a:r>
              <a:rPr lang="en-US" dirty="0" smtClean="0"/>
              <a:t> as subclasses </a:t>
            </a:r>
            <a:r>
              <a:rPr lang="en-US" dirty="0" err="1" smtClean="0"/>
              <a:t>decidirem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6093296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Lembre</a:t>
            </a:r>
            <a:r>
              <a:rPr lang="en-US" sz="2400" dirty="0" smtClean="0"/>
              <a:t>-se, a </a:t>
            </a:r>
            <a:r>
              <a:rPr lang="en-US" sz="2400" dirty="0" err="1" smtClean="0"/>
              <a:t>pizzaria</a:t>
            </a:r>
            <a:r>
              <a:rPr lang="en-US" sz="2400" dirty="0" smtClean="0"/>
              <a:t> </a:t>
            </a:r>
            <a:r>
              <a:rPr lang="en-US" sz="2400" dirty="0" err="1" smtClean="0"/>
              <a:t>já</a:t>
            </a:r>
            <a:r>
              <a:rPr lang="en-US" sz="2400" dirty="0" smtClean="0"/>
              <a:t> tem um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de </a:t>
            </a:r>
            <a:r>
              <a:rPr lang="en-US" sz="2400" dirty="0" err="1" smtClean="0"/>
              <a:t>pedidos</a:t>
            </a:r>
            <a:r>
              <a:rPr lang="en-US" sz="2400" dirty="0" smtClean="0"/>
              <a:t> </a:t>
            </a:r>
            <a:r>
              <a:rPr lang="en-US" sz="2400" dirty="0" err="1" smtClean="0"/>
              <a:t>adequado</a:t>
            </a:r>
            <a:r>
              <a:rPr lang="en-US" sz="2400" dirty="0" smtClean="0"/>
              <a:t> no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orderPizza</a:t>
            </a:r>
            <a:r>
              <a:rPr lang="en-US" sz="2400" dirty="0" smtClean="0"/>
              <a:t>() e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quer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seja</a:t>
            </a:r>
            <a:r>
              <a:rPr lang="en-US" sz="2400" dirty="0" smtClean="0"/>
              <a:t> </a:t>
            </a:r>
            <a:r>
              <a:rPr lang="en-US" sz="2400" dirty="0" err="1" smtClean="0"/>
              <a:t>coerente</a:t>
            </a:r>
            <a:r>
              <a:rPr lang="en-US" sz="2400" dirty="0" smtClean="0"/>
              <a:t> entre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franquias</a:t>
            </a:r>
            <a:r>
              <a:rPr lang="en-US" sz="2400" dirty="0" smtClean="0"/>
              <a:t>. 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varia</a:t>
            </a:r>
            <a:r>
              <a:rPr lang="en-US" sz="2400" dirty="0" smtClean="0"/>
              <a:t> entre as </a:t>
            </a:r>
            <a:r>
              <a:rPr lang="en-US" sz="2400" dirty="0" err="1" smtClean="0"/>
              <a:t>Pizzarias</a:t>
            </a:r>
            <a:r>
              <a:rPr lang="en-US" sz="2400" dirty="0" smtClean="0"/>
              <a:t> </a:t>
            </a:r>
            <a:r>
              <a:rPr lang="en-US" sz="2400" dirty="0" err="1" smtClean="0"/>
              <a:t>regionais</a:t>
            </a:r>
            <a:r>
              <a:rPr lang="en-US" sz="2400" dirty="0" smtClean="0"/>
              <a:t> e o </a:t>
            </a:r>
            <a:r>
              <a:rPr lang="en-US" sz="2400" dirty="0" err="1" smtClean="0"/>
              <a:t>estilo</a:t>
            </a:r>
            <a:r>
              <a:rPr lang="en-US" sz="2400" dirty="0" smtClean="0"/>
              <a:t> de Pizza – New York tem </a:t>
            </a:r>
            <a:r>
              <a:rPr lang="en-US" sz="2400" dirty="0" err="1" smtClean="0"/>
              <a:t>massa</a:t>
            </a:r>
            <a:r>
              <a:rPr lang="en-US" sz="2400" dirty="0" smtClean="0"/>
              <a:t> </a:t>
            </a:r>
            <a:r>
              <a:rPr lang="en-US" sz="2400" dirty="0" err="1" smtClean="0"/>
              <a:t>fina</a:t>
            </a:r>
            <a:r>
              <a:rPr lang="en-US" sz="2400" dirty="0" smtClean="0"/>
              <a:t>, Chicago tem </a:t>
            </a:r>
            <a:r>
              <a:rPr lang="en-US" sz="2400" dirty="0" err="1" smtClean="0"/>
              <a:t>massa</a:t>
            </a:r>
            <a:r>
              <a:rPr lang="en-US" sz="2400" dirty="0" smtClean="0"/>
              <a:t> </a:t>
            </a:r>
            <a:r>
              <a:rPr lang="en-US" sz="2400" dirty="0" err="1" smtClean="0"/>
              <a:t>grossa</a:t>
            </a:r>
            <a:r>
              <a:rPr lang="en-US" sz="2400" dirty="0" smtClean="0"/>
              <a:t> e </a:t>
            </a:r>
            <a:r>
              <a:rPr lang="en-US" sz="2400" dirty="0" err="1" smtClean="0"/>
              <a:t>assim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diante</a:t>
            </a:r>
            <a:r>
              <a:rPr lang="en-US" sz="2400" dirty="0" smtClean="0"/>
              <a:t>. </a:t>
            </a:r>
            <a:r>
              <a:rPr lang="en-US" sz="2400" dirty="0" err="1" smtClean="0"/>
              <a:t>Iremos</a:t>
            </a:r>
            <a:r>
              <a:rPr lang="en-US" sz="2400" dirty="0" smtClean="0"/>
              <a:t> </a:t>
            </a:r>
            <a:r>
              <a:rPr lang="en-US" sz="2400" dirty="0" err="1" smtClean="0"/>
              <a:t>colocar</a:t>
            </a:r>
            <a:r>
              <a:rPr lang="en-US" sz="2400" dirty="0" smtClean="0"/>
              <a:t> </a:t>
            </a:r>
            <a:r>
              <a:rPr lang="en-US" sz="2400" dirty="0" err="1" smtClean="0"/>
              <a:t>todas</a:t>
            </a:r>
            <a:r>
              <a:rPr lang="en-US" sz="2400" dirty="0" smtClean="0"/>
              <a:t> </a:t>
            </a:r>
            <a:r>
              <a:rPr lang="en-US" sz="2400" dirty="0" err="1" smtClean="0"/>
              <a:t>essas</a:t>
            </a:r>
            <a:r>
              <a:rPr lang="en-US" sz="2400" dirty="0" smtClean="0"/>
              <a:t> </a:t>
            </a:r>
            <a:r>
              <a:rPr lang="en-US" sz="2400" dirty="0" err="1" smtClean="0"/>
              <a:t>variações</a:t>
            </a:r>
            <a:r>
              <a:rPr lang="en-US" sz="2400" dirty="0" smtClean="0"/>
              <a:t> no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createPizza</a:t>
            </a:r>
            <a:r>
              <a:rPr lang="en-US" sz="2400" dirty="0" smtClean="0"/>
              <a:t>() e </a:t>
            </a:r>
            <a:r>
              <a:rPr lang="en-US" sz="2400" dirty="0" err="1" smtClean="0"/>
              <a:t>torná</a:t>
            </a:r>
            <a:r>
              <a:rPr lang="en-US" sz="2400" dirty="0" smtClean="0"/>
              <a:t>-lo </a:t>
            </a:r>
            <a:r>
              <a:rPr lang="en-US" sz="2400" dirty="0" err="1" smtClean="0"/>
              <a:t>responsável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o </a:t>
            </a:r>
            <a:r>
              <a:rPr lang="en-US" sz="2400" dirty="0" err="1" smtClean="0"/>
              <a:t>tipo</a:t>
            </a:r>
            <a:r>
              <a:rPr lang="en-US" sz="2400" dirty="0" smtClean="0"/>
              <a:t> de pizza </a:t>
            </a:r>
            <a:r>
              <a:rPr lang="en-US" sz="2400" dirty="0" err="1" smtClean="0"/>
              <a:t>certo</a:t>
            </a:r>
            <a:r>
              <a:rPr lang="en-US" sz="2400" dirty="0" smtClean="0"/>
              <a:t>. </a:t>
            </a:r>
            <a:r>
              <a:rPr lang="pt-BR" sz="2400" dirty="0" smtClean="0"/>
              <a:t> </a:t>
            </a:r>
            <a:r>
              <a:rPr lang="pt-BR" sz="2400" dirty="0"/>
              <a:t>Fazemos isso deixando cada subclasse de </a:t>
            </a:r>
            <a:r>
              <a:rPr lang="pt-BR" sz="2400" dirty="0" err="1"/>
              <a:t>PizzaStore</a:t>
            </a:r>
            <a:r>
              <a:rPr lang="pt-BR" sz="2400" dirty="0"/>
              <a:t> definir como e o </a:t>
            </a:r>
            <a:r>
              <a:rPr lang="pt-BR" sz="2400" dirty="0" err="1"/>
              <a:t>metodo</a:t>
            </a:r>
            <a:r>
              <a:rPr lang="pt-BR" sz="2400" dirty="0"/>
              <a:t> </a:t>
            </a:r>
            <a:r>
              <a:rPr lang="pt-BR" sz="2400" dirty="0" err="1" smtClean="0"/>
              <a:t>createPizza</a:t>
            </a:r>
            <a:r>
              <a:rPr lang="pt-BR" sz="2400" dirty="0" smtClean="0"/>
              <a:t>(). </a:t>
            </a:r>
            <a:r>
              <a:rPr lang="pt-BR" sz="2400" dirty="0"/>
              <a:t>T</a:t>
            </a:r>
            <a:r>
              <a:rPr lang="pt-BR" sz="2400" dirty="0" smtClean="0"/>
              <a:t>eremos </a:t>
            </a:r>
            <a:r>
              <a:rPr lang="pt-BR" sz="2400" dirty="0"/>
              <a:t>uma serie de subclasses concretas de </a:t>
            </a:r>
            <a:r>
              <a:rPr lang="pt-BR" sz="2400" dirty="0" err="1"/>
              <a:t>PizzaStore</a:t>
            </a:r>
            <a:r>
              <a:rPr lang="pt-BR" sz="2400" dirty="0"/>
              <a:t>, cada uma com suas </a:t>
            </a:r>
            <a:r>
              <a:rPr lang="pt-BR" sz="2400" dirty="0" smtClean="0"/>
              <a:t>próprias variações </a:t>
            </a:r>
            <a:r>
              <a:rPr lang="pt-BR" sz="2400" dirty="0"/>
              <a:t>de pizza, </a:t>
            </a:r>
            <a:r>
              <a:rPr lang="pt-BR" sz="2400" dirty="0" smtClean="0"/>
              <a:t>todas  se </a:t>
            </a:r>
            <a:r>
              <a:rPr lang="pt-BR" sz="2400" dirty="0"/>
              <a:t>encaixando no framework </a:t>
            </a:r>
            <a:r>
              <a:rPr lang="pt-BR" sz="2400" dirty="0" err="1"/>
              <a:t>PizzaStore</a:t>
            </a:r>
            <a:r>
              <a:rPr lang="pt-BR" sz="2400" dirty="0"/>
              <a:t> e ainda utilizando o </a:t>
            </a:r>
            <a:r>
              <a:rPr lang="pt-BR" sz="2400" dirty="0" smtClean="0"/>
              <a:t>método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 aprovado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72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58"/>
            <a:ext cx="8229600" cy="778098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819775" cy="4086225"/>
          </a:xfrm>
        </p:spPr>
      </p:pic>
      <p:sp>
        <p:nvSpPr>
          <p:cNvPr id="5" name="CaixaDeTexto 4"/>
          <p:cNvSpPr txBox="1"/>
          <p:nvPr/>
        </p:nvSpPr>
        <p:spPr>
          <a:xfrm>
            <a:off x="5868144" y="836712"/>
            <a:ext cx="3024336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subclasse</a:t>
            </a:r>
            <a:r>
              <a:rPr lang="en-US" dirty="0" smtClean="0"/>
              <a:t> </a:t>
            </a:r>
            <a:r>
              <a:rPr lang="en-US" dirty="0" err="1" smtClean="0"/>
              <a:t>substitui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createPizza</a:t>
            </a:r>
            <a:r>
              <a:rPr lang="en-US" dirty="0" smtClean="0"/>
              <a:t>(), </a:t>
            </a:r>
            <a:r>
              <a:rPr lang="en-US" dirty="0" err="1" smtClean="0"/>
              <a:t>enquanto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subclasses </a:t>
            </a:r>
            <a:r>
              <a:rPr lang="en-US" dirty="0" err="1" smtClean="0"/>
              <a:t>utilizam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r>
              <a:rPr lang="en-US" dirty="0" smtClean="0"/>
              <a:t>()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. </a:t>
            </a:r>
            <a:r>
              <a:rPr lang="en-US" dirty="0" err="1" smtClean="0"/>
              <a:t>Poderiamos</a:t>
            </a:r>
            <a:r>
              <a:rPr lang="en-US" dirty="0" smtClean="0"/>
              <a:t> </a:t>
            </a:r>
            <a:r>
              <a:rPr lang="en-US" dirty="0" err="1" smtClean="0"/>
              <a:t>tornar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r>
              <a:rPr lang="en-US" dirty="0" smtClean="0"/>
              <a:t>() final se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quisessemos</a:t>
            </a:r>
            <a:r>
              <a:rPr lang="en-US" dirty="0" smtClean="0"/>
              <a:t> </a:t>
            </a:r>
            <a:r>
              <a:rPr lang="en-US" dirty="0" err="1" smtClean="0"/>
              <a:t>impor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76256" y="3861048"/>
            <a:ext cx="2267744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 </a:t>
            </a:r>
            <a:r>
              <a:rPr lang="en-US" dirty="0" err="1" smtClean="0"/>
              <a:t>mesma</a:t>
            </a:r>
            <a:r>
              <a:rPr lang="en-US" dirty="0" smtClean="0"/>
              <a:t> forma </a:t>
            </a:r>
            <a:r>
              <a:rPr lang="en-US" dirty="0" err="1" smtClean="0"/>
              <a:t>usando</a:t>
            </a:r>
            <a:r>
              <a:rPr lang="en-US" dirty="0" smtClean="0"/>
              <a:t> a </a:t>
            </a:r>
            <a:r>
              <a:rPr lang="en-US" dirty="0" err="1" smtClean="0"/>
              <a:t>subclasse</a:t>
            </a:r>
            <a:r>
              <a:rPr lang="en-US" dirty="0" smtClean="0"/>
              <a:t> Chicago, </a:t>
            </a:r>
            <a:r>
              <a:rPr lang="en-US" dirty="0" err="1" smtClean="0"/>
              <a:t>obtemos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implementação</a:t>
            </a:r>
            <a:r>
              <a:rPr lang="en-US" dirty="0" smtClean="0"/>
              <a:t>  de </a:t>
            </a:r>
            <a:r>
              <a:rPr lang="en-US" dirty="0" err="1" smtClean="0"/>
              <a:t>createPizza</a:t>
            </a:r>
            <a:r>
              <a:rPr lang="en-US" dirty="0" smtClean="0"/>
              <a:t>() com </a:t>
            </a:r>
            <a:r>
              <a:rPr lang="en-US" dirty="0" err="1" smtClean="0"/>
              <a:t>ingredientes</a:t>
            </a:r>
            <a:r>
              <a:rPr lang="en-US" dirty="0" smtClean="0"/>
              <a:t> de </a:t>
            </a:r>
            <a:r>
              <a:rPr lang="en-US" dirty="0"/>
              <a:t>C</a:t>
            </a:r>
            <a:r>
              <a:rPr lang="en-US" dirty="0" smtClean="0"/>
              <a:t>hicago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580" y="2636912"/>
            <a:ext cx="2267744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franquia</a:t>
            </a:r>
            <a:r>
              <a:rPr lang="en-US" dirty="0" smtClean="0"/>
              <a:t> </a:t>
            </a:r>
            <a:r>
              <a:rPr lang="en-US" dirty="0" err="1" smtClean="0"/>
              <a:t>quiser</a:t>
            </a:r>
            <a:r>
              <a:rPr lang="en-US" dirty="0" smtClean="0"/>
              <a:t> </a:t>
            </a:r>
            <a:r>
              <a:rPr lang="en-US" dirty="0" err="1" smtClean="0"/>
              <a:t>servir</a:t>
            </a:r>
            <a:r>
              <a:rPr lang="en-US" dirty="0" smtClean="0"/>
              <a:t> pizzas no </a:t>
            </a:r>
            <a:r>
              <a:rPr lang="en-US" dirty="0" err="1" smtClean="0"/>
              <a:t>estilo</a:t>
            </a:r>
            <a:r>
              <a:rPr lang="en-US" dirty="0" smtClean="0"/>
              <a:t> de New York , </a:t>
            </a:r>
            <a:r>
              <a:rPr lang="en-US" dirty="0" err="1" smtClean="0"/>
              <a:t>que</a:t>
            </a:r>
            <a:r>
              <a:rPr lang="en-US" dirty="0" smtClean="0"/>
              <a:t> tem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próprio</a:t>
            </a:r>
            <a:r>
              <a:rPr lang="en-US" dirty="0" smtClean="0"/>
              <a:t> </a:t>
            </a:r>
            <a:r>
              <a:rPr lang="en-US" dirty="0" err="1" smtClean="0"/>
              <a:t>metodo</a:t>
            </a:r>
            <a:r>
              <a:rPr lang="en-US" dirty="0" smtClean="0"/>
              <a:t>  </a:t>
            </a:r>
            <a:r>
              <a:rPr lang="en-US" dirty="0" err="1" smtClean="0"/>
              <a:t>createPizza</a:t>
            </a:r>
            <a:r>
              <a:rPr lang="en-US" dirty="0" smtClean="0"/>
              <a:t>(), </a:t>
            </a:r>
            <a:r>
              <a:rPr lang="en-US" dirty="0" err="1" smtClean="0"/>
              <a:t>criando</a:t>
            </a:r>
            <a:r>
              <a:rPr lang="en-US" dirty="0" smtClean="0"/>
              <a:t> Pizza no </a:t>
            </a:r>
            <a:r>
              <a:rPr lang="en-US" dirty="0" err="1" smtClean="0"/>
              <a:t>estilo</a:t>
            </a:r>
            <a:r>
              <a:rPr lang="en-US" dirty="0" smtClean="0"/>
              <a:t> de NY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155452" y="5661248"/>
            <a:ext cx="543277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Lembre</a:t>
            </a:r>
            <a:r>
              <a:rPr lang="en-US" dirty="0" smtClean="0"/>
              <a:t>-se: </a:t>
            </a:r>
            <a:r>
              <a:rPr lang="en-US" dirty="0" err="1" smtClean="0"/>
              <a:t>createPizza</a:t>
            </a:r>
            <a:r>
              <a:rPr lang="en-US" dirty="0" smtClean="0"/>
              <a:t>() é </a:t>
            </a:r>
            <a:r>
              <a:rPr lang="en-US" dirty="0" err="1" smtClean="0"/>
              <a:t>abstrato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,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subtipos</a:t>
            </a:r>
            <a:r>
              <a:rPr lang="en-US" dirty="0" smtClean="0"/>
              <a:t> de </a:t>
            </a:r>
            <a:r>
              <a:rPr lang="en-US" dirty="0" err="1" smtClean="0"/>
              <a:t>pizzaria</a:t>
            </a:r>
            <a:r>
              <a:rPr lang="en-US" dirty="0" smtClean="0"/>
              <a:t> 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0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686800" cy="4525963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Identifique os aspectos de seu aplicativo que variam e separe-os do que permanece igual.</a:t>
            </a:r>
          </a:p>
          <a:p>
            <a:r>
              <a:rPr lang="pt-BR" sz="2400" dirty="0" smtClean="0"/>
              <a:t>Pegue o que varia e “encapsule”, para que isso não afete o resto do seu código.</a:t>
            </a:r>
          </a:p>
          <a:p>
            <a:r>
              <a:rPr lang="pt-BR" sz="2400" dirty="0" smtClean="0"/>
              <a:t>O resultado ? Menos consequências indesejáveis das alterações de código e mais flexibilidade em seus sistemas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275"/>
            <a:ext cx="8229600" cy="778098"/>
          </a:xfrm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ódigos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8990602" cy="3609130"/>
          </a:xfrm>
        </p:spPr>
      </p:pic>
      <p:sp>
        <p:nvSpPr>
          <p:cNvPr id="5" name="CaixaDeTexto 4"/>
          <p:cNvSpPr txBox="1"/>
          <p:nvPr/>
        </p:nvSpPr>
        <p:spPr>
          <a:xfrm>
            <a:off x="252575" y="1844824"/>
            <a:ext cx="21962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NYSylePizzaStore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32918" y="1660158"/>
            <a:ext cx="24122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ChicagoStylePizzaStore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8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Analisando</a:t>
            </a:r>
            <a:r>
              <a:rPr lang="en-US" dirty="0" smtClean="0"/>
              <a:t> as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124744"/>
            <a:ext cx="4657530" cy="202991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7" y="3117149"/>
            <a:ext cx="6743700" cy="24003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51920" y="1196752"/>
            <a:ext cx="5184576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OrderPizza</a:t>
            </a:r>
            <a:r>
              <a:rPr lang="en-US" sz="2400" dirty="0" smtClean="0"/>
              <a:t>() é </a:t>
            </a:r>
            <a:r>
              <a:rPr lang="en-US" sz="2400" dirty="0" err="1" smtClean="0"/>
              <a:t>definido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 </a:t>
            </a:r>
            <a:r>
              <a:rPr lang="en-US" sz="2400" dirty="0" err="1" smtClean="0"/>
              <a:t>abstrata</a:t>
            </a:r>
            <a:r>
              <a:rPr lang="en-US" sz="2400" dirty="0" smtClean="0"/>
              <a:t>, e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nas</a:t>
            </a:r>
            <a:r>
              <a:rPr lang="en-US" sz="2400" dirty="0" smtClean="0"/>
              <a:t> subclasses. </a:t>
            </a:r>
            <a:r>
              <a:rPr lang="en-US" sz="2400" dirty="0" err="1" smtClean="0"/>
              <a:t>Assim</a:t>
            </a:r>
            <a:r>
              <a:rPr lang="en-US" sz="2400" dirty="0" smtClean="0"/>
              <a:t> , o </a:t>
            </a:r>
            <a:r>
              <a:rPr lang="en-US" sz="2400" dirty="0" err="1" smtClean="0"/>
              <a:t>metodo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tem </a:t>
            </a:r>
            <a:r>
              <a:rPr lang="en-US" sz="2400" dirty="0" err="1" smtClean="0"/>
              <a:t>ideia</a:t>
            </a:r>
            <a:r>
              <a:rPr lang="en-US" sz="2400" dirty="0" smtClean="0"/>
              <a:t> de </a:t>
            </a:r>
            <a:r>
              <a:rPr lang="en-US" sz="2400" dirty="0" err="1" smtClean="0"/>
              <a:t>qual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executando</a:t>
            </a:r>
            <a:r>
              <a:rPr lang="en-US" sz="2400" dirty="0" smtClean="0"/>
              <a:t> o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e </a:t>
            </a:r>
            <a:r>
              <a:rPr lang="en-US" sz="2400" dirty="0" err="1" smtClean="0"/>
              <a:t>refazendo</a:t>
            </a:r>
            <a:r>
              <a:rPr lang="en-US" sz="2400" dirty="0" smtClean="0"/>
              <a:t> as pizzas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3527" y="5327981"/>
            <a:ext cx="849694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OrderPizza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chama</a:t>
            </a:r>
            <a:r>
              <a:rPr lang="en-US" sz="2400" dirty="0" smtClean="0"/>
              <a:t> </a:t>
            </a:r>
            <a:r>
              <a:rPr lang="en-US" sz="2400" dirty="0" err="1" smtClean="0"/>
              <a:t>createPizza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obter</a:t>
            </a:r>
            <a:r>
              <a:rPr lang="en-US" sz="2400" dirty="0" smtClean="0"/>
              <a:t>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um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de Pizza. Mas </a:t>
            </a:r>
            <a:r>
              <a:rPr lang="en-US" sz="2400" dirty="0" err="1" smtClean="0"/>
              <a:t>qual</a:t>
            </a:r>
            <a:r>
              <a:rPr lang="en-US" sz="2400" dirty="0" smtClean="0"/>
              <a:t> o </a:t>
            </a:r>
            <a:r>
              <a:rPr lang="en-US" sz="2400" dirty="0" err="1" smtClean="0"/>
              <a:t>tipo</a:t>
            </a:r>
            <a:r>
              <a:rPr lang="en-US" sz="2400" dirty="0" smtClean="0"/>
              <a:t> de Pizza </a:t>
            </a:r>
            <a:r>
              <a:rPr lang="en-US" sz="2400" dirty="0" err="1" smtClean="0"/>
              <a:t>irá</a:t>
            </a:r>
            <a:r>
              <a:rPr lang="en-US" sz="2400" dirty="0" smtClean="0"/>
              <a:t> </a:t>
            </a:r>
            <a:r>
              <a:rPr lang="en-US" sz="2400" dirty="0" err="1" smtClean="0"/>
              <a:t>obter</a:t>
            </a:r>
            <a:r>
              <a:rPr lang="en-US" sz="2400" dirty="0" smtClean="0"/>
              <a:t> ? O </a:t>
            </a:r>
            <a:r>
              <a:rPr lang="en-US" sz="2400" dirty="0" err="1" smtClean="0"/>
              <a:t>metodo</a:t>
            </a:r>
            <a:r>
              <a:rPr lang="en-US" sz="2400" dirty="0" smtClean="0"/>
              <a:t> </a:t>
            </a:r>
            <a:r>
              <a:rPr lang="en-US" sz="2400" dirty="0" err="1" smtClean="0"/>
              <a:t>orderPizza</a:t>
            </a:r>
            <a:r>
              <a:rPr lang="en-US" sz="2400" dirty="0" smtClean="0"/>
              <a:t>()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consegue</a:t>
            </a:r>
            <a:r>
              <a:rPr lang="en-US" sz="2400" dirty="0" smtClean="0"/>
              <a:t> </a:t>
            </a:r>
            <a:r>
              <a:rPr lang="en-US" sz="2400" dirty="0" err="1" smtClean="0"/>
              <a:t>decidir</a:t>
            </a:r>
            <a:r>
              <a:rPr lang="en-US" sz="2400" dirty="0" smtClean="0"/>
              <a:t>;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sabe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.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quem</a:t>
            </a:r>
            <a:r>
              <a:rPr lang="en-US" sz="2400" dirty="0" smtClean="0"/>
              <a:t> decide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?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32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908720"/>
          </a:xfrm>
        </p:spPr>
        <p:txBody>
          <a:bodyPr/>
          <a:lstStyle/>
          <a:p>
            <a:r>
              <a:rPr lang="en-US" dirty="0" err="1"/>
              <a:t>Analisando</a:t>
            </a:r>
            <a:r>
              <a:rPr lang="en-US" dirty="0"/>
              <a:t> as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76064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Quando </a:t>
            </a:r>
            <a:r>
              <a:rPr lang="pt-BR" sz="2400" dirty="0" err="1" smtClean="0"/>
              <a:t>orderPizza</a:t>
            </a:r>
            <a:r>
              <a:rPr lang="pt-BR" sz="2400" dirty="0"/>
              <a:t>() chama </a:t>
            </a:r>
            <a:r>
              <a:rPr lang="pt-BR" sz="2400" dirty="0" err="1" smtClean="0"/>
              <a:t>createPizza</a:t>
            </a:r>
            <a:r>
              <a:rPr lang="pt-BR" sz="2400" dirty="0" smtClean="0"/>
              <a:t>(), </a:t>
            </a:r>
            <a:r>
              <a:rPr lang="pt-BR" sz="2400" dirty="0"/>
              <a:t>uma de suas subclasses </a:t>
            </a:r>
            <a:r>
              <a:rPr lang="pt-BR" sz="2400" dirty="0" smtClean="0"/>
              <a:t>será </a:t>
            </a:r>
            <a:r>
              <a:rPr lang="pt-BR" sz="2400" dirty="0"/>
              <a:t>colocada em </a:t>
            </a:r>
            <a:r>
              <a:rPr lang="pt-BR" sz="2400" dirty="0" err="1" smtClean="0"/>
              <a:t>acão</a:t>
            </a:r>
            <a:r>
              <a:rPr lang="pt-BR" sz="2400" dirty="0" smtClean="0"/>
              <a:t> </a:t>
            </a:r>
            <a:r>
              <a:rPr lang="pt-BR" sz="2400" dirty="0"/>
              <a:t>para criar uma pizza. Que pizza </a:t>
            </a:r>
            <a:r>
              <a:rPr lang="pt-BR" sz="2400" dirty="0" smtClean="0"/>
              <a:t>será </a:t>
            </a:r>
            <a:r>
              <a:rPr lang="pt-BR" sz="2400" dirty="0"/>
              <a:t>feito? Bem, isso e decidido pela escolha da pizzaria onde </a:t>
            </a:r>
            <a:r>
              <a:rPr lang="pt-BR" sz="2400" dirty="0" smtClean="0"/>
              <a:t>você </a:t>
            </a:r>
            <a:r>
              <a:rPr lang="pt-BR" sz="2400" dirty="0"/>
              <a:t>faz o pedido, </a:t>
            </a:r>
            <a:r>
              <a:rPr lang="pt-BR" sz="2400" dirty="0" err="1"/>
              <a:t>NYStylePizzaStore</a:t>
            </a:r>
            <a:r>
              <a:rPr lang="pt-BR" sz="2400" dirty="0"/>
              <a:t> ou </a:t>
            </a:r>
            <a:r>
              <a:rPr lang="pt-BR" sz="2400" dirty="0" err="1" smtClean="0"/>
              <a:t>StylePizzaStore</a:t>
            </a:r>
            <a:r>
              <a:rPr lang="pt-BR" sz="2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	</a:t>
            </a:r>
            <a:r>
              <a:rPr lang="pt-BR" sz="2400" dirty="0" smtClean="0"/>
              <a:t>Então as </a:t>
            </a:r>
            <a:r>
              <a:rPr lang="pt-BR" sz="2400" dirty="0"/>
              <a:t>subclasses tomam uma </a:t>
            </a:r>
            <a:r>
              <a:rPr lang="pt-BR" sz="2400" dirty="0" smtClean="0"/>
              <a:t>decisão </a:t>
            </a:r>
            <a:r>
              <a:rPr lang="pt-BR" sz="2400" dirty="0"/>
              <a:t>em tempo real? </a:t>
            </a:r>
            <a:r>
              <a:rPr lang="pt-BR" sz="2400" dirty="0" smtClean="0"/>
              <a:t>Não, </a:t>
            </a:r>
            <a:r>
              <a:rPr lang="pt-BR" sz="2400" dirty="0"/>
              <a:t>mas, da perspectiva de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(), </a:t>
            </a:r>
            <a:r>
              <a:rPr lang="pt-BR" sz="2400" dirty="0"/>
              <a:t>se </a:t>
            </a:r>
            <a:r>
              <a:rPr lang="pt-BR" sz="2400" dirty="0" smtClean="0"/>
              <a:t>você </a:t>
            </a:r>
            <a:r>
              <a:rPr lang="pt-BR" sz="2400" dirty="0"/>
              <a:t>escolher </a:t>
            </a:r>
            <a:r>
              <a:rPr lang="pt-BR" sz="2400" dirty="0" err="1"/>
              <a:t>PizzaStore</a:t>
            </a:r>
            <a:r>
              <a:rPr lang="pt-BR" sz="2400" dirty="0"/>
              <a:t>, essa subclasse </a:t>
            </a:r>
            <a:r>
              <a:rPr lang="pt-BR" sz="2400" dirty="0" smtClean="0"/>
              <a:t>irá </a:t>
            </a:r>
            <a:r>
              <a:rPr lang="pt-BR" sz="2400" dirty="0"/>
              <a:t>determinar qual pizza </a:t>
            </a:r>
            <a:r>
              <a:rPr lang="pt-BR" sz="2400" dirty="0" smtClean="0"/>
              <a:t>será </a:t>
            </a:r>
            <a:r>
              <a:rPr lang="pt-BR" sz="2400" dirty="0"/>
              <a:t>feita. Assim, as subclasses na verdade </a:t>
            </a:r>
            <a:r>
              <a:rPr lang="pt-BR" sz="2400" dirty="0" smtClean="0"/>
              <a:t>não estão “decidindo”- foi você que decidiu </a:t>
            </a:r>
            <a:r>
              <a:rPr lang="pt-BR" sz="2400" dirty="0"/>
              <a:t>escolhendo a loja que queria -, mas elas determinam qual tipo de pizza </a:t>
            </a:r>
            <a:r>
              <a:rPr lang="pt-BR" sz="2400" dirty="0" smtClean="0"/>
              <a:t>é </a:t>
            </a:r>
            <a:r>
              <a:rPr lang="pt-BR" sz="2400" dirty="0"/>
              <a:t>feito.</a:t>
            </a:r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9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856984" cy="5001419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	Ser um franqueado</a:t>
            </a:r>
            <a:r>
              <a:rPr lang="pt-BR" b="1" dirty="0" smtClean="0"/>
              <a:t> </a:t>
            </a:r>
            <a:r>
              <a:rPr lang="pt-BR" dirty="0"/>
              <a:t>tem seus </a:t>
            </a:r>
            <a:r>
              <a:rPr lang="pt-BR" dirty="0" smtClean="0"/>
              <a:t>benefícios</a:t>
            </a:r>
            <a:r>
              <a:rPr lang="pt-BR" dirty="0"/>
              <a:t>. </a:t>
            </a:r>
            <a:r>
              <a:rPr lang="pt-BR" dirty="0" smtClean="0"/>
              <a:t>Você </a:t>
            </a:r>
            <a:r>
              <a:rPr lang="pt-BR" dirty="0"/>
              <a:t>recebe todo o funcionamento da pizzaria de </a:t>
            </a:r>
            <a:r>
              <a:rPr lang="pt-BR" dirty="0" smtClean="0"/>
              <a:t>graça</a:t>
            </a:r>
            <a:r>
              <a:rPr lang="pt-BR" dirty="0"/>
              <a:t>. Tudo o que as lojas </a:t>
            </a:r>
            <a:r>
              <a:rPr lang="pt-BR" dirty="0" smtClean="0"/>
              <a:t>regionais </a:t>
            </a:r>
            <a:r>
              <a:rPr lang="pt-BR" b="1" dirty="0" smtClean="0"/>
              <a:t>precisam </a:t>
            </a:r>
            <a:r>
              <a:rPr lang="pt-BR" dirty="0"/>
              <a:t>fazer </a:t>
            </a:r>
            <a:r>
              <a:rPr lang="pt-BR" dirty="0" smtClean="0"/>
              <a:t>é </a:t>
            </a:r>
            <a:r>
              <a:rPr lang="pt-BR" dirty="0"/>
              <a:t>criar a subclasse </a:t>
            </a:r>
            <a:r>
              <a:rPr lang="pt-BR" dirty="0" err="1"/>
              <a:t>PizzaStore</a:t>
            </a:r>
            <a:r>
              <a:rPr lang="pt-BR" dirty="0"/>
              <a:t> e fornecer um </a:t>
            </a:r>
            <a:r>
              <a:rPr lang="pt-BR" dirty="0" smtClean="0"/>
              <a:t>método </a:t>
            </a:r>
            <a:r>
              <a:rPr lang="pt-BR" dirty="0" err="1" smtClean="0"/>
              <a:t>createPizza</a:t>
            </a:r>
            <a:r>
              <a:rPr lang="pt-BR" dirty="0" smtClean="0"/>
              <a:t>() que </a:t>
            </a:r>
            <a:r>
              <a:rPr lang="pt-BR" dirty="0"/>
              <a:t>implemente seu </a:t>
            </a:r>
            <a:r>
              <a:rPr lang="pt-BR" dirty="0" smtClean="0"/>
              <a:t>estilo de pizza. </a:t>
            </a:r>
            <a:r>
              <a:rPr lang="pt-BR" b="1" dirty="0"/>
              <a:t>Veremos </a:t>
            </a:r>
            <a:r>
              <a:rPr lang="pt-BR" dirty="0"/>
              <a:t>os </a:t>
            </a:r>
            <a:r>
              <a:rPr lang="pt-BR" dirty="0" smtClean="0"/>
              <a:t>três principais </a:t>
            </a:r>
            <a:r>
              <a:rPr lang="pt-BR" dirty="0"/>
              <a:t>estilos de pizza para as franquias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5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dirty="0" err="1" smtClean="0"/>
              <a:t>Estilo</a:t>
            </a:r>
            <a:r>
              <a:rPr lang="en-US" dirty="0" smtClean="0"/>
              <a:t> regional de Nova York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7675417" cy="4519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5" name="CaixaDeTexto 4"/>
          <p:cNvSpPr txBox="1"/>
          <p:nvPr/>
        </p:nvSpPr>
        <p:spPr>
          <a:xfrm>
            <a:off x="107504" y="923334"/>
            <a:ext cx="424950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createPizza</a:t>
            </a:r>
            <a:r>
              <a:rPr lang="en-US" dirty="0" smtClean="0"/>
              <a:t>() </a:t>
            </a:r>
            <a:r>
              <a:rPr lang="en-US" dirty="0" err="1" smtClean="0"/>
              <a:t>retorna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Pizza, e a </a:t>
            </a:r>
            <a:r>
              <a:rPr lang="en-US" dirty="0" err="1" smtClean="0"/>
              <a:t>subclasse</a:t>
            </a:r>
            <a:r>
              <a:rPr lang="en-US" dirty="0" smtClean="0"/>
              <a:t> é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responsável</a:t>
            </a:r>
            <a:r>
              <a:rPr lang="en-US" dirty="0" smtClean="0"/>
              <a:t>  </a:t>
            </a:r>
            <a:r>
              <a:rPr lang="en-US" dirty="0" err="1" smtClean="0"/>
              <a:t>por</a:t>
            </a:r>
            <a:r>
              <a:rPr lang="en-US" dirty="0" smtClean="0"/>
              <a:t>  </a:t>
            </a:r>
            <a:r>
              <a:rPr lang="en-US" dirty="0" err="1" smtClean="0"/>
              <a:t>qual</a:t>
            </a:r>
            <a:r>
              <a:rPr lang="en-US" dirty="0" smtClean="0"/>
              <a:t> Pizza </a:t>
            </a:r>
            <a:r>
              <a:rPr lang="en-US" dirty="0" err="1" smtClean="0"/>
              <a:t>concreta</a:t>
            </a:r>
            <a:r>
              <a:rPr lang="en-US" dirty="0" smtClean="0"/>
              <a:t> é </a:t>
            </a:r>
            <a:r>
              <a:rPr lang="en-US" dirty="0" err="1" smtClean="0"/>
              <a:t>instanciada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43728" y="836712"/>
            <a:ext cx="424950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NYPizzaStore</a:t>
            </a:r>
            <a:r>
              <a:rPr lang="en-US" dirty="0" smtClean="0"/>
              <a:t> </a:t>
            </a:r>
            <a:r>
              <a:rPr lang="en-US" dirty="0" err="1" smtClean="0"/>
              <a:t>estende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,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herda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r>
              <a:rPr lang="en-US" dirty="0" smtClean="0"/>
              <a:t>() (entre outros)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141922" y="1754232"/>
            <a:ext cx="197971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</a:t>
            </a:r>
            <a:r>
              <a:rPr lang="en-US" dirty="0" err="1" smtClean="0"/>
              <a:t>createPizza</a:t>
            </a:r>
            <a:r>
              <a:rPr lang="en-US" dirty="0" smtClean="0"/>
              <a:t>(),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abstrato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PizzaStore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87546" y="3645024"/>
            <a:ext cx="197971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É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nossas</a:t>
            </a:r>
            <a:r>
              <a:rPr lang="en-US" dirty="0" smtClean="0"/>
              <a:t> classes </a:t>
            </a:r>
            <a:r>
              <a:rPr lang="en-US" dirty="0" err="1" smtClean="0"/>
              <a:t>concretas</a:t>
            </a:r>
            <a:r>
              <a:rPr lang="en-US" dirty="0" smtClean="0"/>
              <a:t>.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Pizza, </a:t>
            </a:r>
            <a:r>
              <a:rPr lang="en-US" dirty="0" err="1" smtClean="0"/>
              <a:t>criamos</a:t>
            </a:r>
            <a:r>
              <a:rPr lang="en-US" dirty="0" smtClean="0"/>
              <a:t> o </a:t>
            </a:r>
            <a:r>
              <a:rPr lang="en-US" dirty="0" err="1" smtClean="0"/>
              <a:t>estilo</a:t>
            </a:r>
            <a:r>
              <a:rPr lang="en-US" dirty="0" smtClean="0"/>
              <a:t> NY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971600" y="6061015"/>
            <a:ext cx="76328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Observe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orderPizza</a:t>
            </a:r>
            <a:r>
              <a:rPr lang="en-US" dirty="0" smtClean="0"/>
              <a:t>()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superclasse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sabe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a pizza  </a:t>
            </a:r>
            <a:r>
              <a:rPr lang="en-US" dirty="0" err="1" smtClean="0"/>
              <a:t>estamos</a:t>
            </a:r>
            <a:r>
              <a:rPr lang="en-US" dirty="0" smtClean="0"/>
              <a:t>  </a:t>
            </a:r>
            <a:r>
              <a:rPr lang="en-US" dirty="0" err="1" smtClean="0"/>
              <a:t>criando</a:t>
            </a:r>
            <a:r>
              <a:rPr lang="en-US" dirty="0" smtClean="0"/>
              <a:t>;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sabe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preparar</a:t>
            </a:r>
            <a:r>
              <a:rPr lang="en-US" dirty="0" smtClean="0"/>
              <a:t>, </a:t>
            </a:r>
            <a:r>
              <a:rPr lang="en-US" dirty="0" err="1" smtClean="0"/>
              <a:t>assar</a:t>
            </a:r>
            <a:r>
              <a:rPr lang="en-US" dirty="0" smtClean="0"/>
              <a:t>, </a:t>
            </a:r>
            <a:r>
              <a:rPr lang="en-US" dirty="0" err="1" smtClean="0"/>
              <a:t>fatiar</a:t>
            </a:r>
            <a:r>
              <a:rPr lang="en-US" dirty="0" smtClean="0"/>
              <a:t> e </a:t>
            </a:r>
            <a:r>
              <a:rPr lang="en-US" dirty="0" err="1" smtClean="0"/>
              <a:t>encaixotar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4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628"/>
            <a:ext cx="8229600" cy="850106"/>
          </a:xfrm>
        </p:spPr>
        <p:txBody>
          <a:bodyPr/>
          <a:lstStyle/>
          <a:p>
            <a:r>
              <a:rPr lang="en-US" dirty="0" err="1" smtClean="0"/>
              <a:t>Declarando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r>
              <a:rPr lang="en-US" dirty="0" smtClean="0"/>
              <a:t> Factory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7"/>
            <a:ext cx="8820472" cy="23762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Com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</a:t>
            </a:r>
            <a:r>
              <a:rPr lang="en-US" sz="2400" dirty="0" err="1" smtClean="0"/>
              <a:t>duas</a:t>
            </a:r>
            <a:r>
              <a:rPr lang="en-US" sz="2400" dirty="0" smtClean="0"/>
              <a:t> </a:t>
            </a:r>
            <a:r>
              <a:rPr lang="en-US" sz="2400" dirty="0" err="1" smtClean="0"/>
              <a:t>transformações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PizzaStore</a:t>
            </a:r>
            <a:r>
              <a:rPr lang="en-US" sz="2400" dirty="0" smtClean="0"/>
              <a:t>, </a:t>
            </a:r>
            <a:r>
              <a:rPr lang="en-US" sz="2400" dirty="0" err="1" smtClean="0"/>
              <a:t>paramos</a:t>
            </a:r>
            <a:r>
              <a:rPr lang="en-US" sz="2400" dirty="0" smtClean="0"/>
              <a:t> de </a:t>
            </a:r>
            <a:r>
              <a:rPr lang="en-US" sz="2400" dirty="0" err="1" smtClean="0"/>
              <a:t>ter</a:t>
            </a:r>
            <a:r>
              <a:rPr lang="en-US" sz="2400" dirty="0" smtClean="0"/>
              <a:t> um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lidar</a:t>
            </a:r>
            <a:r>
              <a:rPr lang="en-US" sz="2400" dirty="0" smtClean="0"/>
              <a:t> com a </a:t>
            </a:r>
            <a:r>
              <a:rPr lang="en-US" sz="2400" dirty="0" err="1" smtClean="0"/>
              <a:t>instanciação</a:t>
            </a:r>
            <a:r>
              <a:rPr lang="en-US" sz="2400" dirty="0" smtClean="0"/>
              <a:t>  de </a:t>
            </a:r>
            <a:r>
              <a:rPr lang="en-US" sz="2400" dirty="0" err="1" smtClean="0"/>
              <a:t>nossas</a:t>
            </a:r>
            <a:r>
              <a:rPr lang="en-US" sz="2400" dirty="0" smtClean="0"/>
              <a:t> classes </a:t>
            </a:r>
            <a:r>
              <a:rPr lang="en-US" sz="2400" dirty="0" err="1" smtClean="0"/>
              <a:t>concretas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ter</a:t>
            </a:r>
            <a:r>
              <a:rPr lang="en-US" sz="2400" dirty="0" smtClean="0"/>
              <a:t> um 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 de subclasses </a:t>
            </a:r>
            <a:r>
              <a:rPr lang="en-US" sz="2400" dirty="0" err="1" smtClean="0"/>
              <a:t>que</a:t>
            </a:r>
            <a:r>
              <a:rPr lang="en-US" sz="2400" dirty="0" smtClean="0"/>
              <a:t> agora </a:t>
            </a:r>
            <a:r>
              <a:rPr lang="en-US" sz="2400" dirty="0" err="1" smtClean="0"/>
              <a:t>assumem</a:t>
            </a:r>
            <a:r>
              <a:rPr lang="en-US" sz="2400" dirty="0" smtClean="0"/>
              <a:t> </a:t>
            </a:r>
            <a:r>
              <a:rPr lang="en-US" sz="2400" dirty="0" err="1" smtClean="0"/>
              <a:t>essa</a:t>
            </a:r>
            <a:r>
              <a:rPr lang="en-US" sz="2400" dirty="0" smtClean="0"/>
              <a:t> </a:t>
            </a:r>
            <a:r>
              <a:rPr lang="en-US" sz="2400" dirty="0" err="1" smtClean="0"/>
              <a:t>responsabilidade</a:t>
            </a:r>
            <a:r>
              <a:rPr lang="en-US" sz="2400" dirty="0" smtClean="0"/>
              <a:t>.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ver</a:t>
            </a:r>
            <a:r>
              <a:rPr lang="en-US" sz="2400" dirty="0" smtClean="0"/>
              <a:t> de </a:t>
            </a:r>
            <a:r>
              <a:rPr lang="en-US" sz="2400" dirty="0" err="1" smtClean="0"/>
              <a:t>perto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8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4988"/>
            <a:ext cx="8229600" cy="965740"/>
          </a:xfrm>
        </p:spPr>
        <p:txBody>
          <a:bodyPr/>
          <a:lstStyle/>
          <a:p>
            <a:r>
              <a:rPr lang="en-US" dirty="0" err="1" smtClean="0"/>
              <a:t>Declarando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r>
              <a:rPr lang="en-US" dirty="0" smtClean="0"/>
              <a:t> factory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265184" cy="4925144"/>
          </a:xfrm>
        </p:spPr>
      </p:pic>
      <p:sp>
        <p:nvSpPr>
          <p:cNvPr id="6" name="CaixaDeTexto 5"/>
          <p:cNvSpPr txBox="1"/>
          <p:nvPr/>
        </p:nvSpPr>
        <p:spPr>
          <a:xfrm>
            <a:off x="5724128" y="1052736"/>
            <a:ext cx="3096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As subclasses de </a:t>
            </a:r>
            <a:r>
              <a:rPr lang="en-US" dirty="0" err="1" smtClean="0"/>
              <a:t>PizzaStore</a:t>
            </a:r>
            <a:r>
              <a:rPr lang="en-US" dirty="0" smtClean="0"/>
              <a:t> </a:t>
            </a:r>
            <a:r>
              <a:rPr lang="en-US" dirty="0" err="1" smtClean="0"/>
              <a:t>cuidam</a:t>
            </a:r>
            <a:r>
              <a:rPr lang="en-US" dirty="0" smtClean="0"/>
              <a:t> da </a:t>
            </a:r>
            <a:r>
              <a:rPr lang="en-US" dirty="0" err="1" smtClean="0"/>
              <a:t>instanciação</a:t>
            </a:r>
            <a:r>
              <a:rPr lang="en-US" dirty="0" smtClean="0"/>
              <a:t> do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no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createPizza</a:t>
            </a:r>
            <a:r>
              <a:rPr lang="en-US" dirty="0" smtClean="0"/>
              <a:t>()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56176" y="4437112"/>
            <a:ext cx="3096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Toda a </a:t>
            </a:r>
            <a:r>
              <a:rPr lang="en-US" dirty="0" err="1" smtClean="0"/>
              <a:t>responsabilidade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instanciar</a:t>
            </a:r>
            <a:r>
              <a:rPr lang="en-US" dirty="0" smtClean="0"/>
              <a:t> Pizzas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passado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um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age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75656" y="6021288"/>
            <a:ext cx="45365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bstract Product </a:t>
            </a:r>
            <a:r>
              <a:rPr lang="en-US" dirty="0" err="1" smtClean="0"/>
              <a:t>factoryMethod</a:t>
            </a:r>
            <a:r>
              <a:rPr lang="en-US" dirty="0" smtClean="0"/>
              <a:t>(String type)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4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Declarando</a:t>
            </a:r>
            <a:r>
              <a:rPr lang="en-US" dirty="0"/>
              <a:t> um </a:t>
            </a:r>
            <a:r>
              <a:rPr lang="en-US" dirty="0" err="1"/>
              <a:t>método</a:t>
            </a:r>
            <a:r>
              <a:rPr lang="en-US" dirty="0"/>
              <a:t> factory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962937" y="3724518"/>
            <a:ext cx="45365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bstract Product </a:t>
            </a:r>
            <a:r>
              <a:rPr lang="en-US" dirty="0" err="1" smtClean="0"/>
              <a:t>factoryMethod</a:t>
            </a:r>
            <a:r>
              <a:rPr lang="en-US" dirty="0" smtClean="0"/>
              <a:t>(String type)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94785" y="4660622"/>
            <a:ext cx="2448272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metodo</a:t>
            </a:r>
            <a:r>
              <a:rPr lang="en-US" dirty="0" smtClean="0"/>
              <a:t> factory é </a:t>
            </a:r>
            <a:r>
              <a:rPr lang="en-US" dirty="0" err="1" smtClean="0"/>
              <a:t>abstrato</a:t>
            </a:r>
            <a:r>
              <a:rPr lang="en-US" dirty="0" smtClean="0"/>
              <a:t> , de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subclasse</a:t>
            </a:r>
            <a:r>
              <a:rPr lang="en-US" dirty="0" smtClean="0"/>
              <a:t> tem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lidar</a:t>
            </a:r>
            <a:r>
              <a:rPr lang="en-US" dirty="0" smtClean="0"/>
              <a:t> com a </a:t>
            </a:r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V="1">
            <a:off x="1818921" y="4093850"/>
            <a:ext cx="504056" cy="56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206302" y="4649524"/>
            <a:ext cx="2448272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metodo</a:t>
            </a:r>
            <a:r>
              <a:rPr lang="en-US" dirty="0" smtClean="0"/>
              <a:t> factory </a:t>
            </a:r>
            <a:r>
              <a:rPr lang="en-US" dirty="0" err="1" smtClean="0"/>
              <a:t>retorna</a:t>
            </a:r>
            <a:r>
              <a:rPr lang="en-US" dirty="0" smtClean="0"/>
              <a:t> um Product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geralmente</a:t>
            </a:r>
            <a:r>
              <a:rPr lang="en-US" dirty="0" smtClean="0"/>
              <a:t> é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definidos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superclasse</a:t>
            </a:r>
            <a:r>
              <a:rPr lang="en-US" dirty="0" smtClean="0"/>
              <a:t> 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0"/>
          </p:cNvCxnSpPr>
          <p:nvPr/>
        </p:nvCxnSpPr>
        <p:spPr>
          <a:xfrm flipH="1" flipV="1">
            <a:off x="3206302" y="4093850"/>
            <a:ext cx="1224136" cy="555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813880" y="4666473"/>
            <a:ext cx="2448272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metodo</a:t>
            </a:r>
            <a:r>
              <a:rPr lang="en-US" dirty="0" smtClean="0"/>
              <a:t> factory </a:t>
            </a:r>
            <a:r>
              <a:rPr lang="en-US" dirty="0" err="1" smtClean="0"/>
              <a:t>isola</a:t>
            </a:r>
            <a:r>
              <a:rPr lang="en-US" dirty="0" smtClean="0"/>
              <a:t> o </a:t>
            </a:r>
            <a:r>
              <a:rPr lang="en-US" dirty="0" err="1" smtClean="0"/>
              <a:t>cliente</a:t>
            </a:r>
            <a:r>
              <a:rPr lang="en-US" dirty="0" smtClean="0"/>
              <a:t>  (o </a:t>
            </a:r>
            <a:r>
              <a:rPr lang="en-US" dirty="0" err="1" smtClean="0"/>
              <a:t>código</a:t>
            </a:r>
            <a:r>
              <a:rPr lang="en-US" dirty="0" smtClean="0"/>
              <a:t> da </a:t>
            </a:r>
            <a:r>
              <a:rPr lang="en-US" dirty="0" err="1" smtClean="0"/>
              <a:t>superclasse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obterPizza</a:t>
            </a:r>
            <a:r>
              <a:rPr lang="en-US" dirty="0" smtClean="0"/>
              <a:t>() ) </a:t>
            </a:r>
            <a:r>
              <a:rPr lang="en-US" dirty="0" err="1" smtClean="0"/>
              <a:t>por</a:t>
            </a:r>
            <a:r>
              <a:rPr lang="en-US" dirty="0" smtClean="0"/>
              <a:t> saber </a:t>
            </a:r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tipo</a:t>
            </a:r>
            <a:r>
              <a:rPr lang="en-US" dirty="0" smtClean="0"/>
              <a:t> de Product </a:t>
            </a:r>
            <a:r>
              <a:rPr lang="en-US" dirty="0" err="1" smtClean="0"/>
              <a:t>concreto</a:t>
            </a:r>
            <a:r>
              <a:rPr lang="en-US" dirty="0" smtClean="0"/>
              <a:t> é </a:t>
            </a:r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0"/>
          </p:cNvCxnSpPr>
          <p:nvPr/>
        </p:nvCxnSpPr>
        <p:spPr>
          <a:xfrm flipH="1" flipV="1">
            <a:off x="4339201" y="4093850"/>
            <a:ext cx="2698815" cy="572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6156176" y="1196752"/>
            <a:ext cx="2448272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Um </a:t>
            </a:r>
            <a:r>
              <a:rPr lang="en-US" dirty="0" err="1" smtClean="0"/>
              <a:t>metodo</a:t>
            </a:r>
            <a:r>
              <a:rPr lang="en-US" dirty="0" smtClean="0"/>
              <a:t> factory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parametrizado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)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selecionar</a:t>
            </a:r>
            <a:r>
              <a:rPr lang="en-US" dirty="0" smtClean="0"/>
              <a:t> entre </a:t>
            </a:r>
            <a:r>
              <a:rPr lang="en-US" dirty="0" err="1" smtClean="0"/>
              <a:t>diversar</a:t>
            </a:r>
            <a:r>
              <a:rPr lang="en-US" dirty="0" smtClean="0"/>
              <a:t> </a:t>
            </a:r>
            <a:r>
              <a:rPr lang="en-US" dirty="0" err="1" smtClean="0"/>
              <a:t>variações</a:t>
            </a:r>
            <a:r>
              <a:rPr lang="en-US" dirty="0" smtClean="0"/>
              <a:t>  de um </a:t>
            </a:r>
            <a:r>
              <a:rPr lang="en-US" dirty="0" err="1" smtClean="0"/>
              <a:t>produto</a:t>
            </a:r>
            <a:endParaRPr lang="pt-BR" dirty="0"/>
          </a:p>
        </p:txBody>
      </p:sp>
      <p:cxnSp>
        <p:nvCxnSpPr>
          <p:cNvPr id="14" name="Conector de seta reta 13"/>
          <p:cNvCxnSpPr>
            <a:stCxn id="12" idx="2"/>
          </p:cNvCxnSpPr>
          <p:nvPr/>
        </p:nvCxnSpPr>
        <p:spPr>
          <a:xfrm flipH="1">
            <a:off x="6084168" y="2674080"/>
            <a:ext cx="1296144" cy="1050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3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Vejamos como isso funciona: pedindo pizza com o método fábrica de Pizzas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06535"/>
            <a:ext cx="3339852" cy="3550700"/>
          </a:xfrm>
        </p:spPr>
      </p:pic>
      <p:sp>
        <p:nvSpPr>
          <p:cNvPr id="5" name="CaixaDeTexto 4"/>
          <p:cNvSpPr txBox="1"/>
          <p:nvPr/>
        </p:nvSpPr>
        <p:spPr>
          <a:xfrm>
            <a:off x="107504" y="1585432"/>
            <a:ext cx="2232248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Ethan: Gosto da Pizza no estilo de Nova York...Você sabe, massa fina e crocante, com um pouco de queijo e um molho bem saboroso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 flipV="1">
            <a:off x="2555776" y="2852936"/>
            <a:ext cx="648072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732240" y="1585432"/>
            <a:ext cx="223224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Joe: Gosto da Pizza de prato fundo no estilo de Chicago com massa grossa e toneladas de queijo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5868144" y="2852936"/>
            <a:ext cx="864096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51520" y="5013176"/>
            <a:ext cx="2448272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Ethan: precisa pedir e pizza  de uma pizzaria  de NY </a:t>
            </a:r>
            <a:endParaRPr lang="pt-BR" dirty="0"/>
          </a:p>
        </p:txBody>
      </p:sp>
      <p:cxnSp>
        <p:nvCxnSpPr>
          <p:cNvPr id="13" name="Conector de seta reta 12"/>
          <p:cNvCxnSpPr>
            <a:stCxn id="4" idx="1"/>
            <a:endCxn id="11" idx="0"/>
          </p:cNvCxnSpPr>
          <p:nvPr/>
        </p:nvCxnSpPr>
        <p:spPr>
          <a:xfrm flipH="1">
            <a:off x="1475656" y="4281885"/>
            <a:ext cx="1368152" cy="731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6519170" y="5301208"/>
            <a:ext cx="2448272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Joe: precisa pedir </a:t>
            </a:r>
            <a:r>
              <a:rPr lang="pt-BR" dirty="0" err="1" smtClean="0"/>
              <a:t>pedir</a:t>
            </a:r>
            <a:r>
              <a:rPr lang="pt-BR" dirty="0" smtClean="0"/>
              <a:t>  uma pizza de Chicago . Mesmo método de pedido de pizza, mas tipo de pizza diferente  </a:t>
            </a:r>
            <a:endParaRPr lang="pt-BR" dirty="0"/>
          </a:p>
        </p:txBody>
      </p:sp>
      <p:cxnSp>
        <p:nvCxnSpPr>
          <p:cNvPr id="16" name="Conector de seta reta 15"/>
          <p:cNvCxnSpPr>
            <a:stCxn id="4" idx="3"/>
            <a:endCxn id="14" idx="0"/>
          </p:cNvCxnSpPr>
          <p:nvPr/>
        </p:nvCxnSpPr>
        <p:spPr>
          <a:xfrm>
            <a:off x="6183660" y="4281885"/>
            <a:ext cx="1559646" cy="10193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39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5008" y="116632"/>
            <a:ext cx="8928992" cy="778098"/>
          </a:xfrm>
        </p:spPr>
        <p:txBody>
          <a:bodyPr/>
          <a:lstStyle/>
          <a:p>
            <a:r>
              <a:rPr lang="pt-BR" dirty="0" smtClean="0"/>
              <a:t>Então, como eles pedem ?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594928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1º Primeiro</a:t>
            </a:r>
            <a:r>
              <a:rPr lang="pt-BR" dirty="0"/>
              <a:t>, Joel e Ethan precisam de uma </a:t>
            </a:r>
            <a:r>
              <a:rPr lang="pt-BR" dirty="0" smtClean="0"/>
              <a:t>instância </a:t>
            </a:r>
            <a:r>
              <a:rPr lang="pt-BR" dirty="0"/>
              <a:t>de uma </a:t>
            </a:r>
            <a:r>
              <a:rPr lang="pt-BR" dirty="0" err="1"/>
              <a:t>PizzaStore</a:t>
            </a:r>
            <a:r>
              <a:rPr lang="pt-BR" dirty="0"/>
              <a:t>. Joel precisa instanciar uma </a:t>
            </a:r>
            <a:r>
              <a:rPr lang="pt-BR" dirty="0" err="1"/>
              <a:t>ChicagoPizzaStore</a:t>
            </a:r>
            <a:r>
              <a:rPr lang="pt-BR" dirty="0"/>
              <a:t> e Ethan precisa de uma </a:t>
            </a:r>
            <a:r>
              <a:rPr lang="pt-BR" dirty="0" err="1" smtClean="0"/>
              <a:t>NYPizzaStore</a:t>
            </a:r>
            <a:r>
              <a:rPr lang="pt-BR" dirty="0" smtClean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2º Com </a:t>
            </a:r>
            <a:r>
              <a:rPr lang="pt-BR" dirty="0"/>
              <a:t>uma </a:t>
            </a:r>
            <a:r>
              <a:rPr lang="pt-BR" dirty="0" err="1"/>
              <a:t>PizzaStore</a:t>
            </a:r>
            <a:r>
              <a:rPr lang="pt-BR" dirty="0"/>
              <a:t> em </a:t>
            </a:r>
            <a:r>
              <a:rPr lang="pt-BR" dirty="0" smtClean="0"/>
              <a:t>mãos, </a:t>
            </a:r>
            <a:r>
              <a:rPr lang="pt-BR" dirty="0"/>
              <a:t>Ethan e Joel chamam o </a:t>
            </a:r>
            <a:r>
              <a:rPr lang="pt-BR" dirty="0" smtClean="0"/>
              <a:t>método </a:t>
            </a:r>
            <a:r>
              <a:rPr lang="pt-BR" dirty="0" err="1" smtClean="0"/>
              <a:t>orderPizza</a:t>
            </a:r>
            <a:r>
              <a:rPr lang="pt-BR" dirty="0" smtClean="0"/>
              <a:t>() </a:t>
            </a:r>
            <a:r>
              <a:rPr lang="pt-BR" dirty="0"/>
              <a:t>e passam o tipo de pizza desejado (queijo, vegetais etc</a:t>
            </a:r>
            <a:r>
              <a:rPr lang="pt-BR" dirty="0" smtClean="0"/>
              <a:t>.).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3º Para </a:t>
            </a:r>
            <a:r>
              <a:rPr lang="pt-BR" dirty="0"/>
              <a:t>criar as pizzas, o </a:t>
            </a:r>
            <a:r>
              <a:rPr lang="pt-BR" dirty="0" smtClean="0"/>
              <a:t>método </a:t>
            </a:r>
            <a:r>
              <a:rPr lang="pt-BR" dirty="0" err="1" smtClean="0"/>
              <a:t>createPizza</a:t>
            </a:r>
            <a:r>
              <a:rPr lang="pt-BR" dirty="0" smtClean="0"/>
              <a:t>() é </a:t>
            </a:r>
            <a:r>
              <a:rPr lang="pt-BR" dirty="0"/>
              <a:t>chamado, o que </a:t>
            </a:r>
            <a:r>
              <a:rPr lang="pt-BR" dirty="0" smtClean="0"/>
              <a:t>é </a:t>
            </a:r>
            <a:r>
              <a:rPr lang="pt-BR" dirty="0"/>
              <a:t>definido nas duas subclasses </a:t>
            </a:r>
            <a:r>
              <a:rPr lang="pt-BR" dirty="0" err="1"/>
              <a:t>NYPizzaStore</a:t>
            </a:r>
            <a:r>
              <a:rPr lang="pt-BR" dirty="0"/>
              <a:t> e </a:t>
            </a:r>
            <a:r>
              <a:rPr lang="pt-BR" dirty="0" err="1"/>
              <a:t>ChicagoPizzaStore</a:t>
            </a:r>
            <a:r>
              <a:rPr lang="pt-BR" dirty="0"/>
              <a:t>. Conforme definimos, a </a:t>
            </a:r>
            <a:r>
              <a:rPr lang="pt-BR" dirty="0" err="1"/>
              <a:t>NYPizzaStore</a:t>
            </a:r>
            <a:r>
              <a:rPr lang="pt-BR" dirty="0"/>
              <a:t> instancia uma pizza no estilo de NY e a </a:t>
            </a:r>
            <a:r>
              <a:rPr lang="pt-BR" dirty="0" err="1"/>
              <a:t>ChicagoPizzaStore</a:t>
            </a:r>
            <a:r>
              <a:rPr lang="pt-BR" dirty="0"/>
              <a:t> </a:t>
            </a:r>
            <a:r>
              <a:rPr lang="pt-BR" dirty="0" smtClean="0"/>
              <a:t>instância </a:t>
            </a:r>
            <a:r>
              <a:rPr lang="pt-BR" dirty="0"/>
              <a:t>uma pizza no estilo Chicago. Nos dois casos, a Pizza e devolvida ao </a:t>
            </a:r>
            <a:r>
              <a:rPr lang="pt-BR" dirty="0" smtClean="0"/>
              <a:t>método </a:t>
            </a:r>
            <a:r>
              <a:rPr lang="pt-BR" dirty="0" err="1" smtClean="0"/>
              <a:t>orderPizza</a:t>
            </a:r>
            <a:r>
              <a:rPr lang="pt-BR" dirty="0" smtClean="0"/>
              <a:t>().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4º </a:t>
            </a:r>
            <a:r>
              <a:rPr lang="pt-BR" dirty="0"/>
              <a:t>0 </a:t>
            </a:r>
            <a:r>
              <a:rPr lang="pt-BR" dirty="0" smtClean="0"/>
              <a:t>método </a:t>
            </a:r>
            <a:r>
              <a:rPr lang="pt-BR" dirty="0" err="1" smtClean="0"/>
              <a:t>orderPizza</a:t>
            </a:r>
            <a:r>
              <a:rPr lang="pt-BR" dirty="0" smtClean="0"/>
              <a:t>() não tem </a:t>
            </a:r>
            <a:r>
              <a:rPr lang="pt-BR" dirty="0"/>
              <a:t>ideia do tipo de pizza que foi criado, mas </a:t>
            </a:r>
            <a:r>
              <a:rPr lang="pt-BR" dirty="0" smtClean="0"/>
              <a:t>sabe </a:t>
            </a:r>
            <a:r>
              <a:rPr lang="pt-BR" dirty="0"/>
              <a:t>que e uma pizza e prepara, assa, fatia e encaixota para Ethan e Joel.</a:t>
            </a:r>
          </a:p>
          <a:p>
            <a:pPr algn="just">
              <a:lnSpc>
                <a:spcPct val="17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0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Separando o que muda do que fica igual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" y="1988840"/>
            <a:ext cx="9103942" cy="3028602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8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Vamos ver como essas pizzas são realmente feitas para pedir.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1"/>
            <a:ext cx="8928992" cy="8926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1º Vamos seguir o pedido de Ethan – primeiro precisamos uma pizza NY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259632" y="2278467"/>
            <a:ext cx="518457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PizzaStore</a:t>
            </a:r>
            <a:r>
              <a:rPr lang="pt-BR" dirty="0" smtClean="0"/>
              <a:t> </a:t>
            </a:r>
            <a:r>
              <a:rPr lang="pt-BR" dirty="0" err="1" smtClean="0"/>
              <a:t>nyPizzaStore</a:t>
            </a:r>
            <a:r>
              <a:rPr lang="pt-BR" dirty="0" smtClean="0"/>
              <a:t>=new </a:t>
            </a:r>
            <a:r>
              <a:rPr lang="pt-BR" dirty="0" err="1" smtClean="0"/>
              <a:t>NYPizzaStore</a:t>
            </a:r>
            <a:r>
              <a:rPr lang="pt-BR" dirty="0" smtClean="0"/>
              <a:t>()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2433786"/>
            <a:ext cx="1162050" cy="1257300"/>
          </a:xfrm>
          <a:prstGeom prst="rect">
            <a:avLst/>
          </a:prstGeom>
        </p:spPr>
      </p:pic>
      <p:cxnSp>
        <p:nvCxnSpPr>
          <p:cNvPr id="9" name="Conector de seta reta 8"/>
          <p:cNvCxnSpPr>
            <a:stCxn id="6" idx="2"/>
          </p:cNvCxnSpPr>
          <p:nvPr/>
        </p:nvCxnSpPr>
        <p:spPr>
          <a:xfrm>
            <a:off x="3851920" y="2647799"/>
            <a:ext cx="1152128" cy="5651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148064" y="2903013"/>
            <a:ext cx="198426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Criar uma instância</a:t>
            </a:r>
          </a:p>
          <a:p>
            <a:r>
              <a:rPr lang="pt-BR" dirty="0" smtClean="0"/>
              <a:t> de </a:t>
            </a:r>
            <a:r>
              <a:rPr lang="pt-BR" dirty="0" err="1" smtClean="0"/>
              <a:t>NYPizzaStore</a:t>
            </a:r>
            <a:r>
              <a:rPr lang="pt-BR" dirty="0" smtClean="0"/>
              <a:t> 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3"/>
            <a:endCxn id="7" idx="1"/>
          </p:cNvCxnSpPr>
          <p:nvPr/>
        </p:nvCxnSpPr>
        <p:spPr>
          <a:xfrm flipV="1">
            <a:off x="7132325" y="3062436"/>
            <a:ext cx="536019" cy="163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-36512" y="3717470"/>
            <a:ext cx="7344816" cy="4463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pt-BR" sz="2400" dirty="0" smtClean="0"/>
              <a:t>2ºAgora que temos uma loja, podemos pegar um pedido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259632" y="4293096"/>
            <a:ext cx="518457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nyPizzaStore.orderPizza</a:t>
            </a:r>
            <a:r>
              <a:rPr lang="pt-BR" dirty="0" smtClean="0"/>
              <a:t>(“</a:t>
            </a:r>
            <a:r>
              <a:rPr lang="pt-BR" dirty="0" err="1" smtClean="0"/>
              <a:t>cheese</a:t>
            </a:r>
            <a:r>
              <a:rPr lang="pt-BR" dirty="0" smtClean="0"/>
              <a:t>”);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923928" y="5083463"/>
            <a:ext cx="3096345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método </a:t>
            </a:r>
            <a:r>
              <a:rPr lang="pt-BR" dirty="0" err="1" smtClean="0"/>
              <a:t>orderPizza</a:t>
            </a:r>
            <a:r>
              <a:rPr lang="pt-BR" dirty="0" smtClean="0"/>
              <a:t>() é chamado na instância </a:t>
            </a:r>
            <a:r>
              <a:rPr lang="pt-BR" dirty="0" err="1" smtClean="0"/>
              <a:t>nyPizzaStore</a:t>
            </a:r>
            <a:r>
              <a:rPr lang="pt-BR" dirty="0" smtClean="0"/>
              <a:t> (o </a:t>
            </a:r>
            <a:r>
              <a:rPr lang="pt-BR" dirty="0" err="1" smtClean="0"/>
              <a:t>metodo</a:t>
            </a:r>
            <a:r>
              <a:rPr lang="pt-BR" dirty="0" smtClean="0"/>
              <a:t> definido dentro de </a:t>
            </a:r>
            <a:r>
              <a:rPr lang="pt-BR" dirty="0" err="1" smtClean="0"/>
              <a:t>PizzaStore</a:t>
            </a:r>
            <a:r>
              <a:rPr lang="pt-BR" dirty="0" smtClean="0"/>
              <a:t> é executado).</a:t>
            </a:r>
            <a:endParaRPr lang="pt-BR" dirty="0"/>
          </a:p>
        </p:txBody>
      </p:sp>
      <p:cxnSp>
        <p:nvCxnSpPr>
          <p:cNvPr id="17" name="Conector de seta reta 16"/>
          <p:cNvCxnSpPr>
            <a:endCxn id="15" idx="1"/>
          </p:cNvCxnSpPr>
          <p:nvPr/>
        </p:nvCxnSpPr>
        <p:spPr>
          <a:xfrm>
            <a:off x="2627784" y="4662428"/>
            <a:ext cx="1296144" cy="1159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5" idx="3"/>
          </p:cNvCxnSpPr>
          <p:nvPr/>
        </p:nvCxnSpPr>
        <p:spPr>
          <a:xfrm flipV="1">
            <a:off x="7020273" y="3940644"/>
            <a:ext cx="1229096" cy="1881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3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Vamos ver como essas pizzas são realmente feitas para pedir.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576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3 O método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 chama então o método </a:t>
            </a:r>
            <a:r>
              <a:rPr lang="pt-BR" sz="2400" dirty="0" err="1" smtClean="0"/>
              <a:t>createPizza</a:t>
            </a:r>
            <a:r>
              <a:rPr lang="pt-BR" sz="2400" dirty="0" smtClean="0"/>
              <a:t>()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27584" y="2044321"/>
            <a:ext cx="518457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Pizza pizza=</a:t>
            </a:r>
            <a:r>
              <a:rPr lang="pt-BR" dirty="0" err="1" smtClean="0"/>
              <a:t>createPizza</a:t>
            </a:r>
            <a:r>
              <a:rPr lang="pt-BR" dirty="0" smtClean="0"/>
              <a:t>(“</a:t>
            </a:r>
            <a:r>
              <a:rPr lang="pt-BR" dirty="0" err="1" smtClean="0"/>
              <a:t>cheese</a:t>
            </a:r>
            <a:r>
              <a:rPr lang="pt-BR" dirty="0" smtClean="0"/>
              <a:t>”);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635896" y="2708920"/>
            <a:ext cx="3024336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Lembre-se </a:t>
            </a:r>
            <a:r>
              <a:rPr lang="pt-BR" dirty="0" err="1" smtClean="0"/>
              <a:t>createPizza</a:t>
            </a:r>
            <a:r>
              <a:rPr lang="pt-BR" dirty="0" smtClean="0"/>
              <a:t>(),o </a:t>
            </a:r>
            <a:r>
              <a:rPr lang="pt-BR" dirty="0" err="1" smtClean="0"/>
              <a:t>metodo</a:t>
            </a:r>
            <a:r>
              <a:rPr lang="pt-BR" dirty="0" smtClean="0"/>
              <a:t>  fábrica é implementado na subclasse. Nesse caso ele retorna uma Pizza de queijo de NY </a:t>
            </a:r>
            <a:endParaRPr lang="pt-BR" dirty="0"/>
          </a:p>
        </p:txBody>
      </p:sp>
      <p:cxnSp>
        <p:nvCxnSpPr>
          <p:cNvPr id="7" name="Conector de seta reta 6"/>
          <p:cNvCxnSpPr>
            <a:endCxn id="5" idx="1"/>
          </p:cNvCxnSpPr>
          <p:nvPr/>
        </p:nvCxnSpPr>
        <p:spPr>
          <a:xfrm>
            <a:off x="2267744" y="2413653"/>
            <a:ext cx="1368152" cy="103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051695"/>
            <a:ext cx="1257300" cy="1314450"/>
          </a:xfrm>
          <a:prstGeom prst="rect">
            <a:avLst/>
          </a:prstGeom>
        </p:spPr>
      </p:pic>
      <p:cxnSp>
        <p:nvCxnSpPr>
          <p:cNvPr id="10" name="Conector de seta reta 9"/>
          <p:cNvCxnSpPr>
            <a:stCxn id="5" idx="3"/>
          </p:cNvCxnSpPr>
          <p:nvPr/>
        </p:nvCxnSpPr>
        <p:spPr>
          <a:xfrm flipV="1">
            <a:off x="6660232" y="2708921"/>
            <a:ext cx="576064" cy="738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08012" y="4293096"/>
            <a:ext cx="8412460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4</a:t>
            </a:r>
            <a:r>
              <a:rPr lang="pt-BR" sz="2400" dirty="0" smtClean="0"/>
              <a:t> Finalmente temos a pizza despreparada em mãos e o </a:t>
            </a:r>
            <a:r>
              <a:rPr lang="pt-BR" sz="2400" dirty="0" err="1" smtClean="0"/>
              <a:t>metodo</a:t>
            </a:r>
            <a:r>
              <a:rPr lang="pt-BR" sz="2400" dirty="0" smtClean="0"/>
              <a:t>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 termina de prepará-la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976106" y="4725144"/>
            <a:ext cx="163813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 smtClean="0"/>
              <a:t>Pizza.prepare</a:t>
            </a:r>
            <a:r>
              <a:rPr lang="pt-BR" dirty="0" smtClean="0"/>
              <a:t>();</a:t>
            </a:r>
          </a:p>
          <a:p>
            <a:r>
              <a:rPr lang="pt-BR" dirty="0" err="1" smtClean="0"/>
              <a:t>Pizza.bake</a:t>
            </a:r>
            <a:r>
              <a:rPr lang="pt-BR" dirty="0" smtClean="0"/>
              <a:t>();</a:t>
            </a:r>
          </a:p>
          <a:p>
            <a:r>
              <a:rPr lang="pt-BR" dirty="0" err="1" smtClean="0"/>
              <a:t>Pizza.cut</a:t>
            </a:r>
            <a:r>
              <a:rPr lang="pt-BR" dirty="0" smtClean="0"/>
              <a:t>();</a:t>
            </a:r>
          </a:p>
          <a:p>
            <a:r>
              <a:rPr lang="pt-BR" dirty="0" err="1" smtClean="0"/>
              <a:t>Pizza.box</a:t>
            </a:r>
            <a:r>
              <a:rPr lang="pt-BR" dirty="0" smtClean="0"/>
              <a:t>();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148064" y="4727182"/>
            <a:ext cx="3024336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Todos esses </a:t>
            </a:r>
            <a:r>
              <a:rPr lang="pt-BR" dirty="0" err="1" smtClean="0"/>
              <a:t>metodos</a:t>
            </a:r>
            <a:r>
              <a:rPr lang="pt-BR" dirty="0" smtClean="0"/>
              <a:t> são definidos na pizza especifica devolvida do método fábrica </a:t>
            </a:r>
            <a:r>
              <a:rPr lang="pt-BR" dirty="0" err="1" smtClean="0"/>
              <a:t>createPizza</a:t>
            </a:r>
            <a:r>
              <a:rPr lang="pt-BR" dirty="0" smtClean="0"/>
              <a:t>() definido em </a:t>
            </a:r>
            <a:r>
              <a:rPr lang="pt-BR" dirty="0" err="1" smtClean="0"/>
              <a:t>NyPizzaStore</a:t>
            </a:r>
            <a:endParaRPr lang="pt-BR" dirty="0"/>
          </a:p>
        </p:txBody>
      </p:sp>
      <p:cxnSp>
        <p:nvCxnSpPr>
          <p:cNvPr id="19" name="Conector de seta reta 18"/>
          <p:cNvCxnSpPr>
            <a:stCxn id="16" idx="3"/>
            <a:endCxn id="17" idx="1"/>
          </p:cNvCxnSpPr>
          <p:nvPr/>
        </p:nvCxnSpPr>
        <p:spPr>
          <a:xfrm>
            <a:off x="4614242" y="5325309"/>
            <a:ext cx="533822" cy="140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7" idx="3"/>
          </p:cNvCxnSpPr>
          <p:nvPr/>
        </p:nvCxnSpPr>
        <p:spPr>
          <a:xfrm flipV="1">
            <a:off x="8172400" y="3212976"/>
            <a:ext cx="288032" cy="2252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0" y="5647873"/>
            <a:ext cx="3024336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método </a:t>
            </a:r>
            <a:r>
              <a:rPr lang="pt-BR" dirty="0" err="1" smtClean="0"/>
              <a:t>orderPizza</a:t>
            </a:r>
            <a:r>
              <a:rPr lang="pt-BR" dirty="0" smtClean="0"/>
              <a:t>() recebe de volta uma pizza, sem saber exatamente de qual classe exata ela á </a:t>
            </a:r>
            <a:endParaRPr lang="pt-BR" dirty="0"/>
          </a:p>
        </p:txBody>
      </p:sp>
      <p:cxnSp>
        <p:nvCxnSpPr>
          <p:cNvPr id="24" name="Conector de seta reta 23"/>
          <p:cNvCxnSpPr>
            <a:stCxn id="22" idx="0"/>
          </p:cNvCxnSpPr>
          <p:nvPr/>
        </p:nvCxnSpPr>
        <p:spPr>
          <a:xfrm flipV="1">
            <a:off x="1512168" y="5157192"/>
            <a:ext cx="1439652" cy="490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5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5583066" cy="541114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pt-BR" dirty="0" smtClean="0"/>
              <a:t>Vamos escrever o código da Pizza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724128" y="908720"/>
            <a:ext cx="33123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Vamos começar com uma classe abstrata pizza. E todas as classes concretas irão derivar dela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3923928" y="1370385"/>
            <a:ext cx="180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724128" y="1971424"/>
            <a:ext cx="33123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Cada Pizza tem um nome, um tipo de massa, um tipo de molho e um conjunto de coberturas  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2915816" y="1670904"/>
            <a:ext cx="2808312" cy="601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724128" y="3047154"/>
            <a:ext cx="33123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classe abstrata fornece alguns padrões básicos para assar, fatiar e encaixotar </a:t>
            </a:r>
            <a:endParaRPr lang="pt-BR" dirty="0"/>
          </a:p>
        </p:txBody>
      </p:sp>
      <p:cxnSp>
        <p:nvCxnSpPr>
          <p:cNvPr id="17" name="Conector de seta reta 16"/>
          <p:cNvCxnSpPr>
            <a:stCxn id="11" idx="1"/>
          </p:cNvCxnSpPr>
          <p:nvPr/>
        </p:nvCxnSpPr>
        <p:spPr>
          <a:xfrm flipH="1" flipV="1">
            <a:off x="5004048" y="2894754"/>
            <a:ext cx="720080" cy="614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444208" y="4149080"/>
            <a:ext cx="24482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preparação segue uma série de etapas em uma determinada sequência</a:t>
            </a:r>
            <a:endParaRPr lang="pt-BR" dirty="0"/>
          </a:p>
        </p:txBody>
      </p:sp>
      <p:cxnSp>
        <p:nvCxnSpPr>
          <p:cNvPr id="20" name="Conector de seta reta 19"/>
          <p:cNvCxnSpPr>
            <a:stCxn id="18" idx="1"/>
          </p:cNvCxnSpPr>
          <p:nvPr/>
        </p:nvCxnSpPr>
        <p:spPr>
          <a:xfrm flipH="1" flipV="1">
            <a:off x="4824028" y="3508819"/>
            <a:ext cx="1620180" cy="124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Escrevendo o código de Pizza de queijo  no estilo de NY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5716548" cy="2535054"/>
          </a:xfrm>
        </p:spPr>
      </p:pic>
      <p:sp>
        <p:nvSpPr>
          <p:cNvPr id="5" name="CaixaDeTexto 4"/>
          <p:cNvSpPr txBox="1"/>
          <p:nvPr/>
        </p:nvSpPr>
        <p:spPr>
          <a:xfrm>
            <a:off x="6372199" y="1449650"/>
            <a:ext cx="2571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A Pizza de NY tem molho </a:t>
            </a:r>
          </a:p>
          <a:p>
            <a:r>
              <a:rPr lang="pt-BR" dirty="0" smtClean="0"/>
              <a:t>Marinara e massa fina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4283968" y="1772816"/>
            <a:ext cx="2088231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444208" y="2385754"/>
            <a:ext cx="25716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Cobertura de queijo </a:t>
            </a:r>
            <a:r>
              <a:rPr lang="pt-BR" dirty="0" err="1" smtClean="0"/>
              <a:t>reggiano</a:t>
            </a:r>
            <a:r>
              <a:rPr lang="pt-BR" dirty="0" smtClean="0"/>
              <a:t> !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>
            <a:off x="5580112" y="2708920"/>
            <a:ext cx="86409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Escrevendo o código de Pizza de queijo  no estilo de </a:t>
            </a:r>
            <a:r>
              <a:rPr lang="pt-BR" dirty="0" smtClean="0"/>
              <a:t>Chicago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6768750" cy="3322016"/>
          </a:xfrm>
        </p:spPr>
      </p:pic>
      <p:sp>
        <p:nvSpPr>
          <p:cNvPr id="5" name="CaixaDeTexto 4"/>
          <p:cNvSpPr txBox="1"/>
          <p:nvPr/>
        </p:nvSpPr>
        <p:spPr>
          <a:xfrm>
            <a:off x="6588224" y="1608534"/>
            <a:ext cx="24482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Pizza de Chicago usa molho de tomate com massa extra grossa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5580112" y="2070199"/>
            <a:ext cx="936104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588224" y="2938065"/>
            <a:ext cx="24482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Pizza de prato fundo no  estilo de </a:t>
            </a:r>
            <a:r>
              <a:rPr lang="pt-BR" dirty="0" err="1" smtClean="0"/>
              <a:t>chicago</a:t>
            </a:r>
            <a:r>
              <a:rPr lang="pt-BR" dirty="0" smtClean="0"/>
              <a:t> tem muita </a:t>
            </a:r>
            <a:r>
              <a:rPr lang="pt-BR" dirty="0" err="1" smtClean="0"/>
              <a:t>mussarelac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5364088" y="3399730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076056" y="4941168"/>
            <a:ext cx="331236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Pizza de Chicago também substitui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cut</a:t>
            </a:r>
            <a:r>
              <a:rPr lang="pt-BR" dirty="0" smtClean="0"/>
              <a:t>, para que toda a Pizza seja cortada em pedaços quadrados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3419872" y="4437112"/>
            <a:ext cx="1656184" cy="110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51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850106"/>
          </a:xfrm>
        </p:spPr>
        <p:txBody>
          <a:bodyPr/>
          <a:lstStyle/>
          <a:p>
            <a:r>
              <a:rPr lang="pt-BR" dirty="0" smtClean="0"/>
              <a:t>Vamos testar o 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6336702" cy="6014838"/>
          </a:xfrm>
        </p:spPr>
      </p:pic>
      <p:sp>
        <p:nvSpPr>
          <p:cNvPr id="5" name="CaixaDeTexto 4"/>
          <p:cNvSpPr txBox="1"/>
          <p:nvPr/>
        </p:nvSpPr>
        <p:spPr>
          <a:xfrm>
            <a:off x="5197377" y="943898"/>
            <a:ext cx="39604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Primeiro criamos duas Pizzas diferentes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4427984" y="1128564"/>
            <a:ext cx="769393" cy="284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2"/>
          </p:cNvCxnSpPr>
          <p:nvPr/>
        </p:nvCxnSpPr>
        <p:spPr>
          <a:xfrm flipH="1">
            <a:off x="5292080" y="1313230"/>
            <a:ext cx="1885517" cy="315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660232" y="1772816"/>
            <a:ext cx="24837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Depois usamos uma Pizzaria para fazer o pedido de Ethan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1"/>
          </p:cNvCxnSpPr>
          <p:nvPr/>
        </p:nvCxnSpPr>
        <p:spPr>
          <a:xfrm flipH="1" flipV="1">
            <a:off x="4716016" y="1988840"/>
            <a:ext cx="1944216" cy="245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6675039" y="2924944"/>
            <a:ext cx="24837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outra para Joe</a:t>
            </a:r>
            <a:endParaRPr lang="pt-BR" dirty="0"/>
          </a:p>
        </p:txBody>
      </p:sp>
      <p:cxnSp>
        <p:nvCxnSpPr>
          <p:cNvPr id="15" name="Conector de seta reta 14"/>
          <p:cNvCxnSpPr>
            <a:stCxn id="13" idx="1"/>
          </p:cNvCxnSpPr>
          <p:nvPr/>
        </p:nvCxnSpPr>
        <p:spPr>
          <a:xfrm flipH="1" flipV="1">
            <a:off x="4716016" y="2564904"/>
            <a:ext cx="1959023" cy="544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2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Testar o 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276975" cy="441960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7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conhecer o padrão </a:t>
            </a:r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85698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Os padrões </a:t>
            </a:r>
            <a:r>
              <a:rPr lang="pt-BR" sz="2400" dirty="0" err="1"/>
              <a:t>F</a:t>
            </a:r>
            <a:r>
              <a:rPr lang="pt-BR" sz="2400" dirty="0" err="1" smtClean="0"/>
              <a:t>actory</a:t>
            </a:r>
            <a:r>
              <a:rPr lang="pt-BR" sz="2400" dirty="0" smtClean="0"/>
              <a:t> </a:t>
            </a:r>
            <a:r>
              <a:rPr lang="pt-BR" sz="2400" dirty="0"/>
              <a:t>encapsulam a </a:t>
            </a:r>
            <a:r>
              <a:rPr lang="pt-BR" sz="2400" dirty="0" smtClean="0"/>
              <a:t>criação </a:t>
            </a:r>
            <a:r>
              <a:rPr lang="pt-BR" sz="2400" dirty="0"/>
              <a:t>de objetos. 0 </a:t>
            </a:r>
            <a:r>
              <a:rPr lang="pt-BR" sz="2400" dirty="0" smtClean="0"/>
              <a:t>Padrão 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err="1"/>
              <a:t>Method</a:t>
            </a:r>
            <a:r>
              <a:rPr lang="pt-BR" sz="2400" dirty="0"/>
              <a:t> encapsula a </a:t>
            </a:r>
            <a:r>
              <a:rPr lang="pt-BR" sz="2400" dirty="0" smtClean="0"/>
              <a:t>criação </a:t>
            </a:r>
            <a:r>
              <a:rPr lang="pt-BR" sz="2400" dirty="0"/>
              <a:t>de objetos </a:t>
            </a:r>
            <a:r>
              <a:rPr lang="pt-BR" sz="2400" dirty="0" smtClean="0"/>
              <a:t>deixando as </a:t>
            </a:r>
            <a:r>
              <a:rPr lang="pt-BR" sz="2400" dirty="0"/>
              <a:t>subclasses decidirem </a:t>
            </a:r>
            <a:r>
              <a:rPr lang="pt-BR" sz="2400" dirty="0" smtClean="0"/>
              <a:t>quais </a:t>
            </a:r>
            <a:r>
              <a:rPr lang="pt-BR" sz="2400" dirty="0"/>
              <a:t>objetos criar. Vamos verificar estes diagramas de classe para ver quem </a:t>
            </a:r>
            <a:r>
              <a:rPr lang="pt-BR" sz="2400" dirty="0" smtClean="0"/>
              <a:t>são as classes desse padrão: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0968"/>
            <a:ext cx="4476750" cy="31242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2075"/>
            <a:ext cx="9036496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Vamos conhecer o padrão </a:t>
            </a:r>
            <a:r>
              <a:rPr lang="pt-BR" dirty="0" err="1"/>
              <a:t>Factory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74" y="1728664"/>
            <a:ext cx="5635106" cy="3932584"/>
          </a:xfrm>
        </p:spPr>
      </p:pic>
      <p:sp>
        <p:nvSpPr>
          <p:cNvPr id="5" name="CaixaDeTexto 4"/>
          <p:cNvSpPr txBox="1"/>
          <p:nvPr/>
        </p:nvSpPr>
        <p:spPr>
          <a:xfrm>
            <a:off x="323528" y="1340768"/>
            <a:ext cx="280831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Esta é a nossa classe de criador abstrato. Ela define um método de fábrica abstrato que as subclasses implementam para fabricar seus produtos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56176" y="1196752"/>
            <a:ext cx="2808312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Geralmente o criador contém um código  que depende de um produto abstrato, o qual é produzido por uma subclasse. O Criador nunca sabe qual o produto concreto foi produzido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9512" y="5301208"/>
            <a:ext cx="28083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createPizza</a:t>
            </a:r>
            <a:r>
              <a:rPr lang="pt-BR" dirty="0" smtClean="0"/>
              <a:t> é o nosso </a:t>
            </a:r>
            <a:r>
              <a:rPr lang="pt-BR" dirty="0" err="1" smtClean="0"/>
              <a:t>metodo</a:t>
            </a:r>
            <a:r>
              <a:rPr lang="pt-BR" dirty="0" smtClean="0"/>
              <a:t> Fábrica, ele fabrica produtos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491880" y="5517232"/>
            <a:ext cx="28083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classes que fazem produtos são chamados de criadores concretos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23528" y="804971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classe de Criação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3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9" y="32791"/>
            <a:ext cx="9144000" cy="850106"/>
          </a:xfrm>
        </p:spPr>
        <p:txBody>
          <a:bodyPr>
            <a:normAutofit fontScale="90000"/>
          </a:bodyPr>
          <a:lstStyle/>
          <a:p>
            <a:r>
              <a:rPr lang="pt-BR" dirty="0"/>
              <a:t>Vamos conhecer o padrão </a:t>
            </a:r>
            <a:r>
              <a:rPr lang="pt-BR" dirty="0" err="1"/>
              <a:t>Factory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7454524" cy="4172198"/>
          </a:xfrm>
        </p:spPr>
      </p:pic>
      <p:sp>
        <p:nvSpPr>
          <p:cNvPr id="4" name="CaixaDeTexto 3"/>
          <p:cNvSpPr txBox="1"/>
          <p:nvPr/>
        </p:nvSpPr>
        <p:spPr>
          <a:xfrm>
            <a:off x="323528" y="804971"/>
            <a:ext cx="196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classe de Criação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0153" y="2348880"/>
            <a:ext cx="25202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Fábricas fazem produtos e, na pizzaria, nosso produto e a Pizza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029" y="2533546"/>
            <a:ext cx="252028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Esses são os produtos concretos. Todas as Pizzas que são produzidas por nossas Lojas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1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Desenvolvendo os comportamentos de </a:t>
            </a:r>
            <a:r>
              <a:rPr lang="pt-BR" dirty="0" err="1" smtClean="0"/>
              <a:t>Duck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827" y="1124744"/>
            <a:ext cx="8928992" cy="4525963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Gostaríamos </a:t>
            </a:r>
            <a:r>
              <a:rPr lang="pt-BR" dirty="0"/>
              <a:t>de manter as coisas </a:t>
            </a:r>
            <a:r>
              <a:rPr lang="pt-BR" dirty="0" smtClean="0"/>
              <a:t>flexíveis; </a:t>
            </a:r>
            <a:r>
              <a:rPr lang="pt-BR" dirty="0"/>
              <a:t>afinal, foi a in­flexibilidade nos comportamentos dos patos que nos criou problemas. E sabemos que queremos </a:t>
            </a:r>
            <a:r>
              <a:rPr lang="pt-BR" i="1" dirty="0"/>
              <a:t>atribuir </a:t>
            </a:r>
            <a:r>
              <a:rPr lang="pt-BR" dirty="0"/>
              <a:t>comportamen­tos </a:t>
            </a:r>
            <a:r>
              <a:rPr lang="pt-BR" i="1" dirty="0"/>
              <a:t>as </a:t>
            </a:r>
            <a:r>
              <a:rPr lang="pt-BR" dirty="0"/>
              <a:t>instancias de </a:t>
            </a:r>
            <a:r>
              <a:rPr lang="pt-BR" dirty="0" err="1"/>
              <a:t>Duck</a:t>
            </a:r>
            <a:r>
              <a:rPr lang="pt-BR" dirty="0"/>
              <a:t>. Por exemplo, </a:t>
            </a:r>
            <a:r>
              <a:rPr lang="pt-BR" dirty="0" smtClean="0"/>
              <a:t>pode-se </a:t>
            </a:r>
            <a:r>
              <a:rPr lang="pt-BR" dirty="0"/>
              <a:t>querer criar uma nova instancia </a:t>
            </a:r>
            <a:r>
              <a:rPr lang="pt-BR" dirty="0" err="1"/>
              <a:t>MallardDuck</a:t>
            </a:r>
            <a:r>
              <a:rPr lang="pt-BR" dirty="0"/>
              <a:t> e inicia-la com um </a:t>
            </a:r>
            <a:r>
              <a:rPr lang="pt-BR" i="1" dirty="0"/>
              <a:t>tipo </a:t>
            </a:r>
            <a:r>
              <a:rPr lang="pt-BR" dirty="0" smtClean="0"/>
              <a:t>específico </a:t>
            </a:r>
            <a:r>
              <a:rPr lang="pt-BR" dirty="0"/>
              <a:t>de comportamento de </a:t>
            </a:r>
            <a:r>
              <a:rPr lang="pt-BR" dirty="0" err="1" smtClean="0"/>
              <a:t>vôo</a:t>
            </a:r>
            <a:r>
              <a:rPr lang="pt-BR" dirty="0"/>
              <a:t>. E, enquanto estivermos ali, por que </a:t>
            </a:r>
            <a:r>
              <a:rPr lang="pt-BR" dirty="0" smtClean="0"/>
              <a:t>não </a:t>
            </a:r>
            <a:r>
              <a:rPr lang="pt-BR" dirty="0"/>
              <a:t>garantir que possamos alterar o comportamento de </a:t>
            </a:r>
            <a:r>
              <a:rPr lang="pt-BR" dirty="0" smtClean="0"/>
              <a:t>um </a:t>
            </a:r>
            <a:r>
              <a:rPr lang="pt-BR" dirty="0"/>
              <a:t>pato de maneira </a:t>
            </a:r>
            <a:r>
              <a:rPr lang="pt-BR" dirty="0" smtClean="0"/>
              <a:t>dinâmica? </a:t>
            </a:r>
            <a:r>
              <a:rPr lang="pt-BR" dirty="0"/>
              <a:t>Em outras palavras, </a:t>
            </a:r>
            <a:r>
              <a:rPr lang="pt-BR" dirty="0" smtClean="0"/>
              <a:t>deve-se </a:t>
            </a:r>
            <a:r>
              <a:rPr lang="pt-BR" dirty="0"/>
              <a:t>incluir </a:t>
            </a:r>
            <a:r>
              <a:rPr lang="pt-BR" dirty="0" smtClean="0"/>
              <a:t>métodos </a:t>
            </a:r>
            <a:r>
              <a:rPr lang="pt-BR" dirty="0"/>
              <a:t>determinado­res de comportamento nas classes </a:t>
            </a:r>
            <a:r>
              <a:rPr lang="pt-BR" dirty="0" err="1"/>
              <a:t>Duck</a:t>
            </a:r>
            <a:r>
              <a:rPr lang="pt-BR" dirty="0"/>
              <a:t> para poder, por exemplo, </a:t>
            </a:r>
            <a:r>
              <a:rPr lang="pt-BR" i="1" dirty="0"/>
              <a:t>alterar o </a:t>
            </a:r>
            <a:r>
              <a:rPr lang="pt-BR" dirty="0"/>
              <a:t>comportamento de </a:t>
            </a:r>
            <a:r>
              <a:rPr lang="pt-BR" dirty="0" err="1" smtClean="0"/>
              <a:t>vôo</a:t>
            </a:r>
            <a:r>
              <a:rPr lang="pt-BR" dirty="0" smtClean="0"/>
              <a:t> </a:t>
            </a:r>
            <a:r>
              <a:rPr lang="pt-BR" dirty="0"/>
              <a:t>de </a:t>
            </a:r>
            <a:r>
              <a:rPr lang="pt-BR" dirty="0" err="1"/>
              <a:t>MallardDuck</a:t>
            </a:r>
            <a:r>
              <a:rPr lang="pt-BR" dirty="0"/>
              <a:t> em </a:t>
            </a:r>
            <a:r>
              <a:rPr lang="pt-BR" i="1" dirty="0"/>
              <a:t>tempo de </a:t>
            </a:r>
            <a:r>
              <a:rPr lang="pt-BR" i="1" dirty="0" smtClean="0"/>
              <a:t>execução.</a:t>
            </a:r>
          </a:p>
          <a:p>
            <a:pPr algn="just">
              <a:lnSpc>
                <a:spcPct val="170000"/>
              </a:lnSpc>
            </a:pPr>
            <a:r>
              <a:rPr lang="pt-BR" dirty="0" smtClean="0"/>
              <a:t>Dados </a:t>
            </a:r>
            <a:r>
              <a:rPr lang="pt-BR" dirty="0"/>
              <a:t>esses objetivos, vamos analisar nosso segundo prin­cipio de projeto:</a:t>
            </a:r>
          </a:p>
          <a:p>
            <a:pPr algn="just">
              <a:lnSpc>
                <a:spcPct val="17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0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Outra perspectiva: hierarquia de classes paralelas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712968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Vimos que </a:t>
            </a:r>
            <a:r>
              <a:rPr lang="pt-BR" sz="2400" dirty="0"/>
              <a:t>o </a:t>
            </a:r>
            <a:r>
              <a:rPr lang="pt-BR" sz="2400" dirty="0" smtClean="0"/>
              <a:t>método </a:t>
            </a:r>
            <a:r>
              <a:rPr lang="pt-BR" sz="2400" dirty="0" err="1"/>
              <a:t>factory</a:t>
            </a:r>
            <a:r>
              <a:rPr lang="pt-BR" sz="2400" dirty="0"/>
              <a:t> oferece um framework fornecendo um </a:t>
            </a:r>
            <a:r>
              <a:rPr lang="pt-BR" sz="2400" dirty="0" smtClean="0"/>
              <a:t>método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 </a:t>
            </a:r>
            <a:r>
              <a:rPr lang="pt-BR" sz="2400" dirty="0"/>
              <a:t>que </a:t>
            </a:r>
            <a:r>
              <a:rPr lang="pt-BR" sz="2400" dirty="0" smtClean="0"/>
              <a:t>é </a:t>
            </a:r>
            <a:r>
              <a:rPr lang="pt-BR" sz="2400" dirty="0"/>
              <a:t>combinado com </a:t>
            </a:r>
            <a:r>
              <a:rPr lang="pt-BR" sz="2400" dirty="0" smtClean="0"/>
              <a:t>um </a:t>
            </a:r>
            <a:r>
              <a:rPr lang="pt-BR" sz="2400" dirty="0" err="1"/>
              <a:t>factory</a:t>
            </a:r>
            <a:r>
              <a:rPr lang="pt-BR" sz="2400" dirty="0"/>
              <a:t>. Outra forma de ver esse </a:t>
            </a:r>
            <a:r>
              <a:rPr lang="pt-BR" sz="2400" dirty="0" smtClean="0"/>
              <a:t>padrão </a:t>
            </a:r>
            <a:r>
              <a:rPr lang="pt-BR" sz="2400" dirty="0"/>
              <a:t>como um framework esta no modo como ele encapsula o conhecimento produto em cada criador.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Vejamos as </a:t>
            </a:r>
            <a:r>
              <a:rPr lang="pt-BR" sz="2400" dirty="0"/>
              <a:t>duas hierarquias de classes paralelas e como elas se relacionam: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2436" y="-243408"/>
            <a:ext cx="9180512" cy="1143000"/>
          </a:xfrm>
        </p:spPr>
        <p:txBody>
          <a:bodyPr>
            <a:normAutofit/>
          </a:bodyPr>
          <a:lstStyle/>
          <a:p>
            <a:r>
              <a:rPr lang="pt-BR" sz="3200" dirty="0"/>
              <a:t>Outra perspectiva: hierarquia de classes paralelas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48869"/>
            <a:ext cx="6912768" cy="5218088"/>
          </a:xfrm>
        </p:spPr>
      </p:pic>
      <p:sp>
        <p:nvSpPr>
          <p:cNvPr id="5" name="CaixaDeTexto 4"/>
          <p:cNvSpPr txBox="1"/>
          <p:nvPr/>
        </p:nvSpPr>
        <p:spPr>
          <a:xfrm>
            <a:off x="3764128" y="764704"/>
            <a:ext cx="1656184" cy="329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err="1" smtClean="0"/>
              <a:t>Observer</a:t>
            </a:r>
            <a:r>
              <a:rPr lang="pt-BR" sz="1600" dirty="0" smtClean="0"/>
              <a:t> como essas hierarquia de classes são paralelas: as duas tem classes abstratas que são estendidas por classes concretas, as quais conhecem implementação especifica para NY e Chicago </a:t>
            </a:r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427984" y="5013176"/>
            <a:ext cx="2095642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A </a:t>
            </a:r>
            <a:r>
              <a:rPr lang="pt-BR" sz="1400" dirty="0" err="1" smtClean="0"/>
              <a:t>NYPizzaStore</a:t>
            </a:r>
            <a:r>
              <a:rPr lang="pt-BR" sz="1400" dirty="0" smtClean="0"/>
              <a:t> encapsula o conhecimento de como fazer as pizzas no estilo NY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676026" y="5132291"/>
            <a:ext cx="2095642" cy="1169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A </a:t>
            </a:r>
            <a:r>
              <a:rPr lang="pt-BR" sz="1400" dirty="0" err="1" smtClean="0"/>
              <a:t>ChicagoPizzaStore</a:t>
            </a:r>
            <a:r>
              <a:rPr lang="pt-BR" sz="1400" dirty="0" smtClean="0"/>
              <a:t> encapsula o conhecimento de como fazer as pizzas no estilo Chicago</a:t>
            </a:r>
            <a:endParaRPr lang="pt-BR" sz="1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7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275"/>
            <a:ext cx="8229600" cy="778098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Factory </a:t>
            </a:r>
            <a:r>
              <a:rPr lang="en-US" dirty="0" err="1" smtClean="0"/>
              <a:t>definido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496" y="1052736"/>
            <a:ext cx="9036496" cy="247687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O </a:t>
            </a:r>
            <a:r>
              <a:rPr lang="en-US" sz="2400" b="1" dirty="0" err="1" smtClean="0"/>
              <a:t>Padrão</a:t>
            </a:r>
            <a:r>
              <a:rPr lang="en-US" sz="2400" b="1" dirty="0" smtClean="0"/>
              <a:t> Factory Method </a:t>
            </a:r>
            <a:r>
              <a:rPr lang="en-US" sz="2400" dirty="0" smtClean="0"/>
              <a:t>define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um </a:t>
            </a:r>
            <a:r>
              <a:rPr lang="en-US" sz="2400" dirty="0" err="1" smtClean="0"/>
              <a:t>objeto</a:t>
            </a:r>
            <a:r>
              <a:rPr lang="en-US" sz="2400" dirty="0" smtClean="0"/>
              <a:t>, mas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às</a:t>
            </a:r>
            <a:r>
              <a:rPr lang="en-US" sz="2400" dirty="0" smtClean="0"/>
              <a:t> classes </a:t>
            </a:r>
            <a:r>
              <a:rPr lang="en-US" sz="2400" dirty="0" err="1" smtClean="0"/>
              <a:t>decidir</a:t>
            </a:r>
            <a:r>
              <a:rPr lang="en-US" sz="2400" dirty="0" smtClean="0"/>
              <a:t> </a:t>
            </a:r>
            <a:r>
              <a:rPr lang="en-US" sz="2400" dirty="0" err="1" smtClean="0"/>
              <a:t>qual</a:t>
            </a:r>
            <a:r>
              <a:rPr lang="en-US" sz="2400" dirty="0" smtClean="0"/>
              <a:t> 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instanciar</a:t>
            </a:r>
            <a:r>
              <a:rPr lang="en-US" sz="2400" dirty="0" smtClean="0"/>
              <a:t>. O Factory Method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 a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deferir</a:t>
            </a:r>
            <a:r>
              <a:rPr lang="en-US" sz="2400" dirty="0" smtClean="0"/>
              <a:t> a </a:t>
            </a:r>
            <a:r>
              <a:rPr lang="en-US" sz="2400" dirty="0" err="1" smtClean="0"/>
              <a:t>instânciação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subclasses.   </a:t>
            </a:r>
            <a:endParaRPr lang="pt-BR" sz="2400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6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Factory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90" y="1052736"/>
            <a:ext cx="8856984" cy="4525963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pt-BR" sz="2400" dirty="0" smtClean="0"/>
              <a:t>Como toda fábrica</a:t>
            </a:r>
            <a:r>
              <a:rPr lang="pt-BR" sz="2400" dirty="0"/>
              <a:t>, o </a:t>
            </a:r>
            <a:r>
              <a:rPr lang="pt-BR" sz="2400" dirty="0" smtClean="0"/>
              <a:t>Padrão 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err="1"/>
              <a:t>Method</a:t>
            </a:r>
            <a:r>
              <a:rPr lang="pt-BR" sz="2400" dirty="0"/>
              <a:t> oferece um modo de encapsular as </a:t>
            </a:r>
            <a:r>
              <a:rPr lang="pt-BR" sz="2400" dirty="0" smtClean="0"/>
              <a:t>instanciações </a:t>
            </a:r>
            <a:r>
              <a:rPr lang="pt-BR" sz="2400" dirty="0"/>
              <a:t>de tipos concretos. </a:t>
            </a:r>
            <a:r>
              <a:rPr lang="pt-BR" sz="2400" dirty="0" smtClean="0"/>
              <a:t>Examinando  o </a:t>
            </a:r>
            <a:r>
              <a:rPr lang="pt-BR" sz="2400" dirty="0"/>
              <a:t>diagrama de classes </a:t>
            </a:r>
            <a:r>
              <a:rPr lang="pt-BR" sz="2400" dirty="0" smtClean="0"/>
              <a:t>a seguir, pode-se </a:t>
            </a:r>
            <a:r>
              <a:rPr lang="pt-BR" sz="2400" dirty="0"/>
              <a:t>ver que o criador abstrato oferece uma interface com um </a:t>
            </a:r>
            <a:r>
              <a:rPr lang="pt-BR" sz="2400" dirty="0" smtClean="0"/>
              <a:t>método para criar objetos</a:t>
            </a:r>
            <a:r>
              <a:rPr lang="pt-BR" sz="2400" dirty="0"/>
              <a:t>, </a:t>
            </a:r>
            <a:r>
              <a:rPr lang="pt-BR" sz="2400" dirty="0" smtClean="0"/>
              <a:t>também </a:t>
            </a:r>
            <a:r>
              <a:rPr lang="pt-BR" sz="2400" dirty="0"/>
              <a:t>conhecido como o "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err="1"/>
              <a:t>Method</a:t>
            </a:r>
            <a:r>
              <a:rPr lang="pt-BR" sz="2400" dirty="0"/>
              <a:t>". Qualquer outro </a:t>
            </a:r>
            <a:r>
              <a:rPr lang="pt-BR" sz="2400" dirty="0" smtClean="0"/>
              <a:t>método </a:t>
            </a:r>
            <a:r>
              <a:rPr lang="pt-BR" sz="2400" dirty="0"/>
              <a:t>implementado no criador </a:t>
            </a:r>
            <a:r>
              <a:rPr lang="pt-BR" sz="2400" dirty="0" smtClean="0"/>
              <a:t>abstrato é escrito para </a:t>
            </a:r>
            <a:r>
              <a:rPr lang="pt-BR" sz="2400" dirty="0"/>
              <a:t>operar em produtos fabricados pelo 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err="1"/>
              <a:t>Method</a:t>
            </a:r>
            <a:r>
              <a:rPr lang="pt-BR" sz="2400" dirty="0"/>
              <a:t>. Apenas as subclasses realmente implementam </a:t>
            </a:r>
            <a:r>
              <a:rPr lang="pt-BR" sz="2400" dirty="0" smtClean="0"/>
              <a:t>o método fábrica </a:t>
            </a:r>
            <a:r>
              <a:rPr lang="pt-BR" sz="2400" dirty="0"/>
              <a:t>e criam produtos.</a:t>
            </a:r>
          </a:p>
          <a:p>
            <a:pPr algn="just">
              <a:lnSpc>
                <a:spcPct val="16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3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50106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Padrão</a:t>
            </a:r>
            <a:r>
              <a:rPr lang="en-US" dirty="0"/>
              <a:t> Factory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7"/>
            <a:ext cx="8640960" cy="424847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Como na definição </a:t>
            </a:r>
            <a:r>
              <a:rPr lang="pt-BR" sz="2400" dirty="0"/>
              <a:t>oficial, </a:t>
            </a:r>
            <a:r>
              <a:rPr lang="pt-BR" sz="2400" dirty="0" smtClean="0"/>
              <a:t>você irá </a:t>
            </a:r>
            <a:r>
              <a:rPr lang="pt-BR" sz="2400" dirty="0"/>
              <a:t>ouvir os desenvolvedores dizerem que o 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err="1"/>
              <a:t>Method</a:t>
            </a:r>
            <a:r>
              <a:rPr lang="pt-BR" sz="2400" dirty="0"/>
              <a:t> </a:t>
            </a:r>
            <a:r>
              <a:rPr lang="pt-BR" sz="2400" dirty="0" smtClean="0"/>
              <a:t>deixa as subclasses</a:t>
            </a:r>
            <a:r>
              <a:rPr lang="pt-BR" sz="2400" b="1" dirty="0" smtClean="0"/>
              <a:t> </a:t>
            </a:r>
            <a:r>
              <a:rPr lang="pt-BR" sz="2400" dirty="0"/>
              <a:t>decidirem qual classe instanciar. Eles </a:t>
            </a:r>
            <a:r>
              <a:rPr lang="pt-BR" sz="2400" dirty="0" smtClean="0"/>
              <a:t>não </a:t>
            </a:r>
            <a:r>
              <a:rPr lang="pt-BR" sz="2400" dirty="0"/>
              <a:t>dizem "decidir" porque o </a:t>
            </a:r>
            <a:r>
              <a:rPr lang="pt-BR" sz="2400" dirty="0" smtClean="0"/>
              <a:t>padrão permite que as </a:t>
            </a:r>
            <a:r>
              <a:rPr lang="pt-BR" sz="2400" b="1" i="1" dirty="0" smtClean="0"/>
              <a:t> </a:t>
            </a:r>
            <a:r>
              <a:rPr lang="pt-BR" sz="2400" dirty="0" smtClean="0"/>
              <a:t>próprias </a:t>
            </a:r>
            <a:r>
              <a:rPr lang="pt-BR" sz="2400" dirty="0"/>
              <a:t>subclasses decidam em tempo de </a:t>
            </a:r>
            <a:r>
              <a:rPr lang="pt-BR" sz="2400" dirty="0" smtClean="0"/>
              <a:t>execução, </a:t>
            </a:r>
            <a:r>
              <a:rPr lang="pt-BR" sz="2400" dirty="0"/>
              <a:t>mas porque a classe </a:t>
            </a:r>
            <a:r>
              <a:rPr lang="pt-BR" sz="2400" dirty="0" smtClean="0"/>
              <a:t>criadora é escrita sem conhecer </a:t>
            </a:r>
            <a:r>
              <a:rPr lang="pt-BR" sz="2400" dirty="0"/>
              <a:t>os produtos reais que </a:t>
            </a:r>
            <a:r>
              <a:rPr lang="pt-BR" sz="2400" dirty="0" smtClean="0"/>
              <a:t>serão </a:t>
            </a:r>
            <a:r>
              <a:rPr lang="pt-BR" sz="2400" dirty="0"/>
              <a:t>criados, o que </a:t>
            </a:r>
            <a:r>
              <a:rPr lang="pt-BR" sz="2400" dirty="0" smtClean="0"/>
              <a:t>é </a:t>
            </a:r>
            <a:r>
              <a:rPr lang="pt-BR" sz="2400" dirty="0"/>
              <a:t>decidido puramente </a:t>
            </a:r>
            <a:r>
              <a:rPr lang="pt-BR" sz="2400" dirty="0" smtClean="0"/>
              <a:t>pela escolha da subclasse usada.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7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Padrão</a:t>
            </a:r>
            <a:r>
              <a:rPr lang="en-US" dirty="0"/>
              <a:t> Factory Method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6886374" cy="4864100"/>
          </a:xfrm>
        </p:spPr>
      </p:pic>
      <p:sp>
        <p:nvSpPr>
          <p:cNvPr id="5" name="CaixaDeTexto 4"/>
          <p:cNvSpPr txBox="1"/>
          <p:nvPr/>
        </p:nvSpPr>
        <p:spPr>
          <a:xfrm>
            <a:off x="21689" y="2599920"/>
            <a:ext cx="2123728" cy="206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Todos os produtos devem implementar a mesma interface para que as classes que usam os produtos possam consultar a interface, e não a classe concreta</a:t>
            </a:r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3315" y="6165304"/>
            <a:ext cx="848068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err="1" smtClean="0"/>
              <a:t>ConcreteCreator</a:t>
            </a:r>
            <a:r>
              <a:rPr lang="pt-BR" sz="1600" dirty="0" smtClean="0"/>
              <a:t> é responsável pela criação de um ou mais produtos concretos . É a única classe que sabe como criar esses produtos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36449" y="3789040"/>
            <a:ext cx="1779944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err="1" smtClean="0"/>
              <a:t>ConcreteCreator</a:t>
            </a:r>
            <a:r>
              <a:rPr lang="pt-BR" sz="1600" dirty="0" smtClean="0"/>
              <a:t> implementa o </a:t>
            </a:r>
            <a:r>
              <a:rPr lang="pt-BR" sz="1600" dirty="0" err="1" smtClean="0"/>
              <a:t>factory</a:t>
            </a:r>
            <a:r>
              <a:rPr lang="pt-BR" sz="1600" dirty="0" smtClean="0"/>
              <a:t> </a:t>
            </a:r>
            <a:r>
              <a:rPr lang="pt-BR" sz="1600" dirty="0" err="1" smtClean="0"/>
              <a:t>Method</a:t>
            </a:r>
            <a:r>
              <a:rPr lang="pt-BR" sz="1600" dirty="0" smtClean="0"/>
              <a:t>(), que é o método que realmente fábrica produtos</a:t>
            </a:r>
            <a:endParaRPr lang="pt-BR" sz="1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64056" y="2307532"/>
            <a:ext cx="177994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O </a:t>
            </a:r>
            <a:r>
              <a:rPr lang="pt-BR" sz="1600" dirty="0" err="1" smtClean="0"/>
              <a:t>factoryMethod</a:t>
            </a:r>
            <a:r>
              <a:rPr lang="pt-BR" sz="1600" dirty="0" smtClean="0"/>
              <a:t>() abstrato é o que todas as subclasses de </a:t>
            </a:r>
            <a:r>
              <a:rPr lang="pt-BR" sz="1600" dirty="0" err="1" smtClean="0"/>
              <a:t>Creator</a:t>
            </a:r>
            <a:r>
              <a:rPr lang="pt-BR" sz="1600" dirty="0" smtClean="0"/>
              <a:t> devem implementar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804248" y="584575"/>
            <a:ext cx="1779944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Você poderia perguntar para eles o que significa decidir, mas agora você sabe melhor do que eles 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Qual a vantagem do Padrão </a:t>
            </a:r>
            <a:r>
              <a:rPr lang="pt-BR" sz="3200" dirty="0" err="1" smtClean="0"/>
              <a:t>Factory</a:t>
            </a:r>
            <a:r>
              <a:rPr lang="pt-BR" sz="3200" dirty="0" smtClean="0"/>
              <a:t> </a:t>
            </a:r>
            <a:r>
              <a:rPr lang="pt-BR" sz="3200" dirty="0" err="1" smtClean="0"/>
              <a:t>Method</a:t>
            </a:r>
            <a:r>
              <a:rPr lang="pt-BR" sz="3200" dirty="0" smtClean="0"/>
              <a:t> quando você tem apenas um </a:t>
            </a:r>
            <a:r>
              <a:rPr lang="pt-BR" sz="3200" dirty="0" err="1" smtClean="0"/>
              <a:t>ConcreteCreator</a:t>
            </a:r>
            <a:r>
              <a:rPr lang="pt-BR" sz="3200" dirty="0" smtClean="0"/>
              <a:t>?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1"/>
            <a:ext cx="8928992" cy="370100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800" dirty="0" smtClean="0"/>
              <a:t>	0 Padrão </a:t>
            </a:r>
            <a:r>
              <a:rPr lang="pt-BR" sz="2800" dirty="0" err="1"/>
              <a:t>Factory</a:t>
            </a:r>
            <a:r>
              <a:rPr lang="pt-BR" sz="2800" dirty="0"/>
              <a:t> </a:t>
            </a:r>
            <a:r>
              <a:rPr lang="pt-BR" sz="2800" dirty="0" err="1"/>
              <a:t>Method</a:t>
            </a:r>
            <a:r>
              <a:rPr lang="pt-BR" sz="2800" dirty="0"/>
              <a:t> e ú</a:t>
            </a:r>
            <a:r>
              <a:rPr lang="pt-BR" sz="2800" dirty="0" smtClean="0"/>
              <a:t>til </a:t>
            </a:r>
            <a:r>
              <a:rPr lang="pt-BR" sz="2800" dirty="0"/>
              <a:t>quando </a:t>
            </a:r>
            <a:r>
              <a:rPr lang="pt-BR" sz="2800" dirty="0" smtClean="0"/>
              <a:t>você só tem um criador </a:t>
            </a:r>
            <a:r>
              <a:rPr lang="pt-BR" sz="2800" dirty="0"/>
              <a:t>concreto porque </a:t>
            </a:r>
            <a:r>
              <a:rPr lang="pt-BR" sz="2800" dirty="0" smtClean="0"/>
              <a:t>está </a:t>
            </a:r>
            <a:r>
              <a:rPr lang="pt-BR" sz="2800" dirty="0"/>
              <a:t>desligando a </a:t>
            </a:r>
            <a:r>
              <a:rPr lang="pt-BR" sz="2800" dirty="0" smtClean="0"/>
              <a:t>implementação </a:t>
            </a:r>
            <a:r>
              <a:rPr lang="pt-BR" sz="2800" dirty="0"/>
              <a:t>do produto de seu uso. Se </a:t>
            </a:r>
            <a:r>
              <a:rPr lang="pt-BR" sz="2800" dirty="0" smtClean="0"/>
              <a:t>você </a:t>
            </a:r>
            <a:r>
              <a:rPr lang="pt-BR" sz="2800" dirty="0"/>
              <a:t>adicionar outros produtos </a:t>
            </a:r>
            <a:r>
              <a:rPr lang="pt-BR" sz="2800" dirty="0" smtClean="0"/>
              <a:t>ou </a:t>
            </a:r>
            <a:r>
              <a:rPr lang="pt-BR" sz="2800" dirty="0"/>
              <a:t>alterar a </a:t>
            </a:r>
            <a:r>
              <a:rPr lang="pt-BR" sz="2800" dirty="0" smtClean="0"/>
              <a:t>implementação </a:t>
            </a:r>
            <a:r>
              <a:rPr lang="pt-BR" sz="2800" dirty="0"/>
              <a:t>de um produto, </a:t>
            </a:r>
            <a:r>
              <a:rPr lang="pt-BR" sz="2800" dirty="0" smtClean="0"/>
              <a:t>não irá </a:t>
            </a:r>
            <a:r>
              <a:rPr lang="pt-BR" sz="2800" dirty="0"/>
              <a:t>afetar </a:t>
            </a:r>
            <a:r>
              <a:rPr lang="pt-BR" sz="2800" dirty="0" smtClean="0"/>
              <a:t>seu </a:t>
            </a:r>
            <a:r>
              <a:rPr lang="pt-BR" sz="2800" dirty="0" err="1"/>
              <a:t>Creator</a:t>
            </a:r>
            <a:r>
              <a:rPr lang="pt-BR" sz="2800" dirty="0"/>
              <a:t> (porque a </a:t>
            </a:r>
            <a:r>
              <a:rPr lang="pt-BR" sz="2800" dirty="0" err="1"/>
              <a:t>Creator</a:t>
            </a:r>
            <a:r>
              <a:rPr lang="pt-BR" sz="2800" dirty="0"/>
              <a:t> </a:t>
            </a:r>
            <a:r>
              <a:rPr lang="pt-BR" sz="2800" dirty="0" smtClean="0"/>
              <a:t>não esta </a:t>
            </a:r>
            <a:r>
              <a:rPr lang="pt-BR" sz="2800" dirty="0"/>
              <a:t>fortemente ligada a nenhuma Concrete </a:t>
            </a:r>
            <a:r>
              <a:rPr lang="pt-BR" sz="2800" dirty="0" err="1"/>
              <a:t>Product</a:t>
            </a:r>
            <a:r>
              <a:rPr lang="pt-BR" sz="2800" dirty="0"/>
              <a:t>).</a:t>
            </a:r>
          </a:p>
          <a:p>
            <a:pPr algn="just">
              <a:lnSpc>
                <a:spcPct val="150000"/>
              </a:lnSpc>
            </a:pP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1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pizzaria muito dependente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dirty="0" smtClean="0"/>
              <a:t>	Vamos fingir que você nunca ouviu falar em fábrica OO. Esta é uma versão de pizzaria. Esta é uma versão de pizzaria que não usa a fábrica ; calcule e número de objetos de pizza concretos dos quais essa classe depende. Se você adicionar pizzas no estilo da </a:t>
            </a:r>
            <a:r>
              <a:rPr lang="pt-BR" sz="2400" dirty="0" err="1" smtClean="0"/>
              <a:t>California</a:t>
            </a:r>
            <a:r>
              <a:rPr lang="pt-BR" sz="2400" dirty="0" smtClean="0"/>
              <a:t> a essa pizzaria, de quantos objetos dependeria ?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5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/>
              <a:t>Uma pizzaria muito dependente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20688"/>
            <a:ext cx="5472610" cy="6354040"/>
          </a:xfrm>
        </p:spPr>
      </p:pic>
      <p:sp>
        <p:nvSpPr>
          <p:cNvPr id="5" name="CaixaDeTexto 4"/>
          <p:cNvSpPr txBox="1"/>
          <p:nvPr/>
        </p:nvSpPr>
        <p:spPr>
          <a:xfrm>
            <a:off x="6156176" y="1916832"/>
            <a:ext cx="244827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Lida com todas as pizzas no estilo de NY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5220072" y="2239998"/>
            <a:ext cx="936104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308576" y="3501008"/>
            <a:ext cx="244827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Lida com todas as pizzas no estilo de Chicago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>
            <a:off x="5364088" y="3824174"/>
            <a:ext cx="944488" cy="252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7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3913"/>
            <a:ext cx="8856984" cy="85010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Analisando as dependências dos objetos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568952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Quando você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instancia diretamente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um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objeto, esta dependendo de sua classe concreta.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olha em nossa pizzaria extremamente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dependenteno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código anterior.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Isso cria todos os objetos de pizza na classe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PizzaStore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em vez de delegar para uma fábrica.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Se desenhássemos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um diagrama representando esta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versão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PizzaStore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e todos os objetos dos quais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depende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ficaria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assim: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2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Programa para uma interface não para uma 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484784"/>
            <a:ext cx="8435280" cy="504056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Vamos </a:t>
            </a:r>
            <a:r>
              <a:rPr lang="pt-BR" dirty="0"/>
              <a:t>utilizar uma interface para representar cada com­portamento - por exemplo, </a:t>
            </a:r>
            <a:r>
              <a:rPr lang="pt-BR" dirty="0" err="1"/>
              <a:t>FlyBehavior</a:t>
            </a:r>
            <a:r>
              <a:rPr lang="pt-BR" dirty="0"/>
              <a:t> e </a:t>
            </a:r>
            <a:r>
              <a:rPr lang="pt-BR" dirty="0" err="1"/>
              <a:t>QuackBehavior</a:t>
            </a:r>
            <a:r>
              <a:rPr lang="pt-BR" dirty="0"/>
              <a:t> -, e cada </a:t>
            </a:r>
            <a:r>
              <a:rPr lang="pt-BR" dirty="0" smtClean="0"/>
              <a:t>implementação </a:t>
            </a:r>
            <a:r>
              <a:rPr lang="pt-BR" dirty="0"/>
              <a:t>de um </a:t>
            </a:r>
            <a:r>
              <a:rPr lang="pt-BR" i="1" dirty="0"/>
              <a:t>comportamento </a:t>
            </a:r>
            <a:r>
              <a:rPr lang="pt-BR" dirty="0"/>
              <a:t>ira imple­mentar uma dessas interfaces.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/>
              <a:t> </a:t>
            </a:r>
            <a:r>
              <a:rPr lang="pt-BR" dirty="0" smtClean="0"/>
              <a:t>	Assim</a:t>
            </a:r>
            <a:r>
              <a:rPr lang="pt-BR" dirty="0"/>
              <a:t>, desta vez </a:t>
            </a:r>
            <a:r>
              <a:rPr lang="pt-BR" dirty="0" smtClean="0"/>
              <a:t>não serão </a:t>
            </a:r>
            <a:r>
              <a:rPr lang="pt-BR" dirty="0"/>
              <a:t>as classes </a:t>
            </a:r>
            <a:r>
              <a:rPr lang="pt-BR" i="1" dirty="0" err="1"/>
              <a:t>Duck</a:t>
            </a:r>
            <a:r>
              <a:rPr lang="pt-BR" i="1" dirty="0"/>
              <a:t> </a:t>
            </a:r>
            <a:r>
              <a:rPr lang="pt-BR" dirty="0"/>
              <a:t>que </a:t>
            </a:r>
            <a:r>
              <a:rPr lang="pt-BR" dirty="0" smtClean="0"/>
              <a:t>irão </a:t>
            </a:r>
            <a:r>
              <a:rPr lang="pt-BR" dirty="0"/>
              <a:t>im­plementar as interfaces de voar e grasnar. Em vez disso, vamos criar </a:t>
            </a:r>
            <a:r>
              <a:rPr lang="pt-BR" dirty="0" smtClean="0"/>
              <a:t>um </a:t>
            </a:r>
            <a:r>
              <a:rPr lang="pt-BR" dirty="0"/>
              <a:t>conjunto de classes cuja </a:t>
            </a:r>
            <a:r>
              <a:rPr lang="pt-BR" dirty="0" smtClean="0"/>
              <a:t>razão </a:t>
            </a:r>
            <a:r>
              <a:rPr lang="pt-BR" dirty="0"/>
              <a:t>de existir e representar </a:t>
            </a:r>
            <a:r>
              <a:rPr lang="pt-BR" dirty="0" smtClean="0"/>
              <a:t>um comportamento </a:t>
            </a:r>
            <a:r>
              <a:rPr lang="pt-BR" dirty="0"/>
              <a:t>(por exemplo, "guin­char"), e </a:t>
            </a:r>
            <a:r>
              <a:rPr lang="pt-BR" dirty="0" smtClean="0"/>
              <a:t>é </a:t>
            </a:r>
            <a:r>
              <a:rPr lang="pt-BR" dirty="0"/>
              <a:t>a classe </a:t>
            </a:r>
            <a:r>
              <a:rPr lang="pt-BR" i="1" dirty="0"/>
              <a:t>comportamento, </a:t>
            </a:r>
            <a:r>
              <a:rPr lang="pt-BR" dirty="0"/>
              <a:t>e </a:t>
            </a:r>
            <a:r>
              <a:rPr lang="pt-BR" dirty="0" smtClean="0"/>
              <a:t>não </a:t>
            </a:r>
            <a:r>
              <a:rPr lang="pt-BR" dirty="0"/>
              <a:t>a classe </a:t>
            </a:r>
            <a:r>
              <a:rPr lang="pt-BR" dirty="0" err="1"/>
              <a:t>Duck</a:t>
            </a:r>
            <a:r>
              <a:rPr lang="pt-BR" dirty="0"/>
              <a:t>, que </a:t>
            </a:r>
            <a:r>
              <a:rPr lang="pt-BR" dirty="0" smtClean="0"/>
              <a:t>irá </a:t>
            </a:r>
            <a:r>
              <a:rPr lang="pt-BR" dirty="0"/>
              <a:t>implementar a interface de comportamento.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t-BR" dirty="0"/>
              <a:t> 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0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Analisando a dependência de objetos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00808"/>
            <a:ext cx="4948621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1403648" y="908720"/>
            <a:ext cx="37444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Esta versão da </a:t>
            </a:r>
            <a:r>
              <a:rPr lang="pt-BR" dirty="0" err="1" smtClean="0"/>
              <a:t>PizzaStore</a:t>
            </a:r>
            <a:r>
              <a:rPr lang="pt-BR" dirty="0" smtClean="0"/>
              <a:t> depende destes objetos de pizza porque está criando diretamente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399584" y="1556792"/>
            <a:ext cx="374441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Como qualquer alteração nas implementações concretas  de Pizzas afeta </a:t>
            </a:r>
            <a:r>
              <a:rPr lang="pt-BR" dirty="0" err="1" smtClean="0"/>
              <a:t>PizzaStore</a:t>
            </a:r>
            <a:r>
              <a:rPr lang="pt-BR" dirty="0" smtClean="0"/>
              <a:t>, dizemos que </a:t>
            </a:r>
            <a:r>
              <a:rPr lang="pt-BR" dirty="0" err="1" smtClean="0"/>
              <a:t>PizzaStore</a:t>
            </a:r>
            <a:r>
              <a:rPr lang="pt-BR" dirty="0" smtClean="0"/>
              <a:t>  depende de implementações de Pizza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979561"/>
            <a:ext cx="2399931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Se a implementação dessas classes mudasse, poderíamos  ter que modificar em </a:t>
            </a:r>
            <a:r>
              <a:rPr lang="pt-BR" dirty="0" err="1" smtClean="0"/>
              <a:t>PizzaStore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0571" y="5934670"/>
            <a:ext cx="307958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Todo novo tipo de pizza que adicionamos cria outra dependência para </a:t>
            </a:r>
            <a:r>
              <a:rPr lang="pt-BR" dirty="0" err="1" smtClean="0"/>
              <a:t>PizzaStore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0"/>
          </p:cNvCxnSpPr>
          <p:nvPr/>
        </p:nvCxnSpPr>
        <p:spPr>
          <a:xfrm flipV="1">
            <a:off x="1570363" y="5517232"/>
            <a:ext cx="625373" cy="4174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8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0"/>
            <a:ext cx="9108504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Principio da Inversão de Dependência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36713"/>
            <a:ext cx="9036496" cy="25922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Deve </a:t>
            </a:r>
            <a:r>
              <a:rPr lang="pt-BR" sz="2400" dirty="0"/>
              <a:t>estar bem claro que reduzir as </a:t>
            </a:r>
            <a:r>
              <a:rPr lang="pt-BR" sz="2400" dirty="0" smtClean="0"/>
              <a:t>dependências </a:t>
            </a:r>
            <a:r>
              <a:rPr lang="pt-BR" sz="2400" dirty="0"/>
              <a:t>a classes concretas em nosso </a:t>
            </a:r>
            <a:r>
              <a:rPr lang="pt-BR" sz="2400" dirty="0" smtClean="0"/>
              <a:t>código </a:t>
            </a:r>
            <a:r>
              <a:rPr lang="pt-BR" sz="2400" dirty="0"/>
              <a:t>e uma "coisa boa". Na verdade, temos </a:t>
            </a:r>
            <a:r>
              <a:rPr lang="pt-BR" sz="2400" dirty="0" smtClean="0"/>
              <a:t>um princípio </a:t>
            </a:r>
            <a:r>
              <a:rPr lang="pt-BR" sz="2400" dirty="0"/>
              <a:t>de projeto 00 que formaliza essa </a:t>
            </a:r>
            <a:r>
              <a:rPr lang="pt-BR" sz="2400" dirty="0" smtClean="0"/>
              <a:t>noção; </a:t>
            </a:r>
            <a:r>
              <a:rPr lang="pt-BR" sz="2400" dirty="0"/>
              <a:t>ele </a:t>
            </a:r>
            <a:r>
              <a:rPr lang="pt-BR" sz="2400" dirty="0" smtClean="0"/>
              <a:t>tem até </a:t>
            </a:r>
            <a:r>
              <a:rPr lang="pt-BR" sz="2400" dirty="0"/>
              <a:t>um nome grande e formal: </a:t>
            </a:r>
            <a:r>
              <a:rPr lang="pt-BR" sz="2400" b="1" i="1" dirty="0"/>
              <a:t>Principio da </a:t>
            </a:r>
            <a:r>
              <a:rPr lang="pt-BR" sz="2400" b="1" i="1" dirty="0" smtClean="0"/>
              <a:t>Inversão</a:t>
            </a:r>
            <a:endParaRPr lang="pt-BR" sz="2400" b="1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03553" y="3585101"/>
            <a:ext cx="9036496" cy="1500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pt-BR" sz="2400" dirty="0" smtClean="0"/>
              <a:t>	</a:t>
            </a:r>
            <a:r>
              <a:rPr lang="pt-BR" sz="2400" b="1" dirty="0" smtClean="0"/>
              <a:t>Princípio de Projeto</a:t>
            </a:r>
            <a:r>
              <a:rPr lang="pt-BR" sz="2400" dirty="0" smtClean="0"/>
              <a:t>: Depende de abstrações . Não depende de classes concretas</a:t>
            </a:r>
            <a:endParaRPr lang="pt-BR" sz="2400" b="1" dirty="0" smtClean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8520" y="-99392"/>
            <a:ext cx="9252520" cy="1143000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smtClean="0"/>
              <a:t>Princípio </a:t>
            </a:r>
            <a:r>
              <a:rPr lang="pt-BR" dirty="0"/>
              <a:t>da Inversão de Dependência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No início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este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princípio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parece "Programe para uma interface, 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para uma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implementação",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certo?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É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parecido; no entanto, 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Princípio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Inversão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Dependência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faz uma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afirmação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bem mais forte sobre 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abstração.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Ele sugere que nossos componentes de alto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dependam de nossos componentes 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inferior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; os dois devem depender 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abstrações.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6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171"/>
            <a:ext cx="8229600" cy="778098"/>
          </a:xfrm>
        </p:spPr>
        <p:txBody>
          <a:bodyPr/>
          <a:lstStyle/>
          <a:p>
            <a:r>
              <a:rPr lang="pt-BR" dirty="0" smtClean="0"/>
              <a:t>Aplicando o Princípio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54461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dirty="0" smtClean="0"/>
              <a:t>	Agora o </a:t>
            </a:r>
            <a:r>
              <a:rPr lang="pt-BR" sz="2400" dirty="0"/>
              <a:t>principal problema com a Pizzaria Muito Dependente e que ele depende de todo tipo de pizza porque </a:t>
            </a:r>
            <a:r>
              <a:rPr lang="pt-BR" sz="2400" dirty="0" smtClean="0"/>
              <a:t>realmente instancia </a:t>
            </a:r>
            <a:r>
              <a:rPr lang="pt-BR" sz="2400" dirty="0"/>
              <a:t>tipos concretos em seu </a:t>
            </a:r>
            <a:r>
              <a:rPr lang="pt-BR" sz="2400" dirty="0" err="1"/>
              <a:t>metodo</a:t>
            </a:r>
            <a:r>
              <a:rPr lang="pt-BR" sz="2400" dirty="0"/>
              <a:t>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	</a:t>
            </a:r>
            <a:r>
              <a:rPr lang="pt-BR" sz="2400" dirty="0" smtClean="0"/>
              <a:t>Enquanto </a:t>
            </a:r>
            <a:r>
              <a:rPr lang="pt-BR" sz="2400" dirty="0"/>
              <a:t>criamos uma </a:t>
            </a:r>
            <a:r>
              <a:rPr lang="pt-BR" sz="2400" dirty="0" smtClean="0"/>
              <a:t>abstração, </a:t>
            </a:r>
            <a:r>
              <a:rPr lang="pt-BR" sz="2400" dirty="0"/>
              <a:t>Pizza, estamos criando Pizzas concretas nesse </a:t>
            </a:r>
            <a:r>
              <a:rPr lang="pt-BR" sz="2400" dirty="0" smtClean="0"/>
              <a:t>código, então não </a:t>
            </a:r>
            <a:r>
              <a:rPr lang="pt-BR" sz="2400" dirty="0"/>
              <a:t>obtemos muita dessa </a:t>
            </a:r>
            <a:r>
              <a:rPr lang="pt-BR" sz="2400" dirty="0" smtClean="0"/>
              <a:t>abstração.</a:t>
            </a:r>
            <a:endParaRPr lang="pt-BR" sz="2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Como podemos </a:t>
            </a:r>
            <a:r>
              <a:rPr lang="pt-BR" sz="2400" dirty="0"/>
              <a:t>obter essas </a:t>
            </a:r>
            <a:r>
              <a:rPr lang="pt-BR" sz="2400" dirty="0" smtClean="0"/>
              <a:t>criações </a:t>
            </a:r>
            <a:r>
              <a:rPr lang="pt-BR" sz="2400" dirty="0"/>
              <a:t>de </a:t>
            </a:r>
            <a:r>
              <a:rPr lang="pt-BR" sz="2400" dirty="0" smtClean="0"/>
              <a:t>instância </a:t>
            </a:r>
            <a:r>
              <a:rPr lang="pt-BR" sz="2400" dirty="0"/>
              <a:t>do </a:t>
            </a:r>
            <a:r>
              <a:rPr lang="pt-BR" sz="2400" dirty="0" smtClean="0"/>
              <a:t>método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() ? </a:t>
            </a:r>
            <a:r>
              <a:rPr lang="pt-BR" sz="2400" dirty="0"/>
              <a:t>Bem, conforme sabemos, o </a:t>
            </a:r>
            <a:r>
              <a:rPr lang="pt-BR" sz="2400" dirty="0" smtClean="0"/>
              <a:t>método </a:t>
            </a:r>
            <a:r>
              <a:rPr lang="pt-BR" sz="2400" dirty="0" err="1" smtClean="0"/>
              <a:t>Factory</a:t>
            </a:r>
            <a:r>
              <a:rPr lang="pt-BR" sz="2400" dirty="0" smtClean="0"/>
              <a:t> permite </a:t>
            </a:r>
            <a:r>
              <a:rPr lang="pt-BR" sz="2400" dirty="0"/>
              <a:t>fazer isso.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400" dirty="0" smtClean="0"/>
              <a:t>	Então depois </a:t>
            </a:r>
            <a:r>
              <a:rPr lang="pt-BR" sz="2400" dirty="0"/>
              <a:t>de aplicar o </a:t>
            </a:r>
            <a:r>
              <a:rPr lang="pt-BR" sz="2400" dirty="0" smtClean="0"/>
              <a:t>Método </a:t>
            </a:r>
            <a:r>
              <a:rPr lang="pt-BR" sz="2400" dirty="0" err="1"/>
              <a:t>Factory</a:t>
            </a:r>
            <a:r>
              <a:rPr lang="pt-BR" sz="2400" dirty="0"/>
              <a:t>, nosso diagrama fica assim: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pt-BR" dirty="0"/>
              <a:t>Aplicando o Princípio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24744"/>
            <a:ext cx="3888432" cy="5339844"/>
          </a:xfrm>
        </p:spPr>
      </p:pic>
      <p:sp>
        <p:nvSpPr>
          <p:cNvPr id="5" name="CaixaDeTexto 4"/>
          <p:cNvSpPr txBox="1"/>
          <p:nvPr/>
        </p:nvSpPr>
        <p:spPr>
          <a:xfrm>
            <a:off x="5508104" y="980728"/>
            <a:ext cx="35283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Agora, </a:t>
            </a:r>
            <a:r>
              <a:rPr lang="pt-BR" dirty="0" err="1" smtClean="0"/>
              <a:t>PizzaStore</a:t>
            </a:r>
            <a:r>
              <a:rPr lang="pt-BR" dirty="0" smtClean="0"/>
              <a:t> depende somente de Pizza, a classe abstrata.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60504" y="2420888"/>
            <a:ext cx="352839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classes de pizza concretas também dependem de abstração Pizza porque implementam a interface Pizza (lembre-se, estamos  usando interfaces no sentido geral) na classe abstrata Pizza.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79512" y="2097722"/>
            <a:ext cx="32768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Pizza é uma classe abstrata... Uma abstração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6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pt-BR" dirty="0"/>
              <a:t>Aplicando o Princípio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764705"/>
            <a:ext cx="8640960" cy="30963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Depois de </a:t>
            </a:r>
            <a:r>
              <a:rPr lang="pt-BR" sz="2400" dirty="0"/>
              <a:t>aplicar o </a:t>
            </a:r>
            <a:r>
              <a:rPr lang="pt-BR" sz="2400" dirty="0" err="1"/>
              <a:t>Metodo</a:t>
            </a:r>
            <a:r>
              <a:rPr lang="pt-BR" sz="2400" dirty="0"/>
              <a:t> </a:t>
            </a:r>
            <a:r>
              <a:rPr lang="pt-BR" sz="2400" dirty="0" err="1"/>
              <a:t>Factory</a:t>
            </a:r>
            <a:r>
              <a:rPr lang="pt-BR" sz="2400" dirty="0"/>
              <a:t>, </a:t>
            </a:r>
            <a:r>
              <a:rPr lang="pt-BR" sz="2400" dirty="0" smtClean="0"/>
              <a:t>você irá </a:t>
            </a:r>
            <a:r>
              <a:rPr lang="pt-BR" sz="2400" dirty="0"/>
              <a:t>notar que nosso componente de alto </a:t>
            </a:r>
            <a:r>
              <a:rPr lang="pt-BR" sz="2400" dirty="0" smtClean="0"/>
              <a:t>nível, </a:t>
            </a:r>
            <a:r>
              <a:rPr lang="pt-BR" sz="2400" dirty="0"/>
              <a:t>o </a:t>
            </a:r>
            <a:r>
              <a:rPr lang="pt-BR" sz="2400" dirty="0" err="1"/>
              <a:t>PizzaStore</a:t>
            </a:r>
            <a:r>
              <a:rPr lang="pt-BR" sz="2400" dirty="0"/>
              <a:t>, e nossos </a:t>
            </a:r>
            <a:r>
              <a:rPr lang="pt-BR" sz="2400" dirty="0" smtClean="0"/>
              <a:t>componentes </a:t>
            </a:r>
            <a:r>
              <a:rPr lang="pt-BR" sz="2400" dirty="0"/>
              <a:t>de baixo </a:t>
            </a:r>
            <a:r>
              <a:rPr lang="pt-BR" sz="2400" dirty="0" smtClean="0"/>
              <a:t>nível, </a:t>
            </a:r>
            <a:r>
              <a:rPr lang="pt-BR" sz="2400" dirty="0"/>
              <a:t>as pizzas, dependem de Pizza, a </a:t>
            </a:r>
            <a:r>
              <a:rPr lang="pt-BR" sz="2400" dirty="0" smtClean="0"/>
              <a:t>abstração. </a:t>
            </a:r>
            <a:r>
              <a:rPr lang="pt-BR" sz="2400" dirty="0"/>
              <a:t>0 </a:t>
            </a:r>
            <a:r>
              <a:rPr lang="pt-BR" sz="2400" dirty="0" smtClean="0"/>
              <a:t>Método </a:t>
            </a:r>
            <a:r>
              <a:rPr lang="pt-BR" sz="2400" dirty="0" err="1"/>
              <a:t>Factory</a:t>
            </a:r>
            <a:r>
              <a:rPr lang="pt-BR" sz="2400" dirty="0"/>
              <a:t> </a:t>
            </a:r>
            <a:r>
              <a:rPr lang="pt-BR" sz="2400" dirty="0" smtClean="0"/>
              <a:t>não é </a:t>
            </a:r>
            <a:r>
              <a:rPr lang="pt-BR" sz="2400" dirty="0"/>
              <a:t>a </a:t>
            </a:r>
            <a:r>
              <a:rPr lang="pt-BR" sz="2400" dirty="0" smtClean="0"/>
              <a:t>única técnica </a:t>
            </a:r>
            <a:r>
              <a:rPr lang="pt-BR" sz="2400" dirty="0"/>
              <a:t>para </a:t>
            </a:r>
            <a:r>
              <a:rPr lang="pt-BR" sz="2400" dirty="0" smtClean="0"/>
              <a:t>Princípio </a:t>
            </a:r>
            <a:r>
              <a:rPr lang="pt-BR" sz="2400" dirty="0"/>
              <a:t>da </a:t>
            </a:r>
            <a:r>
              <a:rPr lang="pt-BR" sz="2400" dirty="0" smtClean="0"/>
              <a:t>Inversão </a:t>
            </a:r>
            <a:r>
              <a:rPr lang="pt-BR" sz="2400" dirty="0"/>
              <a:t>de </a:t>
            </a:r>
            <a:r>
              <a:rPr lang="pt-BR" sz="2400" dirty="0" smtClean="0"/>
              <a:t>Dependência, </a:t>
            </a:r>
            <a:r>
              <a:rPr lang="pt-BR" sz="2400" dirty="0"/>
              <a:t>mas </a:t>
            </a:r>
            <a:r>
              <a:rPr lang="pt-BR" sz="2400" dirty="0" smtClean="0"/>
              <a:t>é </a:t>
            </a:r>
            <a:r>
              <a:rPr lang="pt-BR" sz="2400" dirty="0"/>
              <a:t>uma </a:t>
            </a:r>
            <a:r>
              <a:rPr lang="pt-BR" sz="2400" dirty="0" smtClean="0"/>
              <a:t>das </a:t>
            </a:r>
            <a:r>
              <a:rPr lang="pt-BR" sz="2400" dirty="0"/>
              <a:t>mais eficazes.</a:t>
            </a:r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2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Onde esta a </a:t>
            </a:r>
            <a:r>
              <a:rPr lang="pt-BR" b="1" dirty="0" smtClean="0"/>
              <a:t>"inversão" </a:t>
            </a:r>
            <a:r>
              <a:rPr lang="pt-BR" b="1" dirty="0"/>
              <a:t>no </a:t>
            </a:r>
            <a:r>
              <a:rPr lang="pt-BR" b="1" dirty="0" smtClean="0"/>
              <a:t>Princípio </a:t>
            </a:r>
            <a:r>
              <a:rPr lang="pt-BR" b="1" dirty="0"/>
              <a:t>da </a:t>
            </a:r>
            <a:r>
              <a:rPr lang="pt-BR" b="1" dirty="0" smtClean="0"/>
              <a:t>Inversão Dependência?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A "inversão"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no nome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Princípio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Inversão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Dependência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existe porque inverte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como você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geralmente pensa em seu projeto 00. Veja o diagrama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anterior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observe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que os componentes de baixo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agora dependem de uma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abstração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superior,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mesmo modo, o componente de alto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também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esta ligado a mesma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abstração.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Assim,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gráfico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dependência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cima para baixo que desenhamos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anteriormente 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foi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invertido  com módulos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alto e baixo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nível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dependendo agora da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abstração.</a:t>
            </a: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 marL="0" indent="0" algn="just"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Vamos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analisar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também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raciocínio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por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trás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do processo de projeto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típico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ver como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introduzir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princípio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pode mudar a forma como vemos o projeto...</a:t>
            </a:r>
          </a:p>
          <a:p>
            <a:pPr algn="just"/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17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Invertendo o Pensamento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7"/>
            <a:ext cx="8784976" cy="180019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Pizzarias </a:t>
            </a:r>
            <a:r>
              <a:rPr lang="pt-BR" sz="2400" dirty="0"/>
              <a:t>preparam, assam e </a:t>
            </a:r>
            <a:r>
              <a:rPr lang="pt-BR" sz="2400" dirty="0" smtClean="0"/>
              <a:t>encaixotam </a:t>
            </a:r>
            <a:r>
              <a:rPr lang="pt-BR" sz="2400" dirty="0"/>
              <a:t>pizzas. </a:t>
            </a:r>
            <a:r>
              <a:rPr lang="pt-BR" sz="2400" dirty="0" smtClean="0"/>
              <a:t>Então </a:t>
            </a:r>
            <a:r>
              <a:rPr lang="pt-BR" sz="2400" dirty="0"/>
              <a:t>minha </a:t>
            </a:r>
            <a:r>
              <a:rPr lang="pt-BR" sz="2400" dirty="0" smtClean="0"/>
              <a:t>loja precisa </a:t>
            </a:r>
            <a:r>
              <a:rPr lang="pt-BR" sz="2400" dirty="0"/>
              <a:t>ser capaz de fazer </a:t>
            </a:r>
            <a:r>
              <a:rPr lang="pt-BR" sz="2400" dirty="0" smtClean="0"/>
              <a:t>muitas pizzas </a:t>
            </a:r>
            <a:r>
              <a:rPr lang="pt-BR" sz="2400" dirty="0"/>
              <a:t>diferentes: </a:t>
            </a:r>
            <a:r>
              <a:rPr lang="pt-BR" sz="2400" dirty="0" err="1" smtClean="0"/>
              <a:t>CheesePizza</a:t>
            </a:r>
            <a:r>
              <a:rPr lang="pt-BR" sz="2400" dirty="0" smtClean="0"/>
              <a:t> (pizza </a:t>
            </a:r>
            <a:r>
              <a:rPr lang="pt-BR" sz="2400" dirty="0"/>
              <a:t>de </a:t>
            </a:r>
            <a:r>
              <a:rPr lang="pt-BR" sz="2400" dirty="0" smtClean="0"/>
              <a:t>queijo</a:t>
            </a:r>
            <a:r>
              <a:rPr lang="pt-BR" sz="2400" dirty="0"/>
              <a:t>), </a:t>
            </a:r>
            <a:r>
              <a:rPr lang="pt-BR" sz="2400" dirty="0" err="1"/>
              <a:t>VeggiePizza</a:t>
            </a:r>
            <a:r>
              <a:rPr lang="pt-BR" sz="2400" dirty="0"/>
              <a:t> (</a:t>
            </a:r>
            <a:r>
              <a:rPr lang="pt-BR" sz="2400" dirty="0" smtClean="0"/>
              <a:t>pizza </a:t>
            </a:r>
            <a:r>
              <a:rPr lang="pt-BR" sz="2400" dirty="0" err="1" smtClean="0"/>
              <a:t>vegetarian</a:t>
            </a:r>
            <a:r>
              <a:rPr lang="pt-BR" sz="2400" dirty="0"/>
              <a:t>), </a:t>
            </a:r>
            <a:r>
              <a:rPr lang="pt-BR" sz="2400" dirty="0" err="1"/>
              <a:t>ClamPizza</a:t>
            </a:r>
            <a:r>
              <a:rPr lang="pt-BR" sz="2400" dirty="0"/>
              <a:t> (pizza </a:t>
            </a:r>
            <a:r>
              <a:rPr lang="pt-BR" sz="2400" dirty="0" smtClean="0"/>
              <a:t>de mariscos</a:t>
            </a:r>
            <a:r>
              <a:rPr lang="pt-BR" sz="2400" dirty="0"/>
              <a:t>) e assim por diante...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9512" y="3005337"/>
            <a:ext cx="8784976" cy="7116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OK, </a:t>
            </a:r>
            <a:r>
              <a:rPr lang="pt-BR" sz="2000" dirty="0" smtClean="0"/>
              <a:t>então você </a:t>
            </a:r>
            <a:r>
              <a:rPr lang="pt-BR" sz="2000" dirty="0"/>
              <a:t>precisa implementar uma </a:t>
            </a:r>
            <a:r>
              <a:rPr lang="pt-BR" sz="2000" dirty="0" err="1"/>
              <a:t>PizzaStore</a:t>
            </a:r>
            <a:r>
              <a:rPr lang="pt-BR" sz="2000" dirty="0"/>
              <a:t> (pizzaria). Qual a primeira coisa que a sua mente?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47935" y="3861049"/>
            <a:ext cx="878497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Bem, uma </a:t>
            </a:r>
            <a:r>
              <a:rPr lang="pt-BR" sz="2000" dirty="0" err="1"/>
              <a:t>CheesePizza</a:t>
            </a:r>
            <a:r>
              <a:rPr lang="pt-BR" sz="2000" dirty="0"/>
              <a:t>, uma </a:t>
            </a:r>
            <a:r>
              <a:rPr lang="pt-BR" sz="2000" dirty="0" err="1"/>
              <a:t>VeggiePizza</a:t>
            </a:r>
            <a:r>
              <a:rPr lang="pt-BR" sz="2000" dirty="0"/>
              <a:t> e uma </a:t>
            </a:r>
            <a:r>
              <a:rPr lang="pt-BR" sz="2000" dirty="0" err="1" smtClean="0"/>
              <a:t>ClamPizza</a:t>
            </a:r>
            <a:r>
              <a:rPr lang="pt-BR" sz="2000" dirty="0" smtClean="0"/>
              <a:t> são </a:t>
            </a:r>
            <a:r>
              <a:rPr lang="pt-BR" sz="2000" dirty="0"/>
              <a:t>apenas Pizzas, </a:t>
            </a:r>
            <a:r>
              <a:rPr lang="pt-BR" sz="2000" dirty="0" smtClean="0"/>
              <a:t>então devem dividir </a:t>
            </a:r>
            <a:r>
              <a:rPr lang="pt-BR" sz="2000" dirty="0"/>
              <a:t>uma interface Pizza.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7504" y="4797152"/>
            <a:ext cx="8784976" cy="1800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Certo, </a:t>
            </a:r>
            <a:r>
              <a:rPr lang="pt-BR" sz="2400" dirty="0" smtClean="0"/>
              <a:t>você começa </a:t>
            </a:r>
            <a:r>
              <a:rPr lang="pt-BR" sz="2400" dirty="0"/>
              <a:t>em cima e vai descendo </a:t>
            </a:r>
            <a:r>
              <a:rPr lang="pt-BR" sz="2400" dirty="0" smtClean="0"/>
              <a:t>até </a:t>
            </a:r>
            <a:r>
              <a:rPr lang="pt-BR" sz="2400" dirty="0"/>
              <a:t>as classes concretas. Mas, </a:t>
            </a:r>
            <a:r>
              <a:rPr lang="pt-BR" sz="2400" dirty="0" smtClean="0"/>
              <a:t>como </a:t>
            </a:r>
            <a:r>
              <a:rPr lang="pt-BR" sz="2400" dirty="0"/>
              <a:t>vimos, </a:t>
            </a:r>
            <a:r>
              <a:rPr lang="pt-BR" sz="2400" dirty="0" smtClean="0"/>
              <a:t>você não </a:t>
            </a:r>
            <a:r>
              <a:rPr lang="pt-BR" sz="2400" dirty="0"/>
              <a:t>quer que sua pizzaria saiba sobre os tipos concretos de pizza ela </a:t>
            </a:r>
            <a:r>
              <a:rPr lang="pt-BR" sz="2400" dirty="0" smtClean="0"/>
              <a:t>será </a:t>
            </a:r>
            <a:r>
              <a:rPr lang="pt-BR" sz="2400" dirty="0"/>
              <a:t>dependente de todas essas classes concretas!</a:t>
            </a:r>
          </a:p>
          <a:p>
            <a:r>
              <a:rPr lang="pt-BR" sz="2400" dirty="0"/>
              <a:t>Agora, vamos "inverter" seu pensamento... em vez de </a:t>
            </a:r>
            <a:r>
              <a:rPr lang="pt-BR" sz="2400" dirty="0" smtClean="0"/>
              <a:t>começar </a:t>
            </a:r>
            <a:r>
              <a:rPr lang="pt-BR" sz="2400" dirty="0"/>
              <a:t>de cima, comece Pizzas e pense no que pode ser </a:t>
            </a:r>
            <a:r>
              <a:rPr lang="pt-BR" sz="2400" dirty="0" smtClean="0"/>
              <a:t>abstraído.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3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778098"/>
          </a:xfrm>
        </p:spPr>
        <p:txBody>
          <a:bodyPr/>
          <a:lstStyle/>
          <a:p>
            <a:r>
              <a:rPr lang="pt-BR" dirty="0"/>
              <a:t>Invertendo o Pensamento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1"/>
            <a:ext cx="8712968" cy="129614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Já </a:t>
            </a:r>
            <a:r>
              <a:rPr lang="pt-BR" sz="2400" dirty="0"/>
              <a:t>que agora eu tenho </a:t>
            </a:r>
            <a:r>
              <a:rPr lang="pt-BR" sz="2400" dirty="0" smtClean="0"/>
              <a:t>uma abstração </a:t>
            </a:r>
            <a:r>
              <a:rPr lang="pt-BR" sz="2400" dirty="0"/>
              <a:t>Pizza, </a:t>
            </a:r>
            <a:r>
              <a:rPr lang="pt-BR" sz="2400" dirty="0" smtClean="0"/>
              <a:t>posso desenvolver </a:t>
            </a:r>
            <a:r>
              <a:rPr lang="pt-BR" sz="2400" dirty="0"/>
              <a:t>minha Pizza </a:t>
            </a:r>
            <a:r>
              <a:rPr lang="pt-BR" sz="2400" dirty="0" err="1"/>
              <a:t>Store</a:t>
            </a:r>
            <a:r>
              <a:rPr lang="pt-BR" sz="2400" dirty="0"/>
              <a:t> </a:t>
            </a:r>
            <a:r>
              <a:rPr lang="pt-BR" sz="2400" dirty="0" smtClean="0"/>
              <a:t>e não </a:t>
            </a:r>
            <a:r>
              <a:rPr lang="pt-BR" sz="2400" dirty="0"/>
              <a:t>me preocupar com as </a:t>
            </a:r>
            <a:r>
              <a:rPr lang="pt-BR" sz="2400" dirty="0" smtClean="0"/>
              <a:t>classes concretas </a:t>
            </a:r>
            <a:r>
              <a:rPr lang="pt-BR" sz="2400" dirty="0"/>
              <a:t>de pizza.</a:t>
            </a:r>
          </a:p>
          <a:p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9710" y="2348880"/>
            <a:ext cx="8654777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Certo! </a:t>
            </a:r>
            <a:r>
              <a:rPr lang="pt-BR" sz="2400" dirty="0" smtClean="0"/>
              <a:t>Você </a:t>
            </a:r>
            <a:r>
              <a:rPr lang="pt-BR" sz="2400" dirty="0"/>
              <a:t>esta pensando na </a:t>
            </a:r>
            <a:r>
              <a:rPr lang="pt-BR" sz="2400" dirty="0" smtClean="0"/>
              <a:t>abstração </a:t>
            </a:r>
            <a:r>
              <a:rPr lang="pt-BR" sz="2400" dirty="0"/>
              <a:t>Pizza. </a:t>
            </a:r>
            <a:r>
              <a:rPr lang="pt-BR" sz="2400" dirty="0" smtClean="0"/>
              <a:t>Então </a:t>
            </a:r>
            <a:r>
              <a:rPr lang="pt-BR" sz="2400" dirty="0"/>
              <a:t>agora volte e pense no projeto da </a:t>
            </a:r>
            <a:r>
              <a:rPr lang="pt-BR" sz="2400" dirty="0" err="1" smtClean="0"/>
              <a:t>PizzaStore</a:t>
            </a:r>
            <a:r>
              <a:rPr lang="pt-BR" sz="2400" dirty="0" smtClean="0"/>
              <a:t> </a:t>
            </a:r>
            <a:r>
              <a:rPr lang="pt-BR" sz="2400" dirty="0"/>
              <a:t>de </a:t>
            </a:r>
            <a:r>
              <a:rPr lang="pt-BR" sz="2400" dirty="0" smtClean="0"/>
              <a:t>novo. Mas</a:t>
            </a:r>
            <a:r>
              <a:rPr lang="pt-BR" sz="2400" dirty="0"/>
              <a:t>, para fazer isso, </a:t>
            </a:r>
            <a:r>
              <a:rPr lang="pt-BR" sz="2400" dirty="0" smtClean="0"/>
              <a:t>você terá </a:t>
            </a:r>
            <a:r>
              <a:rPr lang="pt-BR" sz="2400" dirty="0"/>
              <a:t>que contar com uma </a:t>
            </a:r>
            <a:r>
              <a:rPr lang="pt-BR" sz="2400" dirty="0" smtClean="0"/>
              <a:t>fábrica </a:t>
            </a:r>
            <a:r>
              <a:rPr lang="pt-BR" sz="2400" dirty="0"/>
              <a:t>a fim de tirar essas classes concretas de sua pizzaria. Depois de </a:t>
            </a:r>
            <a:r>
              <a:rPr lang="pt-BR" sz="2400" dirty="0" smtClean="0"/>
              <a:t>fazê-lo</a:t>
            </a:r>
            <a:r>
              <a:rPr lang="pt-BR" sz="2400" dirty="0"/>
              <a:t>, </a:t>
            </a:r>
            <a:r>
              <a:rPr lang="pt-BR" sz="2400" dirty="0" smtClean="0"/>
              <a:t>seus diferentes </a:t>
            </a:r>
            <a:r>
              <a:rPr lang="pt-BR" sz="2400" dirty="0"/>
              <a:t>tipos concretos de pizza </a:t>
            </a:r>
            <a:r>
              <a:rPr lang="pt-BR" sz="2400" dirty="0" smtClean="0"/>
              <a:t>irão </a:t>
            </a:r>
            <a:r>
              <a:rPr lang="pt-BR" sz="2400" dirty="0"/>
              <a:t>depender somente de uma </a:t>
            </a:r>
            <a:r>
              <a:rPr lang="pt-BR" sz="2400" dirty="0" smtClean="0"/>
              <a:t>abstração, </a:t>
            </a:r>
            <a:r>
              <a:rPr lang="pt-BR" sz="2400" dirty="0"/>
              <a:t>assim como sua pizzaria. Pegamos um projeto onde a pizzaria dependia das classes concretas e invertia essas </a:t>
            </a:r>
            <a:r>
              <a:rPr lang="pt-BR" sz="2400" dirty="0" smtClean="0"/>
              <a:t>dependências </a:t>
            </a:r>
            <a:r>
              <a:rPr lang="pt-BR" sz="2400" dirty="0"/>
              <a:t>(juntamente com seu </a:t>
            </a:r>
            <a:r>
              <a:rPr lang="pt-BR" sz="2400" dirty="0" smtClean="0"/>
              <a:t>raciocínio).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8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4988"/>
            <a:ext cx="8748464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diretrizes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ajudar</a:t>
            </a:r>
            <a:r>
              <a:rPr lang="en-US" dirty="0" smtClean="0"/>
              <a:t> a </a:t>
            </a:r>
            <a:r>
              <a:rPr lang="en-US" dirty="0" err="1" smtClean="0"/>
              <a:t>seguir</a:t>
            </a:r>
            <a:r>
              <a:rPr lang="en-US" dirty="0" smtClean="0"/>
              <a:t> o </a:t>
            </a:r>
            <a:r>
              <a:rPr lang="en-US" dirty="0" err="1" smtClean="0"/>
              <a:t>Princípio</a:t>
            </a:r>
            <a:r>
              <a:rPr lang="en-US" dirty="0" smtClean="0"/>
              <a:t> de </a:t>
            </a:r>
            <a:r>
              <a:rPr lang="en-US" dirty="0" err="1" smtClean="0"/>
              <a:t>Inversão</a:t>
            </a:r>
            <a:r>
              <a:rPr lang="en-US" dirty="0" smtClean="0"/>
              <a:t> de </a:t>
            </a:r>
            <a:r>
              <a:rPr lang="en-US" dirty="0" err="1" smtClean="0"/>
              <a:t>dependência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1"/>
            <a:ext cx="8712968" cy="86409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2400" dirty="0" err="1" smtClean="0"/>
              <a:t>Nenhuma</a:t>
            </a:r>
            <a:r>
              <a:rPr lang="en-US" sz="2400" dirty="0" smtClean="0"/>
              <a:t> </a:t>
            </a:r>
            <a:r>
              <a:rPr lang="en-US" sz="2400" dirty="0" err="1" smtClean="0"/>
              <a:t>variável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conter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referência</a:t>
            </a:r>
            <a:r>
              <a:rPr lang="en-US" sz="2400" dirty="0" smtClean="0"/>
              <a:t> a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concreta</a:t>
            </a:r>
            <a:endParaRPr lang="pt-BR" sz="24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8083" y="2204863"/>
            <a:ext cx="8856984" cy="864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Se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usar</a:t>
            </a:r>
            <a:r>
              <a:rPr lang="en-US" sz="2400" dirty="0" smtClean="0"/>
              <a:t> new, </a:t>
            </a:r>
            <a:r>
              <a:rPr lang="en-US" sz="2400" dirty="0" err="1" smtClean="0"/>
              <a:t>irá</a:t>
            </a:r>
            <a:r>
              <a:rPr lang="en-US" sz="2400" dirty="0" smtClean="0"/>
              <a:t> </a:t>
            </a:r>
            <a:r>
              <a:rPr lang="en-US" sz="2400" dirty="0" err="1" smtClean="0"/>
              <a:t>conter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referência</a:t>
            </a:r>
            <a:r>
              <a:rPr lang="en-US" sz="2400" dirty="0" smtClean="0"/>
              <a:t> a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concreta</a:t>
            </a:r>
            <a:r>
              <a:rPr lang="en-US" sz="2400" dirty="0" smtClean="0"/>
              <a:t>. Use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fábrica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resolver </a:t>
            </a:r>
            <a:r>
              <a:rPr lang="en-US" sz="2400" dirty="0" err="1" smtClean="0"/>
              <a:t>isso</a:t>
            </a:r>
            <a:endParaRPr 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60148" y="3262529"/>
            <a:ext cx="8856984" cy="432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Nenhuma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derivar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concreta</a:t>
            </a:r>
            <a:endParaRPr lang="pt-BR" sz="2400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33246" y="3861048"/>
            <a:ext cx="8856984" cy="12241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Se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derivar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concreta</a:t>
            </a:r>
            <a:r>
              <a:rPr lang="en-US" sz="2400" dirty="0" smtClean="0"/>
              <a:t> , </a:t>
            </a:r>
            <a:r>
              <a:rPr lang="en-US" sz="2400" dirty="0" err="1" smtClean="0"/>
              <a:t>irá</a:t>
            </a:r>
            <a:r>
              <a:rPr lang="en-US" sz="2400" dirty="0" smtClean="0"/>
              <a:t> </a:t>
            </a:r>
            <a:r>
              <a:rPr lang="en-US" sz="2400" dirty="0" err="1" smtClean="0"/>
              <a:t>depender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concreta</a:t>
            </a:r>
            <a:r>
              <a:rPr lang="en-US" sz="2400" dirty="0" smtClean="0"/>
              <a:t>. Derive de 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abstração</a:t>
            </a:r>
            <a:r>
              <a:rPr lang="en-US" sz="2400" dirty="0" smtClean="0"/>
              <a:t> ,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abstrata</a:t>
            </a:r>
            <a:endParaRPr lang="pt-BR" sz="24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2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Programa para uma interface não para uma 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052736"/>
            <a:ext cx="8784976" cy="4525963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pt-BR" sz="2400" dirty="0" smtClean="0"/>
              <a:t>Isso vai contra a maneira como estávamos fazendo as coisas antes, em que um comportamento veio de uma implementação concreta na superclasse </a:t>
            </a:r>
            <a:r>
              <a:rPr lang="pt-BR" sz="2400" dirty="0" err="1" smtClean="0"/>
              <a:t>Duck</a:t>
            </a:r>
            <a:r>
              <a:rPr lang="pt-BR" sz="2400" dirty="0" smtClean="0"/>
              <a:t> ou fornecendo uma implementação especializada na própria subclasse. Nos dois casos, estávamos contando com uma </a:t>
            </a:r>
            <a:r>
              <a:rPr lang="pt-BR" sz="2400" i="1" dirty="0" smtClean="0"/>
              <a:t>implementação. </a:t>
            </a:r>
            <a:r>
              <a:rPr lang="pt-BR" sz="2400" dirty="0" err="1" smtClean="0"/>
              <a:t>Estavamos</a:t>
            </a:r>
            <a:r>
              <a:rPr lang="pt-BR" sz="2400" dirty="0" smtClean="0"/>
              <a:t> presos ao uso dessa implementação específica, e não havia espaço para alterar o comportamento (a não ser escrever mais </a:t>
            </a:r>
            <a:r>
              <a:rPr lang="pt-BR" sz="2400" dirty="0" smtClean="0"/>
              <a:t>códigos</a:t>
            </a:r>
            <a:r>
              <a:rPr lang="pt-BR" sz="2400" dirty="0" smtClean="0"/>
              <a:t>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1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diretrizes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 o </a:t>
            </a:r>
            <a:r>
              <a:rPr lang="en-US" dirty="0" err="1" smtClean="0"/>
              <a:t>Princípio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34944" y="1772816"/>
            <a:ext cx="885698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err="1" smtClean="0"/>
              <a:t>Nenhum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substituir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implementado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de </a:t>
            </a:r>
            <a:r>
              <a:rPr lang="en-US" sz="2400" dirty="0" err="1" smtClean="0"/>
              <a:t>suas</a:t>
            </a:r>
            <a:r>
              <a:rPr lang="en-US" sz="2400" dirty="0" smtClean="0"/>
              <a:t> classes de base </a:t>
            </a:r>
            <a:endParaRPr 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34944" y="2789312"/>
            <a:ext cx="8856984" cy="1503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 smtClean="0"/>
              <a:t>Se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substituir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implementado</a:t>
            </a:r>
            <a:r>
              <a:rPr lang="en-US" sz="2400" dirty="0" smtClean="0"/>
              <a:t>, 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de base </a:t>
            </a:r>
            <a:r>
              <a:rPr lang="en-US" sz="2400" dirty="0" err="1" smtClean="0"/>
              <a:t>não</a:t>
            </a:r>
            <a:r>
              <a:rPr lang="en-US" sz="2400" dirty="0" smtClean="0"/>
              <a:t> era </a:t>
            </a:r>
            <a:r>
              <a:rPr lang="en-US" sz="2400" dirty="0" err="1" smtClean="0"/>
              <a:t>realmente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abstração</a:t>
            </a:r>
            <a:r>
              <a:rPr lang="en-US" sz="2400" dirty="0" smtClean="0"/>
              <a:t>  </a:t>
            </a:r>
            <a:r>
              <a:rPr lang="en-US" sz="2400" dirty="0" err="1" smtClean="0"/>
              <a:t>pela</a:t>
            </a:r>
            <a:r>
              <a:rPr lang="en-US" sz="2400" dirty="0" smtClean="0"/>
              <a:t> </a:t>
            </a:r>
            <a:r>
              <a:rPr lang="en-US" sz="2400" dirty="0" err="1" smtClean="0"/>
              <a:t>qual</a:t>
            </a:r>
            <a:r>
              <a:rPr lang="en-US" sz="2400" dirty="0" smtClean="0"/>
              <a:t> </a:t>
            </a:r>
            <a:r>
              <a:rPr lang="en-US" sz="2400" dirty="0" err="1" smtClean="0"/>
              <a:t>começar</a:t>
            </a:r>
            <a:r>
              <a:rPr lang="en-US" sz="2400" dirty="0" smtClean="0"/>
              <a:t>. </a:t>
            </a:r>
            <a:r>
              <a:rPr lang="en-US" sz="2400" dirty="0" err="1" smtClean="0"/>
              <a:t>Esses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implementados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de base </a:t>
            </a:r>
            <a:r>
              <a:rPr lang="en-US" sz="2400" dirty="0" err="1" smtClean="0"/>
              <a:t>devem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compartilhado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todas</a:t>
            </a:r>
            <a:r>
              <a:rPr lang="en-US" sz="2400" dirty="0" smtClean="0"/>
              <a:t> as </a:t>
            </a:r>
            <a:r>
              <a:rPr lang="en-US" sz="2400" dirty="0" err="1" smtClean="0"/>
              <a:t>superclasses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3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85698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diretrizes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 o </a:t>
            </a:r>
            <a:r>
              <a:rPr lang="en-US" dirty="0" err="1"/>
              <a:t>Princípio</a:t>
            </a:r>
            <a:r>
              <a:rPr lang="en-US" dirty="0"/>
              <a:t> 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dirty="0" smtClean="0"/>
              <a:t>	</a:t>
            </a:r>
            <a:r>
              <a:rPr lang="pt-BR" dirty="0" smtClean="0"/>
              <a:t>Como </a:t>
            </a:r>
            <a:r>
              <a:rPr lang="pt-BR" dirty="0"/>
              <a:t>muitos de nossos </a:t>
            </a:r>
            <a:r>
              <a:rPr lang="pt-BR" dirty="0" smtClean="0"/>
              <a:t>princípios, </a:t>
            </a:r>
            <a:r>
              <a:rPr lang="pt-BR" dirty="0"/>
              <a:t>esta e uma diretriz que </a:t>
            </a:r>
            <a:r>
              <a:rPr lang="pt-BR" dirty="0" smtClean="0"/>
              <a:t>você </a:t>
            </a:r>
            <a:r>
              <a:rPr lang="pt-BR" dirty="0"/>
              <a:t>deve </a:t>
            </a:r>
            <a:r>
              <a:rPr lang="pt-BR" dirty="0" smtClean="0"/>
              <a:t>considerar</a:t>
            </a:r>
            <a:r>
              <a:rPr lang="pt-BR" dirty="0"/>
              <a:t>, e </a:t>
            </a:r>
            <a:r>
              <a:rPr lang="pt-BR" dirty="0" smtClean="0"/>
              <a:t>não </a:t>
            </a:r>
            <a:r>
              <a:rPr lang="pt-BR" dirty="0"/>
              <a:t>uma regra que deve ser seguida o tempo todo. Claramente, todos os </a:t>
            </a:r>
            <a:r>
              <a:rPr lang="pt-BR" dirty="0" smtClean="0"/>
              <a:t>programas </a:t>
            </a:r>
            <a:r>
              <a:rPr lang="pt-BR" dirty="0"/>
              <a:t>Java que </a:t>
            </a:r>
            <a:r>
              <a:rPr lang="pt-BR" dirty="0" smtClean="0"/>
              <a:t>já </a:t>
            </a:r>
            <a:r>
              <a:rPr lang="pt-BR" dirty="0"/>
              <a:t>foram escritos violam essas </a:t>
            </a:r>
            <a:r>
              <a:rPr lang="pt-BR" dirty="0" smtClean="0"/>
              <a:t>diretrizes!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/>
              <a:t>	</a:t>
            </a:r>
            <a:r>
              <a:rPr lang="pt-BR" dirty="0" smtClean="0"/>
              <a:t>Se você </a:t>
            </a:r>
            <a:r>
              <a:rPr lang="pt-BR" dirty="0"/>
              <a:t>internalizar essas diretrizes e as tiver em mente ao criar o </a:t>
            </a:r>
            <a:r>
              <a:rPr lang="pt-BR" dirty="0" smtClean="0"/>
              <a:t>projeto</a:t>
            </a:r>
            <a:r>
              <a:rPr lang="pt-BR" dirty="0"/>
              <a:t>, </a:t>
            </a:r>
            <a:r>
              <a:rPr lang="pt-BR" dirty="0" smtClean="0"/>
              <a:t>saberá </a:t>
            </a:r>
            <a:r>
              <a:rPr lang="pt-BR" dirty="0"/>
              <a:t>o </a:t>
            </a:r>
            <a:r>
              <a:rPr lang="pt-BR" dirty="0" smtClean="0"/>
              <a:t>que esta </a:t>
            </a:r>
            <a:r>
              <a:rPr lang="pt-BR" dirty="0"/>
              <a:t>violando o </a:t>
            </a:r>
            <a:r>
              <a:rPr lang="pt-BR" dirty="0" smtClean="0"/>
              <a:t>princípio e terá </a:t>
            </a:r>
            <a:r>
              <a:rPr lang="pt-BR" dirty="0"/>
              <a:t>um bom motivo para fazer isso. Por exemplo, </a:t>
            </a:r>
            <a:r>
              <a:rPr lang="pt-BR" dirty="0" smtClean="0"/>
              <a:t>se você </a:t>
            </a:r>
            <a:r>
              <a:rPr lang="pt-BR" dirty="0"/>
              <a:t>tiver uma classe que dificilmente </a:t>
            </a:r>
            <a:r>
              <a:rPr lang="pt-BR" dirty="0" smtClean="0"/>
              <a:t>será </a:t>
            </a:r>
            <a:r>
              <a:rPr lang="pt-BR" dirty="0"/>
              <a:t>alterada e souber disso, </a:t>
            </a:r>
            <a:r>
              <a:rPr lang="pt-BR" dirty="0" smtClean="0"/>
              <a:t>não será </a:t>
            </a:r>
            <a:r>
              <a:rPr lang="pt-BR" dirty="0"/>
              <a:t>o fim </a:t>
            </a:r>
            <a:r>
              <a:rPr lang="pt-BR" dirty="0" smtClean="0"/>
              <a:t>do mundo </a:t>
            </a:r>
            <a:r>
              <a:rPr lang="pt-BR" dirty="0"/>
              <a:t>se </a:t>
            </a:r>
            <a:r>
              <a:rPr lang="pt-BR" dirty="0" smtClean="0"/>
              <a:t>você </a:t>
            </a:r>
            <a:r>
              <a:rPr lang="pt-BR" dirty="0"/>
              <a:t>criar a </a:t>
            </a:r>
            <a:r>
              <a:rPr lang="pt-BR" dirty="0" smtClean="0"/>
              <a:t>instância </a:t>
            </a:r>
            <a:r>
              <a:rPr lang="pt-BR" dirty="0"/>
              <a:t>de uma classe concreta em seu </a:t>
            </a:r>
            <a:r>
              <a:rPr lang="pt-BR" dirty="0" smtClean="0"/>
              <a:t>código</a:t>
            </a:r>
            <a:r>
              <a:rPr lang="pt-BR" dirty="0"/>
              <a:t>. Pense nisso; </a:t>
            </a:r>
            <a:r>
              <a:rPr lang="pt-BR" dirty="0" smtClean="0"/>
              <a:t>criamos  </a:t>
            </a:r>
            <a:r>
              <a:rPr lang="pt-BR" dirty="0"/>
              <a:t>uma </a:t>
            </a:r>
            <a:r>
              <a:rPr lang="pt-BR" dirty="0" smtClean="0"/>
              <a:t>instância </a:t>
            </a:r>
            <a:r>
              <a:rPr lang="pt-BR" dirty="0"/>
              <a:t>de objetos String o tempo todo sem pensar duas vezes. Isso viola </a:t>
            </a:r>
            <a:r>
              <a:rPr lang="pt-BR" dirty="0" smtClean="0"/>
              <a:t>o princípio</a:t>
            </a:r>
            <a:r>
              <a:rPr lang="pt-BR" dirty="0"/>
              <a:t>? Sim. Tudo bem? Sim. Por que? Porque </a:t>
            </a:r>
            <a:r>
              <a:rPr lang="pt-BR" dirty="0" err="1"/>
              <a:t>String</a:t>
            </a:r>
            <a:r>
              <a:rPr lang="pt-BR" dirty="0"/>
              <a:t> dificilmente </a:t>
            </a:r>
            <a:r>
              <a:rPr lang="pt-BR" dirty="0" smtClean="0"/>
              <a:t>será </a:t>
            </a:r>
            <a:r>
              <a:rPr lang="pt-BR" dirty="0"/>
              <a:t>alterada.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1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diretrizes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 o </a:t>
            </a:r>
            <a:r>
              <a:rPr lang="en-US" dirty="0" err="1" smtClean="0"/>
              <a:t>princípio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dependência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Se por  outro lado, uma classe que você escreve tiver chances de ser alterada, haverá boas técnicas, como </a:t>
            </a:r>
            <a:r>
              <a:rPr lang="pt-BR" dirty="0" err="1"/>
              <a:t>Factory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, para encapsular essa alteração.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3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5628"/>
            <a:ext cx="8229600" cy="850106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volta</a:t>
            </a:r>
            <a:r>
              <a:rPr lang="en-US" dirty="0" smtClean="0"/>
              <a:t> a </a:t>
            </a:r>
            <a:r>
              <a:rPr lang="en-US" dirty="0" err="1" smtClean="0"/>
              <a:t>PizzaStore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568863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design para a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PizzaStore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está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ficando pronto: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tem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uma moldura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flexível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faz um bom trabalho ao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aderir os princípios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projeto.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Agora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a chave para o sucesso da Pizza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Objetolândia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sempre foram os ingredientes frescos e de qualidade,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você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descobriu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inserir uma nova moldura para que suas franquias seguir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seus procedimentos, mas algumas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franquia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utilizado ingredientes inferiores em suas massas para reduzir custos e aumentar suas margens.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Você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sabe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que temos que 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fazer algo porque a longo prazo isso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irá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afetar a marca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Objetolândia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!</a:t>
            </a:r>
          </a:p>
          <a:p>
            <a:pPr algn="just"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7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Garantindo</a:t>
            </a:r>
            <a:r>
              <a:rPr lang="en-US" dirty="0" smtClean="0"/>
              <a:t> a </a:t>
            </a:r>
            <a:r>
              <a:rPr lang="en-US" dirty="0" err="1" smtClean="0"/>
              <a:t>consistência</a:t>
            </a:r>
            <a:r>
              <a:rPr lang="en-US" dirty="0" smtClean="0"/>
              <a:t> de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92514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Então, </a:t>
            </a:r>
            <a:r>
              <a:rPr lang="pt-BR" sz="2400" dirty="0"/>
              <a:t>como </a:t>
            </a:r>
            <a:r>
              <a:rPr lang="pt-BR" sz="2400" dirty="0" smtClean="0"/>
              <a:t>você irá </a:t>
            </a:r>
            <a:r>
              <a:rPr lang="pt-BR" sz="2400" dirty="0"/>
              <a:t>saber se cada franquia esta </a:t>
            </a:r>
            <a:r>
              <a:rPr lang="pt-BR" sz="2400" dirty="0" smtClean="0"/>
              <a:t>usando ingredientes </a:t>
            </a:r>
            <a:r>
              <a:rPr lang="pt-BR" sz="2400" dirty="0"/>
              <a:t>de qualidade? </a:t>
            </a:r>
            <a:r>
              <a:rPr lang="pt-BR" sz="2400" dirty="0" smtClean="0"/>
              <a:t>Você irá </a:t>
            </a:r>
            <a:r>
              <a:rPr lang="pt-BR" sz="2400" dirty="0"/>
              <a:t>construir </a:t>
            </a:r>
            <a:r>
              <a:rPr lang="pt-BR" sz="2400" dirty="0" smtClean="0"/>
              <a:t>uma fábrica </a:t>
            </a:r>
            <a:r>
              <a:rPr lang="pt-BR" sz="2400" dirty="0"/>
              <a:t>que os </a:t>
            </a:r>
            <a:r>
              <a:rPr lang="pt-BR" sz="2400" dirty="0" smtClean="0"/>
              <a:t>produza </a:t>
            </a:r>
            <a:r>
              <a:rPr lang="pt-BR" sz="2400" dirty="0"/>
              <a:t>e os envia para suas franquias!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Agora, </a:t>
            </a:r>
            <a:r>
              <a:rPr lang="pt-BR" sz="2400" dirty="0" smtClean="0"/>
              <a:t>há </a:t>
            </a:r>
            <a:r>
              <a:rPr lang="pt-BR" sz="2400" dirty="0"/>
              <a:t>apenas um problema nesse </a:t>
            </a:r>
            <a:r>
              <a:rPr lang="pt-BR" sz="2400" dirty="0" smtClean="0"/>
              <a:t>plano</a:t>
            </a:r>
            <a:r>
              <a:rPr lang="pt-BR" sz="2400" dirty="0"/>
              <a:t>: as franquias </a:t>
            </a:r>
            <a:r>
              <a:rPr lang="pt-BR" sz="2400" dirty="0" smtClean="0"/>
              <a:t>estão </a:t>
            </a:r>
            <a:r>
              <a:rPr lang="pt-BR" sz="2400" dirty="0"/>
              <a:t>localizadas em </a:t>
            </a:r>
            <a:r>
              <a:rPr lang="pt-BR" sz="2400" dirty="0" smtClean="0"/>
              <a:t>regiões </a:t>
            </a:r>
            <a:r>
              <a:rPr lang="pt-BR" sz="2400" dirty="0"/>
              <a:t>diferentes e o que </a:t>
            </a:r>
            <a:r>
              <a:rPr lang="pt-BR" sz="2400" dirty="0" smtClean="0"/>
              <a:t>é </a:t>
            </a:r>
            <a:r>
              <a:rPr lang="pt-BR" sz="2400" dirty="0"/>
              <a:t>vermelho em Nova York </a:t>
            </a:r>
            <a:r>
              <a:rPr lang="pt-BR" sz="2400" dirty="0" smtClean="0"/>
              <a:t>não </a:t>
            </a:r>
            <a:r>
              <a:rPr lang="pt-BR" sz="2400" dirty="0"/>
              <a:t>e molho vermelho em Chicago. Logo, </a:t>
            </a:r>
            <a:r>
              <a:rPr lang="pt-BR" sz="2400" dirty="0" smtClean="0"/>
              <a:t>você </a:t>
            </a:r>
            <a:r>
              <a:rPr lang="pt-BR" sz="2400" dirty="0"/>
              <a:t>tem um grupo de ingredientes </a:t>
            </a:r>
            <a:r>
              <a:rPr lang="pt-BR" sz="2400" dirty="0" smtClean="0"/>
              <a:t>que precisa </a:t>
            </a:r>
            <a:r>
              <a:rPr lang="pt-BR" sz="2400" dirty="0"/>
              <a:t>ser enviado para Nova York e um outro grupo </a:t>
            </a:r>
            <a:r>
              <a:rPr lang="pt-BR" sz="2400" i="1" dirty="0"/>
              <a:t>diferente </a:t>
            </a:r>
            <a:r>
              <a:rPr lang="pt-BR" sz="2400" dirty="0"/>
              <a:t>que precisa ser enviado para Chicago. Vamos </a:t>
            </a:r>
            <a:r>
              <a:rPr lang="pt-BR" sz="2400" dirty="0" smtClean="0"/>
              <a:t>analisar mais de  </a:t>
            </a:r>
            <a:r>
              <a:rPr lang="pt-BR" sz="2400" dirty="0"/>
              <a:t>perto: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4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Garantindo</a:t>
            </a:r>
            <a:r>
              <a:rPr lang="en-US" dirty="0"/>
              <a:t> a </a:t>
            </a:r>
            <a:r>
              <a:rPr lang="en-US" dirty="0" err="1"/>
              <a:t>consistência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ingredientes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96952"/>
            <a:ext cx="8229600" cy="3637977"/>
          </a:xfrm>
        </p:spPr>
      </p:pic>
      <p:sp>
        <p:nvSpPr>
          <p:cNvPr id="5" name="CaixaDeTexto 4"/>
          <p:cNvSpPr txBox="1"/>
          <p:nvPr/>
        </p:nvSpPr>
        <p:spPr>
          <a:xfrm>
            <a:off x="611560" y="1628800"/>
            <a:ext cx="80648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Temos</a:t>
            </a:r>
            <a:r>
              <a:rPr lang="en-US" sz="2400" dirty="0" smtClean="0"/>
              <a:t> a </a:t>
            </a:r>
            <a:r>
              <a:rPr lang="en-US" sz="2400" dirty="0" err="1" smtClean="0"/>
              <a:t>mesma</a:t>
            </a:r>
            <a:r>
              <a:rPr lang="en-US" sz="2400" dirty="0" smtClean="0"/>
              <a:t> </a:t>
            </a:r>
            <a:r>
              <a:rPr lang="en-US" sz="2400" dirty="0" err="1" smtClean="0"/>
              <a:t>família</a:t>
            </a:r>
            <a:r>
              <a:rPr lang="en-US" sz="2400" dirty="0" smtClean="0"/>
              <a:t> de </a:t>
            </a:r>
            <a:r>
              <a:rPr lang="en-US" sz="2400" dirty="0" err="1" smtClean="0"/>
              <a:t>produtos</a:t>
            </a:r>
            <a:r>
              <a:rPr lang="en-US" sz="2400" dirty="0" smtClean="0"/>
              <a:t> (</a:t>
            </a:r>
            <a:r>
              <a:rPr lang="en-US" sz="2400" dirty="0" err="1" smtClean="0"/>
              <a:t>massa</a:t>
            </a:r>
            <a:r>
              <a:rPr lang="en-US" sz="2400" dirty="0" smtClean="0"/>
              <a:t>, </a:t>
            </a:r>
            <a:r>
              <a:rPr lang="en-US" sz="2400" dirty="0" err="1" smtClean="0"/>
              <a:t>molho</a:t>
            </a:r>
            <a:r>
              <a:rPr lang="en-US" sz="2400" dirty="0" smtClean="0"/>
              <a:t>, </a:t>
            </a:r>
            <a:r>
              <a:rPr lang="en-US" sz="2400" dirty="0" err="1" smtClean="0"/>
              <a:t>queijo</a:t>
            </a:r>
            <a:r>
              <a:rPr lang="en-US" sz="2400" dirty="0" smtClean="0"/>
              <a:t>, </a:t>
            </a:r>
            <a:r>
              <a:rPr lang="en-US" sz="2400" dirty="0" err="1" smtClean="0"/>
              <a:t>vegetais</a:t>
            </a:r>
            <a:r>
              <a:rPr lang="en-US" sz="2400" dirty="0" smtClean="0"/>
              <a:t>, carne , mas </a:t>
            </a:r>
            <a:r>
              <a:rPr lang="en-US" sz="2400" dirty="0" err="1" smtClean="0"/>
              <a:t>implementações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 </a:t>
            </a:r>
            <a:r>
              <a:rPr lang="en-US" sz="2400" dirty="0" err="1" smtClean="0"/>
              <a:t>baseadas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região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5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275"/>
            <a:ext cx="8229600" cy="850106"/>
          </a:xfrm>
        </p:spPr>
        <p:txBody>
          <a:bodyPr/>
          <a:lstStyle/>
          <a:p>
            <a:r>
              <a:rPr lang="en-US" dirty="0" err="1" smtClean="0"/>
              <a:t>Família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052736"/>
            <a:ext cx="8568952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Nova York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usa um grupo de ingredientes e Chicago, outro. Dada a popularidade da Pizza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da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Objectolândia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, 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vai demorar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até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que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você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precise enviar outro grupo de ingredientes para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C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alifornia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depois? Seattle?</a:t>
            </a:r>
          </a:p>
          <a:p>
            <a:pPr>
              <a:lnSpc>
                <a:spcPct val="150000"/>
              </a:lnSpc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Para que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isso funcione,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você terá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que aprender a lidar com 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famílias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ingredientes.</a:t>
            </a:r>
          </a:p>
          <a:p>
            <a:pPr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9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en-US" dirty="0" err="1" smtClean="0"/>
              <a:t>Família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2736"/>
            <a:ext cx="5544615" cy="5622708"/>
          </a:xfrm>
        </p:spPr>
      </p:pic>
      <p:sp>
        <p:nvSpPr>
          <p:cNvPr id="5" name="CaixaDeTexto 4"/>
          <p:cNvSpPr txBox="1"/>
          <p:nvPr/>
        </p:nvSpPr>
        <p:spPr>
          <a:xfrm>
            <a:off x="3779912" y="3284984"/>
            <a:ext cx="518457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Todas</a:t>
            </a:r>
            <a:r>
              <a:rPr lang="en-US" dirty="0" smtClean="0"/>
              <a:t> as Pizzas da </a:t>
            </a:r>
            <a:r>
              <a:rPr lang="en-US" dirty="0" err="1" smtClean="0"/>
              <a:t>Objectolandia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feitas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mesmos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, mas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 tem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r>
              <a:rPr lang="en-US" dirty="0" err="1" smtClean="0"/>
              <a:t>diferente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5229200"/>
            <a:ext cx="3275856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família</a:t>
            </a:r>
            <a:r>
              <a:rPr lang="en-US" sz="1600" dirty="0" smtClean="0"/>
              <a:t> </a:t>
            </a:r>
            <a:r>
              <a:rPr lang="en-US" sz="1600" dirty="0" err="1" smtClean="0"/>
              <a:t>consiste</a:t>
            </a:r>
            <a:r>
              <a:rPr lang="en-US" sz="1600" dirty="0" smtClean="0"/>
              <a:t> </a:t>
            </a:r>
            <a:r>
              <a:rPr lang="en-US" sz="1600" dirty="0" err="1" smtClean="0"/>
              <a:t>em</a:t>
            </a:r>
            <a:r>
              <a:rPr lang="en-US" sz="1600" dirty="0" smtClean="0"/>
              <a:t> um </a:t>
            </a:r>
            <a:r>
              <a:rPr lang="en-US" sz="1600" dirty="0" err="1" smtClean="0"/>
              <a:t>tipo</a:t>
            </a:r>
            <a:r>
              <a:rPr lang="en-US" sz="1600" dirty="0" smtClean="0"/>
              <a:t> de </a:t>
            </a:r>
            <a:r>
              <a:rPr lang="en-US" sz="1600" dirty="0" err="1" smtClean="0"/>
              <a:t>massa</a:t>
            </a:r>
            <a:r>
              <a:rPr lang="en-US" sz="1600" dirty="0" smtClean="0"/>
              <a:t> , um </a:t>
            </a:r>
            <a:r>
              <a:rPr lang="en-US" sz="1600" dirty="0" err="1" smtClean="0"/>
              <a:t>tipo</a:t>
            </a:r>
            <a:r>
              <a:rPr lang="en-US" sz="1600" dirty="0" smtClean="0"/>
              <a:t> de </a:t>
            </a:r>
            <a:r>
              <a:rPr lang="en-US" sz="1600" dirty="0" err="1" smtClean="0"/>
              <a:t>molho</a:t>
            </a:r>
            <a:r>
              <a:rPr lang="en-US" sz="1600" dirty="0" smtClean="0"/>
              <a:t>, um </a:t>
            </a:r>
            <a:r>
              <a:rPr lang="en-US" sz="1600" dirty="0" err="1" smtClean="0"/>
              <a:t>tipo</a:t>
            </a:r>
            <a:r>
              <a:rPr lang="en-US" sz="1600" dirty="0" smtClean="0"/>
              <a:t> de </a:t>
            </a:r>
            <a:r>
              <a:rPr lang="en-US" sz="1600" dirty="0" err="1" smtClean="0"/>
              <a:t>queijo</a:t>
            </a:r>
            <a:r>
              <a:rPr lang="en-US" sz="1600" dirty="0" smtClean="0"/>
              <a:t> e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cobertura</a:t>
            </a:r>
            <a:r>
              <a:rPr lang="en-US" sz="1600" dirty="0" smtClean="0"/>
              <a:t> de </a:t>
            </a:r>
            <a:r>
              <a:rPr lang="en-US" sz="1600" dirty="0" err="1" smtClean="0"/>
              <a:t>frutos</a:t>
            </a:r>
            <a:r>
              <a:rPr lang="en-US" sz="1600" dirty="0" smtClean="0"/>
              <a:t> do mar (</a:t>
            </a:r>
            <a:r>
              <a:rPr lang="en-US" sz="1600" dirty="0" err="1" smtClean="0"/>
              <a:t>juntamente</a:t>
            </a:r>
            <a:r>
              <a:rPr lang="en-US" sz="1600" dirty="0" smtClean="0"/>
              <a:t> com outros </a:t>
            </a:r>
            <a:r>
              <a:rPr lang="en-US" sz="1600" dirty="0" err="1" smtClean="0"/>
              <a:t>ingredientes</a:t>
            </a:r>
            <a:r>
              <a:rPr lang="en-US" sz="1600" dirty="0" smtClean="0"/>
              <a:t> </a:t>
            </a:r>
            <a:r>
              <a:rPr lang="en-US" sz="1600" dirty="0" err="1" smtClean="0"/>
              <a:t>como</a:t>
            </a:r>
            <a:r>
              <a:rPr lang="en-US" sz="1600" dirty="0" smtClean="0"/>
              <a:t> </a:t>
            </a:r>
            <a:r>
              <a:rPr lang="en-US" sz="1600" dirty="0" err="1" smtClean="0"/>
              <a:t>não</a:t>
            </a:r>
            <a:r>
              <a:rPr lang="en-US" sz="1600" dirty="0" smtClean="0"/>
              <a:t> </a:t>
            </a:r>
            <a:r>
              <a:rPr lang="en-US" sz="1600" dirty="0" err="1" smtClean="0"/>
              <a:t>mostramos</a:t>
            </a:r>
            <a:r>
              <a:rPr lang="en-US" sz="1600" dirty="0" smtClean="0"/>
              <a:t> </a:t>
            </a:r>
            <a:r>
              <a:rPr lang="en-US" sz="1600" dirty="0" err="1" smtClean="0"/>
              <a:t>como</a:t>
            </a:r>
            <a:r>
              <a:rPr lang="en-US" sz="1600" dirty="0" smtClean="0"/>
              <a:t> </a:t>
            </a:r>
            <a:r>
              <a:rPr lang="en-US" sz="1600" dirty="0" err="1" smtClean="0"/>
              <a:t>vegetais</a:t>
            </a:r>
            <a:r>
              <a:rPr lang="en-US" sz="1600" dirty="0" smtClean="0"/>
              <a:t> e </a:t>
            </a:r>
            <a:r>
              <a:rPr lang="en-US" sz="1600" dirty="0" err="1" smtClean="0"/>
              <a:t>temperos</a:t>
            </a:r>
            <a:r>
              <a:rPr lang="en-US" sz="1600" dirty="0" smtClean="0"/>
              <a:t>)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4416" y="4421456"/>
            <a:ext cx="273630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No total , </a:t>
            </a:r>
            <a:r>
              <a:rPr lang="en-US" sz="1600" dirty="0" err="1" smtClean="0"/>
              <a:t>estas</a:t>
            </a:r>
            <a:r>
              <a:rPr lang="en-US" sz="1600" dirty="0" smtClean="0"/>
              <a:t> </a:t>
            </a:r>
            <a:r>
              <a:rPr lang="en-US" sz="1600" dirty="0" err="1" smtClean="0"/>
              <a:t>três</a:t>
            </a:r>
            <a:r>
              <a:rPr lang="en-US" sz="1600" dirty="0" smtClean="0"/>
              <a:t> </a:t>
            </a:r>
            <a:r>
              <a:rPr lang="en-US" sz="1600" dirty="0" err="1" smtClean="0"/>
              <a:t>regiões</a:t>
            </a:r>
            <a:r>
              <a:rPr lang="en-US" sz="1600" dirty="0" smtClean="0"/>
              <a:t> </a:t>
            </a:r>
            <a:r>
              <a:rPr lang="en-US" sz="1600" dirty="0" err="1" smtClean="0"/>
              <a:t>formam</a:t>
            </a:r>
            <a:r>
              <a:rPr lang="en-US" sz="1600" dirty="0" smtClean="0"/>
              <a:t> a </a:t>
            </a:r>
            <a:r>
              <a:rPr lang="en-US" sz="1600" dirty="0" err="1" smtClean="0"/>
              <a:t>família</a:t>
            </a:r>
            <a:r>
              <a:rPr lang="en-US" sz="1600" dirty="0" smtClean="0"/>
              <a:t> de </a:t>
            </a:r>
            <a:r>
              <a:rPr lang="en-US" sz="1600" dirty="0" err="1" smtClean="0"/>
              <a:t>ingredientes</a:t>
            </a:r>
            <a:r>
              <a:rPr lang="en-US" sz="1600" dirty="0" smtClean="0"/>
              <a:t> com </a:t>
            </a:r>
            <a:r>
              <a:rPr lang="en-US" sz="1600" dirty="0" err="1" smtClean="0"/>
              <a:t>cada</a:t>
            </a:r>
            <a:r>
              <a:rPr lang="en-US" sz="1600" dirty="0" smtClean="0"/>
              <a:t> </a:t>
            </a:r>
            <a:r>
              <a:rPr lang="en-US" sz="1600" dirty="0" err="1" smtClean="0"/>
              <a:t>região</a:t>
            </a:r>
            <a:r>
              <a:rPr lang="en-US" sz="1600" dirty="0" smtClean="0"/>
              <a:t> </a:t>
            </a:r>
            <a:r>
              <a:rPr lang="en-US" sz="1600" dirty="0" err="1" smtClean="0"/>
              <a:t>implementando</a:t>
            </a:r>
            <a:r>
              <a:rPr lang="en-US" sz="1600" dirty="0" smtClean="0"/>
              <a:t>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familia</a:t>
            </a:r>
            <a:r>
              <a:rPr lang="en-US" sz="1600" dirty="0" smtClean="0"/>
              <a:t> </a:t>
            </a:r>
            <a:r>
              <a:rPr lang="en-US" sz="1600" dirty="0" err="1" smtClean="0"/>
              <a:t>completa</a:t>
            </a:r>
            <a:r>
              <a:rPr lang="en-US" sz="1600" dirty="0" smtClean="0"/>
              <a:t> de </a:t>
            </a:r>
            <a:r>
              <a:rPr lang="en-US" sz="1600" dirty="0" err="1" smtClean="0"/>
              <a:t>ingredientes</a:t>
            </a:r>
            <a:r>
              <a:rPr lang="en-US" sz="1600" dirty="0" smtClean="0"/>
              <a:t>.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7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Construindo</a:t>
            </a:r>
            <a:r>
              <a:rPr lang="en-US" dirty="0" smtClean="0"/>
              <a:t> </a:t>
            </a:r>
            <a:r>
              <a:rPr lang="en-US" dirty="0" err="1" smtClean="0"/>
              <a:t>nossas</a:t>
            </a:r>
            <a:r>
              <a:rPr lang="en-US" dirty="0" smtClean="0"/>
              <a:t> </a:t>
            </a:r>
            <a:r>
              <a:rPr lang="en-US" dirty="0" err="1" smtClean="0"/>
              <a:t>fábricas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Agora vamos </a:t>
            </a:r>
            <a:r>
              <a:rPr lang="pt-BR" sz="2400" dirty="0"/>
              <a:t>construir uma </a:t>
            </a:r>
            <a:r>
              <a:rPr lang="pt-BR" sz="2400" dirty="0" smtClean="0"/>
              <a:t>fábrica </a:t>
            </a:r>
            <a:r>
              <a:rPr lang="pt-BR" sz="2400" dirty="0"/>
              <a:t>para criar nossos ingredientes; a fabrica </a:t>
            </a:r>
            <a:r>
              <a:rPr lang="pt-BR" sz="2400" dirty="0" smtClean="0"/>
              <a:t>será responsável pela criação </a:t>
            </a:r>
            <a:r>
              <a:rPr lang="pt-BR" sz="2400" dirty="0"/>
              <a:t>de cada ingrediente na </a:t>
            </a:r>
            <a:r>
              <a:rPr lang="pt-BR" sz="2400" dirty="0" smtClean="0"/>
              <a:t>família de ingredientes</a:t>
            </a:r>
            <a:r>
              <a:rPr lang="pt-BR" sz="2400" dirty="0"/>
              <a:t>. Em outras palavras, a </a:t>
            </a:r>
            <a:r>
              <a:rPr lang="pt-BR" sz="2400" dirty="0" smtClean="0"/>
              <a:t>fábrica irá </a:t>
            </a:r>
            <a:r>
              <a:rPr lang="pt-BR" sz="2400" dirty="0"/>
              <a:t>precisar criar massa, molho, queijo etc. </a:t>
            </a:r>
            <a:r>
              <a:rPr lang="pt-BR" sz="2400" dirty="0" smtClean="0"/>
              <a:t>Você verá </a:t>
            </a:r>
            <a:r>
              <a:rPr lang="pt-BR" sz="2400" dirty="0"/>
              <a:t>como vamos lidar com as </a:t>
            </a:r>
            <a:r>
              <a:rPr lang="pt-BR" sz="2400" dirty="0" smtClean="0"/>
              <a:t>diferenças </a:t>
            </a:r>
            <a:r>
              <a:rPr lang="pt-BR" sz="2400" dirty="0"/>
              <a:t>regionais rapidamente.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começas</a:t>
            </a:r>
            <a:r>
              <a:rPr lang="en-US" dirty="0" smtClean="0"/>
              <a:t> </a:t>
            </a:r>
            <a:r>
              <a:rPr lang="en-US" dirty="0" err="1" smtClean="0"/>
              <a:t>definindo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interface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28800"/>
            <a:ext cx="4762872" cy="29809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2400" dirty="0" err="1"/>
              <a:t>public</a:t>
            </a:r>
            <a:r>
              <a:rPr lang="pt-BR" sz="2400" dirty="0"/>
              <a:t> interface </a:t>
            </a:r>
            <a:r>
              <a:rPr lang="pt-BR" sz="2400" dirty="0" err="1"/>
              <a:t>PizzaIngredientFactory</a:t>
            </a:r>
            <a:r>
              <a:rPr lang="pt-BR" sz="2400" dirty="0"/>
              <a:t> {</a:t>
            </a:r>
          </a:p>
          <a:p>
            <a:pPr marL="0" indent="0">
              <a:buNone/>
            </a:pPr>
            <a:r>
              <a:rPr lang="pt-BR" sz="2400" dirty="0"/>
              <a:t> 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Dough</a:t>
            </a:r>
            <a:r>
              <a:rPr lang="pt-BR" sz="2400" dirty="0"/>
              <a:t> </a:t>
            </a:r>
            <a:r>
              <a:rPr lang="pt-BR" sz="2400" dirty="0" err="1"/>
              <a:t>createDough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Sauce</a:t>
            </a:r>
            <a:r>
              <a:rPr lang="pt-BR" sz="2400" dirty="0"/>
              <a:t> </a:t>
            </a:r>
            <a:r>
              <a:rPr lang="pt-BR" sz="2400" dirty="0" err="1"/>
              <a:t>createSauce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Cheese</a:t>
            </a:r>
            <a:r>
              <a:rPr lang="pt-BR" sz="2400" dirty="0"/>
              <a:t> </a:t>
            </a:r>
            <a:r>
              <a:rPr lang="pt-BR" sz="2400" dirty="0" err="1"/>
              <a:t>createCheese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Veggies</a:t>
            </a:r>
            <a:r>
              <a:rPr lang="pt-BR" sz="2400" dirty="0"/>
              <a:t>[] </a:t>
            </a:r>
            <a:r>
              <a:rPr lang="pt-BR" sz="2400" dirty="0" err="1"/>
              <a:t>createVeggies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Pepperoni</a:t>
            </a:r>
            <a:r>
              <a:rPr lang="pt-BR" sz="2400" dirty="0"/>
              <a:t> </a:t>
            </a:r>
            <a:r>
              <a:rPr lang="pt-BR" sz="2400" dirty="0" err="1"/>
              <a:t>createPepperoni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/>
              <a:t>public</a:t>
            </a:r>
            <a:r>
              <a:rPr lang="pt-BR" sz="2400" dirty="0"/>
              <a:t> </a:t>
            </a:r>
            <a:r>
              <a:rPr lang="pt-BR" sz="2400" dirty="0" err="1"/>
              <a:t>Clams</a:t>
            </a:r>
            <a:r>
              <a:rPr lang="pt-BR" sz="2400" dirty="0"/>
              <a:t> </a:t>
            </a:r>
            <a:r>
              <a:rPr lang="pt-BR" sz="2400" dirty="0" err="1"/>
              <a:t>createClam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 </a:t>
            </a:r>
          </a:p>
          <a:p>
            <a:pPr marL="0" indent="0">
              <a:buNone/>
            </a:pPr>
            <a:r>
              <a:rPr lang="pt-BR" sz="2400" dirty="0"/>
              <a:t>}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389969" y="1844822"/>
            <a:ext cx="3574519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Para </a:t>
            </a: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ingrediente</a:t>
            </a:r>
            <a:r>
              <a:rPr lang="en-US" sz="2000" dirty="0" smtClean="0"/>
              <a:t> </a:t>
            </a:r>
            <a:r>
              <a:rPr lang="en-US" sz="2000" dirty="0" err="1" smtClean="0"/>
              <a:t>definimos</a:t>
            </a:r>
            <a:r>
              <a:rPr lang="en-US" sz="2000" dirty="0" smtClean="0"/>
              <a:t> um </a:t>
            </a:r>
            <a:r>
              <a:rPr lang="en-US" sz="2000" dirty="0" err="1" smtClean="0"/>
              <a:t>método</a:t>
            </a:r>
            <a:r>
              <a:rPr lang="en-US" sz="2000" dirty="0" smtClean="0"/>
              <a:t> create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nossa</a:t>
            </a:r>
            <a:r>
              <a:rPr lang="en-US" sz="2000" dirty="0" smtClean="0"/>
              <a:t> interface</a:t>
            </a:r>
            <a:endParaRPr lang="pt-BR" sz="2000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4067944" y="2352654"/>
            <a:ext cx="1322025" cy="5078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755576" y="5072990"/>
            <a:ext cx="357451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Muitas</a:t>
            </a:r>
            <a:r>
              <a:rPr lang="en-US" sz="2000" dirty="0" smtClean="0"/>
              <a:t> classes </a:t>
            </a:r>
            <a:r>
              <a:rPr lang="en-US" sz="2000" dirty="0" err="1" smtClean="0"/>
              <a:t>novas</a:t>
            </a:r>
            <a:r>
              <a:rPr lang="en-US" sz="2000" dirty="0" smtClean="0"/>
              <a:t> </a:t>
            </a:r>
            <a:r>
              <a:rPr lang="en-US" sz="2000" dirty="0" err="1" smtClean="0"/>
              <a:t>aqui</a:t>
            </a:r>
            <a:r>
              <a:rPr lang="en-US" sz="2000" dirty="0" smtClean="0"/>
              <a:t>,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ingrediente</a:t>
            </a:r>
            <a:endParaRPr lang="pt-BR" sz="2000" dirty="0"/>
          </a:p>
        </p:txBody>
      </p:sp>
      <p:cxnSp>
        <p:nvCxnSpPr>
          <p:cNvPr id="9" name="Conector de seta reta 8"/>
          <p:cNvCxnSpPr>
            <a:stCxn id="7" idx="0"/>
          </p:cNvCxnSpPr>
          <p:nvPr/>
        </p:nvCxnSpPr>
        <p:spPr>
          <a:xfrm flipH="1" flipV="1">
            <a:off x="1504432" y="4005064"/>
            <a:ext cx="1038404" cy="1067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389969" y="3212976"/>
            <a:ext cx="3574519" cy="163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Se </a:t>
            </a:r>
            <a:r>
              <a:rPr lang="en-US" sz="2000" dirty="0" err="1" smtClean="0"/>
              <a:t>tivessemos</a:t>
            </a:r>
            <a:r>
              <a:rPr lang="en-US" sz="2000" dirty="0" smtClean="0"/>
              <a:t> </a:t>
            </a:r>
            <a:r>
              <a:rPr lang="en-US" sz="2000" dirty="0" err="1" smtClean="0"/>
              <a:t>algum</a:t>
            </a:r>
            <a:r>
              <a:rPr lang="en-US" sz="2000" dirty="0" smtClean="0"/>
              <a:t> </a:t>
            </a:r>
            <a:r>
              <a:rPr lang="en-US" sz="2000" dirty="0" err="1" smtClean="0"/>
              <a:t>maquinário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comum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implementar</a:t>
            </a:r>
            <a:r>
              <a:rPr lang="en-US" sz="2000" dirty="0" smtClean="0"/>
              <a:t> </a:t>
            </a: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instância</a:t>
            </a:r>
            <a:r>
              <a:rPr lang="en-US" sz="2000" dirty="0" smtClean="0"/>
              <a:t> de </a:t>
            </a:r>
            <a:r>
              <a:rPr lang="en-US" sz="2000" dirty="0" err="1" smtClean="0"/>
              <a:t>fábrica</a:t>
            </a:r>
            <a:r>
              <a:rPr lang="en-US" sz="2000" dirty="0" smtClean="0"/>
              <a:t>, </a:t>
            </a:r>
            <a:r>
              <a:rPr lang="en-US" sz="2000" dirty="0" err="1" smtClean="0"/>
              <a:t>poderiamos</a:t>
            </a:r>
            <a:r>
              <a:rPr lang="en-US" sz="2000" dirty="0" smtClean="0"/>
              <a:t> </a:t>
            </a:r>
            <a:r>
              <a:rPr lang="en-US" sz="2000" dirty="0" err="1" smtClean="0"/>
              <a:t>ter</a:t>
            </a:r>
            <a:r>
              <a:rPr lang="en-US" sz="2000" dirty="0" smtClean="0"/>
              <a:t> </a:t>
            </a:r>
            <a:r>
              <a:rPr lang="en-US" sz="2000" dirty="0" err="1" smtClean="0"/>
              <a:t>criado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classe</a:t>
            </a:r>
            <a:r>
              <a:rPr lang="en-US" sz="2000" dirty="0" smtClean="0"/>
              <a:t> </a:t>
            </a:r>
            <a:r>
              <a:rPr lang="en-US" sz="2000" dirty="0" err="1" smtClean="0"/>
              <a:t>abstrata</a:t>
            </a:r>
            <a:r>
              <a:rPr lang="en-US" sz="2000" dirty="0" smtClean="0"/>
              <a:t> 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199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73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Padrões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8712968" cy="5472608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/>
              <a:t>Alguém </a:t>
            </a:r>
            <a:r>
              <a:rPr lang="pt-BR" sz="2400" b="1" dirty="0"/>
              <a:t>resolveu seus problemas. </a:t>
            </a:r>
            <a:r>
              <a:rPr lang="pt-BR" sz="2400" dirty="0" smtClean="0"/>
              <a:t>Veremos como </a:t>
            </a:r>
            <a:r>
              <a:rPr lang="pt-BR" sz="2400" dirty="0"/>
              <a:t>pode explorar o conhecimento e as </a:t>
            </a:r>
            <a:r>
              <a:rPr lang="pt-BR" sz="2400" dirty="0" smtClean="0"/>
              <a:t>lições </a:t>
            </a:r>
            <a:r>
              <a:rPr lang="pt-BR" sz="2400" dirty="0"/>
              <a:t>apren­didas por outros desenvolvedores que tiveram o mesmo problema de design e sobreviveram. Antes de terminarmos, vamos analisar o </a:t>
            </a:r>
            <a:r>
              <a:rPr lang="pt-BR" sz="2400" dirty="0" smtClean="0"/>
              <a:t>uso </a:t>
            </a:r>
            <a:r>
              <a:rPr lang="pt-BR" sz="2400" dirty="0"/>
              <a:t>e os </a:t>
            </a:r>
            <a:r>
              <a:rPr lang="pt-BR" sz="2400" dirty="0" smtClean="0"/>
              <a:t>benefícios </a:t>
            </a:r>
            <a:r>
              <a:rPr lang="pt-BR" sz="2400" dirty="0"/>
              <a:t>dos </a:t>
            </a:r>
            <a:r>
              <a:rPr lang="pt-BR" sz="2400" dirty="0" smtClean="0"/>
              <a:t>padrões </a:t>
            </a:r>
            <a:r>
              <a:rPr lang="pt-BR" sz="2400" dirty="0"/>
              <a:t>de projetos, ver alguns </a:t>
            </a:r>
            <a:r>
              <a:rPr lang="pt-BR" sz="2400" dirty="0" smtClean="0"/>
              <a:t>princípios </a:t>
            </a:r>
            <a:r>
              <a:rPr lang="pt-BR" sz="2400" dirty="0"/>
              <a:t>importantes de design 00 e dar </a:t>
            </a:r>
            <a:r>
              <a:rPr lang="pt-BR" sz="2400" dirty="0" smtClean="0"/>
              <a:t>um exemplo </a:t>
            </a:r>
            <a:r>
              <a:rPr lang="pt-BR" sz="2400" dirty="0"/>
              <a:t>de </a:t>
            </a:r>
            <a:r>
              <a:rPr lang="pt-BR" sz="2400" dirty="0" smtClean="0"/>
              <a:t>como um padrão </a:t>
            </a:r>
            <a:r>
              <a:rPr lang="pt-BR" sz="2400" dirty="0"/>
              <a:t>funciona. A </a:t>
            </a:r>
            <a:r>
              <a:rPr lang="pt-BR" sz="2400" dirty="0" smtClean="0"/>
              <a:t>melhor </a:t>
            </a:r>
            <a:r>
              <a:rPr lang="pt-BR" sz="2400" dirty="0"/>
              <a:t>maneira de usar os </a:t>
            </a:r>
            <a:r>
              <a:rPr lang="pt-BR" sz="2400" dirty="0" smtClean="0"/>
              <a:t>padrões é </a:t>
            </a:r>
            <a:r>
              <a:rPr lang="pt-BR" sz="2400" dirty="0"/>
              <a:t>carregar seu </a:t>
            </a:r>
            <a:r>
              <a:rPr lang="pt-BR" sz="2400" dirty="0" smtClean="0"/>
              <a:t>cérebro </a:t>
            </a:r>
            <a:r>
              <a:rPr lang="pt-BR" sz="2400" dirty="0"/>
              <a:t>com eles e depois reconhecer locais em seus designs e aplicativos existentes onde eles possam ser aplicados. Em vez da </a:t>
            </a:r>
            <a:r>
              <a:rPr lang="pt-BR" sz="2400" dirty="0" smtClean="0"/>
              <a:t>reutilização </a:t>
            </a:r>
            <a:r>
              <a:rPr lang="pt-BR" sz="2400" dirty="0"/>
              <a:t>de </a:t>
            </a:r>
            <a:r>
              <a:rPr lang="pt-BR" sz="2400" dirty="0" smtClean="0"/>
              <a:t>código, </a:t>
            </a:r>
            <a:r>
              <a:rPr lang="pt-BR" sz="2400" dirty="0"/>
              <a:t>com os </a:t>
            </a:r>
            <a:r>
              <a:rPr lang="pt-BR" sz="2400" dirty="0" smtClean="0"/>
              <a:t>padrões você obtém </a:t>
            </a:r>
            <a:r>
              <a:rPr lang="pt-BR" sz="2400" dirty="0"/>
              <a:t>a </a:t>
            </a:r>
            <a:r>
              <a:rPr lang="pt-BR" sz="2400" dirty="0" smtClean="0"/>
              <a:t>reutilização </a:t>
            </a:r>
            <a:r>
              <a:rPr lang="pt-BR" sz="2400" dirty="0"/>
              <a:t>de </a:t>
            </a:r>
            <a:r>
              <a:rPr lang="pt-BR" sz="2400" dirty="0" smtClean="0"/>
              <a:t>experiência.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Programa para uma interface não para uma 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784976" cy="35569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Com nosso novo design, as subclasses </a:t>
            </a:r>
            <a:r>
              <a:rPr lang="pt-BR" sz="2400" dirty="0" err="1" smtClean="0"/>
              <a:t>Duck</a:t>
            </a:r>
            <a:r>
              <a:rPr lang="pt-BR" sz="2400" dirty="0" smtClean="0"/>
              <a:t> irão usar um comportamento representado por uma </a:t>
            </a:r>
            <a:r>
              <a:rPr lang="pt-BR" sz="2400" i="1" dirty="0" smtClean="0"/>
              <a:t>interface </a:t>
            </a:r>
            <a:r>
              <a:rPr lang="pt-BR" sz="2400" dirty="0" smtClean="0"/>
              <a:t>(</a:t>
            </a:r>
            <a:r>
              <a:rPr lang="pt-BR" sz="2400" dirty="0" err="1" smtClean="0"/>
              <a:t>FlyBehavior</a:t>
            </a:r>
            <a:r>
              <a:rPr lang="pt-BR" sz="2400" dirty="0" smtClean="0"/>
              <a:t> e </a:t>
            </a:r>
            <a:r>
              <a:rPr lang="pt-BR" sz="2400" dirty="0" err="1" smtClean="0"/>
              <a:t>QuackBehavior</a:t>
            </a:r>
            <a:r>
              <a:rPr lang="pt-BR" sz="2400" dirty="0" smtClean="0"/>
              <a:t>) de modo que </a:t>
            </a:r>
            <a:r>
              <a:rPr lang="pt-BR" sz="2400" i="1" dirty="0" smtClean="0"/>
              <a:t>a implementação </a:t>
            </a:r>
            <a:r>
              <a:rPr lang="pt-BR" sz="2400" dirty="0" smtClean="0"/>
              <a:t>real do comportamento (em outras palavras, o comportamento concreto especifico codificado na classe que implementa </a:t>
            </a:r>
            <a:r>
              <a:rPr lang="pt-BR" sz="2400" dirty="0" err="1" smtClean="0"/>
              <a:t>FlyBehavior</a:t>
            </a:r>
            <a:r>
              <a:rPr lang="pt-BR" sz="2400" dirty="0" smtClean="0"/>
              <a:t> </a:t>
            </a:r>
            <a:r>
              <a:rPr lang="pt-BR" sz="2400" dirty="0" err="1" smtClean="0"/>
              <a:t>on</a:t>
            </a:r>
            <a:r>
              <a:rPr lang="pt-BR" sz="2400" dirty="0" smtClean="0"/>
              <a:t> </a:t>
            </a:r>
            <a:r>
              <a:rPr lang="pt-BR" sz="2400" dirty="0" err="1" smtClean="0"/>
              <a:t>QuackBehavior</a:t>
            </a:r>
            <a:r>
              <a:rPr lang="pt-BR" sz="2400" dirty="0" smtClean="0"/>
              <a:t>) não fica presa na subclasse </a:t>
            </a:r>
            <a:r>
              <a:rPr lang="pt-BR" sz="2400" dirty="0" err="1" smtClean="0"/>
              <a:t>Duck</a:t>
            </a:r>
            <a:r>
              <a:rPr lang="pt-BR" sz="2400" dirty="0" smtClean="0"/>
              <a:t>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7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1616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90465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dirty="0" smtClean="0"/>
              <a:t>1º </a:t>
            </a:r>
            <a:r>
              <a:rPr lang="pt-BR" dirty="0"/>
              <a:t>Construir uma </a:t>
            </a:r>
            <a:r>
              <a:rPr lang="pt-BR" dirty="0" smtClean="0"/>
              <a:t>fábrica </a:t>
            </a:r>
            <a:r>
              <a:rPr lang="pt-BR" dirty="0"/>
              <a:t>para cada </a:t>
            </a:r>
            <a:r>
              <a:rPr lang="pt-BR" dirty="0" smtClean="0"/>
              <a:t>região. </a:t>
            </a:r>
            <a:r>
              <a:rPr lang="pt-BR" dirty="0"/>
              <a:t>Para fazer isso, </a:t>
            </a:r>
            <a:r>
              <a:rPr lang="pt-BR" dirty="0" smtClean="0"/>
              <a:t>você criará </a:t>
            </a:r>
            <a:r>
              <a:rPr lang="pt-BR" dirty="0"/>
              <a:t>uma subclasse de </a:t>
            </a:r>
            <a:r>
              <a:rPr lang="pt-BR" dirty="0" err="1"/>
              <a:t>PizzalngredientFactory</a:t>
            </a:r>
            <a:r>
              <a:rPr lang="pt-BR" dirty="0"/>
              <a:t>, que implementa cada </a:t>
            </a:r>
            <a:r>
              <a:rPr lang="pt-BR" dirty="0" smtClean="0"/>
              <a:t>método </a:t>
            </a:r>
            <a:r>
              <a:rPr lang="pt-BR" dirty="0" err="1" smtClean="0"/>
              <a:t>create</a:t>
            </a:r>
            <a:r>
              <a:rPr lang="pt-BR" dirty="0" smtClean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2º Implementar </a:t>
            </a:r>
            <a:r>
              <a:rPr lang="pt-BR" dirty="0"/>
              <a:t>um grupo de classes de ingredientes para serem usados com a </a:t>
            </a:r>
            <a:r>
              <a:rPr lang="pt-BR" dirty="0" smtClean="0"/>
              <a:t>fábrica</a:t>
            </a:r>
            <a:r>
              <a:rPr lang="pt-BR" dirty="0"/>
              <a:t>, como </a:t>
            </a:r>
            <a:r>
              <a:rPr lang="pt-BR" dirty="0" err="1"/>
              <a:t>ReggianoCheese</a:t>
            </a:r>
            <a:r>
              <a:rPr lang="pt-BR" dirty="0"/>
              <a:t>, </a:t>
            </a:r>
            <a:r>
              <a:rPr lang="pt-BR" dirty="0" err="1"/>
              <a:t>RedPeppers</a:t>
            </a:r>
            <a:r>
              <a:rPr lang="pt-BR" dirty="0"/>
              <a:t> e </a:t>
            </a:r>
            <a:r>
              <a:rPr lang="pt-BR" dirty="0" err="1"/>
              <a:t>ThickCrustDough</a:t>
            </a:r>
            <a:r>
              <a:rPr lang="pt-BR" dirty="0"/>
              <a:t>. Essas classes podem ser compartilhadas entre </a:t>
            </a:r>
            <a:r>
              <a:rPr lang="pt-BR" dirty="0" smtClean="0"/>
              <a:t>regiões</a:t>
            </a:r>
            <a:r>
              <a:rPr lang="pt-BR" dirty="0"/>
              <a:t>, quando </a:t>
            </a:r>
            <a:r>
              <a:rPr lang="pt-BR" dirty="0" smtClean="0"/>
              <a:t>apropriado.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3º Depois</a:t>
            </a:r>
            <a:r>
              <a:rPr lang="pt-BR" dirty="0"/>
              <a:t>, ainda precisamos unir tudo isso trabalhando nossas novas </a:t>
            </a:r>
            <a:r>
              <a:rPr lang="pt-BR" dirty="0" smtClean="0"/>
              <a:t>fábricas </a:t>
            </a:r>
            <a:r>
              <a:rPr lang="pt-BR" dirty="0"/>
              <a:t>de ingredientes em nosso </a:t>
            </a:r>
            <a:r>
              <a:rPr lang="pt-BR" dirty="0" smtClean="0"/>
              <a:t>código </a:t>
            </a:r>
            <a:r>
              <a:rPr lang="pt-BR" dirty="0" err="1"/>
              <a:t>PizzaStore</a:t>
            </a:r>
            <a:r>
              <a:rPr lang="pt-BR" dirty="0"/>
              <a:t>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9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Construindo</a:t>
            </a:r>
            <a:r>
              <a:rPr lang="en-US" dirty="0" smtClean="0"/>
              <a:t> a </a:t>
            </a:r>
            <a:r>
              <a:rPr lang="en-US" dirty="0" err="1" smtClean="0"/>
              <a:t>Fabrica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de Nova York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21888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Esta </a:t>
            </a:r>
            <a:r>
              <a:rPr lang="pt-BR" sz="2400" dirty="0"/>
              <a:t>e a </a:t>
            </a:r>
            <a:r>
              <a:rPr lang="pt-BR" sz="2400" dirty="0" smtClean="0"/>
              <a:t>implementação </a:t>
            </a:r>
            <a:r>
              <a:rPr lang="pt-BR" sz="2400" dirty="0"/>
              <a:t>para a </a:t>
            </a:r>
            <a:r>
              <a:rPr lang="pt-BR" sz="2400" dirty="0" smtClean="0"/>
              <a:t>fábrica </a:t>
            </a:r>
            <a:r>
              <a:rPr lang="pt-BR" sz="2400" dirty="0"/>
              <a:t>de ingredientes de Nova York. Esta </a:t>
            </a:r>
            <a:r>
              <a:rPr lang="pt-BR" sz="2400" dirty="0" smtClean="0"/>
              <a:t>fábrica </a:t>
            </a:r>
            <a:r>
              <a:rPr lang="pt-BR" sz="2400" dirty="0"/>
              <a:t>é</a:t>
            </a:r>
            <a:r>
              <a:rPr lang="pt-BR" sz="2400" dirty="0" smtClean="0"/>
              <a:t> </a:t>
            </a:r>
            <a:r>
              <a:rPr lang="pt-BR" sz="2400" dirty="0"/>
              <a:t>especializada em </a:t>
            </a:r>
            <a:r>
              <a:rPr lang="pt-BR" sz="2400" dirty="0" smtClean="0"/>
              <a:t>molho </a:t>
            </a:r>
            <a:r>
              <a:rPr lang="pt-BR" sz="2400" dirty="0"/>
              <a:t>Marinara, Queijo </a:t>
            </a:r>
            <a:r>
              <a:rPr lang="pt-BR" sz="2400" dirty="0" smtClean="0"/>
              <a:t>Parmesão, </a:t>
            </a:r>
            <a:r>
              <a:rPr lang="pt-BR" sz="2400" dirty="0"/>
              <a:t>Mariscos Frescos...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5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Construindo</a:t>
            </a:r>
            <a:r>
              <a:rPr lang="en-US" dirty="0"/>
              <a:t> a </a:t>
            </a:r>
            <a:r>
              <a:rPr lang="en-US" dirty="0" err="1"/>
              <a:t>Fabrica</a:t>
            </a:r>
            <a:r>
              <a:rPr lang="en-US" dirty="0"/>
              <a:t> de </a:t>
            </a:r>
            <a:r>
              <a:rPr lang="en-US" dirty="0" err="1"/>
              <a:t>ingredientes</a:t>
            </a:r>
            <a:r>
              <a:rPr lang="en-US" dirty="0"/>
              <a:t> de Nova York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0"/>
            <a:ext cx="7427168" cy="5257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class</a:t>
            </a:r>
            <a:r>
              <a:rPr lang="pt-BR" sz="3700" dirty="0"/>
              <a:t> </a:t>
            </a:r>
            <a:r>
              <a:rPr lang="pt-BR" sz="3700" dirty="0" err="1"/>
              <a:t>NYPizzaIngredientFactory</a:t>
            </a:r>
            <a:r>
              <a:rPr lang="pt-BR" sz="3700" dirty="0"/>
              <a:t> </a:t>
            </a:r>
            <a:r>
              <a:rPr lang="pt-BR" sz="3700" dirty="0" err="1"/>
              <a:t>implements</a:t>
            </a:r>
            <a:r>
              <a:rPr lang="pt-BR" sz="3700" dirty="0"/>
              <a:t> </a:t>
            </a:r>
            <a:r>
              <a:rPr lang="pt-BR" sz="3700" dirty="0" err="1"/>
              <a:t>PizzaIngredientFactory</a:t>
            </a:r>
            <a:r>
              <a:rPr lang="pt-BR" sz="3700" dirty="0"/>
              <a:t> {</a:t>
            </a:r>
          </a:p>
          <a:p>
            <a:pPr marL="0" indent="0">
              <a:buNone/>
            </a:pPr>
            <a:r>
              <a:rPr lang="pt-BR" sz="3700" dirty="0"/>
              <a:t> </a:t>
            </a:r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Dough</a:t>
            </a:r>
            <a:r>
              <a:rPr lang="pt-BR" sz="3700" dirty="0"/>
              <a:t> </a:t>
            </a:r>
            <a:r>
              <a:rPr lang="pt-BR" sz="3700" dirty="0" err="1"/>
              <a:t>createDough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new </a:t>
            </a:r>
            <a:r>
              <a:rPr lang="pt-BR" sz="3700" dirty="0" err="1"/>
              <a:t>ThinCrustDough</a:t>
            </a:r>
            <a:r>
              <a:rPr lang="pt-BR" sz="3700" dirty="0"/>
              <a:t>();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r>
              <a:rPr lang="pt-BR" sz="3700" dirty="0"/>
              <a:t> </a:t>
            </a:r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Sauce</a:t>
            </a:r>
            <a:r>
              <a:rPr lang="pt-BR" sz="3700" dirty="0"/>
              <a:t> </a:t>
            </a:r>
            <a:r>
              <a:rPr lang="pt-BR" sz="3700" dirty="0" err="1"/>
              <a:t>createSauce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new </a:t>
            </a:r>
            <a:r>
              <a:rPr lang="pt-BR" sz="3700" dirty="0" err="1"/>
              <a:t>MarinaraSauce</a:t>
            </a:r>
            <a:r>
              <a:rPr lang="pt-BR" sz="3700" dirty="0"/>
              <a:t>();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r>
              <a:rPr lang="pt-BR" sz="3700" dirty="0"/>
              <a:t> </a:t>
            </a:r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Cheese</a:t>
            </a:r>
            <a:r>
              <a:rPr lang="pt-BR" sz="3700" dirty="0"/>
              <a:t> </a:t>
            </a:r>
            <a:r>
              <a:rPr lang="pt-BR" sz="3700" dirty="0" err="1"/>
              <a:t>createCheese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new </a:t>
            </a:r>
            <a:r>
              <a:rPr lang="pt-BR" sz="3700" dirty="0" err="1"/>
              <a:t>ReggianoCheese</a:t>
            </a:r>
            <a:r>
              <a:rPr lang="pt-BR" sz="3700" dirty="0"/>
              <a:t>();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r>
              <a:rPr lang="pt-BR" sz="3700" dirty="0"/>
              <a:t> </a:t>
            </a:r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Veggies</a:t>
            </a:r>
            <a:r>
              <a:rPr lang="pt-BR" sz="3700" dirty="0"/>
              <a:t>[] </a:t>
            </a:r>
            <a:r>
              <a:rPr lang="pt-BR" sz="3700" dirty="0" err="1"/>
              <a:t>createVeggies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en-US" sz="3700" dirty="0"/>
              <a:t>		Veggies veggies[] = { new Garlic(), new Onion(), new Mushroom(), new </a:t>
            </a:r>
            <a:r>
              <a:rPr lang="en-US" sz="3700" dirty="0" err="1"/>
              <a:t>RedPepper</a:t>
            </a:r>
            <a:r>
              <a:rPr lang="en-US" sz="3700" dirty="0"/>
              <a:t>() };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</a:t>
            </a:r>
            <a:r>
              <a:rPr lang="pt-BR" sz="3700" dirty="0" err="1"/>
              <a:t>veggies</a:t>
            </a:r>
            <a:r>
              <a:rPr lang="pt-BR" sz="3700" dirty="0"/>
              <a:t>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r>
              <a:rPr lang="pt-BR" sz="3700" dirty="0"/>
              <a:t> </a:t>
            </a:r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Pepperoni</a:t>
            </a:r>
            <a:r>
              <a:rPr lang="pt-BR" sz="3700" dirty="0"/>
              <a:t> </a:t>
            </a:r>
            <a:r>
              <a:rPr lang="pt-BR" sz="3700" dirty="0" err="1"/>
              <a:t>createPepperoni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new </a:t>
            </a:r>
            <a:r>
              <a:rPr lang="pt-BR" sz="3700" dirty="0" err="1"/>
              <a:t>SlicedPepperoni</a:t>
            </a:r>
            <a:r>
              <a:rPr lang="pt-BR" sz="3700" dirty="0"/>
              <a:t>();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endParaRPr lang="pt-BR" sz="3700" dirty="0"/>
          </a:p>
          <a:p>
            <a:pPr marL="0" indent="0">
              <a:buNone/>
            </a:pPr>
            <a:r>
              <a:rPr lang="pt-BR" sz="3700" dirty="0"/>
              <a:t>	</a:t>
            </a:r>
            <a:r>
              <a:rPr lang="pt-BR" sz="3700" dirty="0" err="1"/>
              <a:t>public</a:t>
            </a:r>
            <a:r>
              <a:rPr lang="pt-BR" sz="3700" dirty="0"/>
              <a:t> </a:t>
            </a:r>
            <a:r>
              <a:rPr lang="pt-BR" sz="3700" dirty="0" err="1"/>
              <a:t>Clams</a:t>
            </a:r>
            <a:r>
              <a:rPr lang="pt-BR" sz="3700" dirty="0"/>
              <a:t> </a:t>
            </a:r>
            <a:r>
              <a:rPr lang="pt-BR" sz="3700" dirty="0" err="1"/>
              <a:t>createClam</a:t>
            </a:r>
            <a:r>
              <a:rPr lang="pt-BR" sz="3700" dirty="0"/>
              <a:t>() {</a:t>
            </a:r>
          </a:p>
          <a:p>
            <a:pPr marL="0" indent="0">
              <a:buNone/>
            </a:pPr>
            <a:r>
              <a:rPr lang="pt-BR" sz="3700" dirty="0"/>
              <a:t>		</a:t>
            </a:r>
            <a:r>
              <a:rPr lang="pt-BR" sz="3700" dirty="0" err="1"/>
              <a:t>return</a:t>
            </a:r>
            <a:r>
              <a:rPr lang="pt-BR" sz="3700" dirty="0"/>
              <a:t> new </a:t>
            </a:r>
            <a:r>
              <a:rPr lang="pt-BR" sz="3700" dirty="0" err="1"/>
              <a:t>FreshClams</a:t>
            </a:r>
            <a:r>
              <a:rPr lang="pt-BR" sz="3700" dirty="0"/>
              <a:t>();</a:t>
            </a:r>
          </a:p>
          <a:p>
            <a:pPr marL="0" indent="0">
              <a:buNone/>
            </a:pPr>
            <a:r>
              <a:rPr lang="pt-BR" sz="3700" dirty="0"/>
              <a:t>	}</a:t>
            </a:r>
          </a:p>
          <a:p>
            <a:pPr marL="0" indent="0">
              <a:buNone/>
            </a:pPr>
            <a:r>
              <a:rPr lang="pt-BR" sz="3700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570358" y="1586409"/>
            <a:ext cx="35638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de NY </a:t>
            </a:r>
            <a:r>
              <a:rPr lang="en-US" dirty="0" err="1" smtClean="0"/>
              <a:t>implementa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fábricas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 flipV="1">
            <a:off x="4427984" y="1916832"/>
            <a:ext cx="1142374" cy="131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570358" y="2662139"/>
            <a:ext cx="35638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ingrediente</a:t>
            </a:r>
            <a:r>
              <a:rPr lang="en-US" dirty="0" smtClean="0"/>
              <a:t> 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família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, </a:t>
            </a:r>
            <a:r>
              <a:rPr lang="en-US" dirty="0" err="1" smtClean="0"/>
              <a:t>criamos</a:t>
            </a:r>
            <a:r>
              <a:rPr lang="en-US" dirty="0" smtClean="0"/>
              <a:t> a </a:t>
            </a:r>
            <a:r>
              <a:rPr lang="en-US" dirty="0" err="1" smtClean="0"/>
              <a:t>versão</a:t>
            </a:r>
            <a:r>
              <a:rPr lang="en-US" dirty="0" smtClean="0"/>
              <a:t> Nova York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3923928" y="2348880"/>
            <a:ext cx="1646430" cy="774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3923928" y="3123804"/>
            <a:ext cx="16464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3923928" y="3123804"/>
            <a:ext cx="1646430" cy="593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5570358" y="5085184"/>
            <a:ext cx="3586234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Para </a:t>
            </a:r>
            <a:r>
              <a:rPr lang="en-US" dirty="0" err="1" smtClean="0"/>
              <a:t>vegetais</a:t>
            </a:r>
            <a:r>
              <a:rPr lang="en-US" dirty="0" smtClean="0"/>
              <a:t> , </a:t>
            </a:r>
            <a:r>
              <a:rPr lang="en-US" dirty="0" err="1" smtClean="0"/>
              <a:t>retornamos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vegetais</a:t>
            </a:r>
            <a:r>
              <a:rPr lang="en-US" dirty="0" smtClean="0"/>
              <a:t> </a:t>
            </a:r>
            <a:r>
              <a:rPr lang="en-US" dirty="0" err="1" smtClean="0"/>
              <a:t>codificamos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hard-code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vegetais</a:t>
            </a:r>
            <a:r>
              <a:rPr lang="en-US" dirty="0" smtClean="0"/>
              <a:t> . </a:t>
            </a:r>
            <a:r>
              <a:rPr lang="en-US" dirty="0" err="1" smtClean="0"/>
              <a:t>Poderiamos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sofisticado</a:t>
            </a:r>
            <a:r>
              <a:rPr lang="en-US" dirty="0" smtClean="0"/>
              <a:t> , mas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acrescenta</a:t>
            </a:r>
            <a:r>
              <a:rPr lang="en-US" dirty="0" smtClean="0"/>
              <a:t> nada no </a:t>
            </a:r>
            <a:r>
              <a:rPr lang="en-US" dirty="0" err="1" smtClean="0"/>
              <a:t>padrão</a:t>
            </a:r>
            <a:r>
              <a:rPr lang="en-US" dirty="0" smtClean="0"/>
              <a:t> factory </a:t>
            </a:r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 flipH="1" flipV="1">
            <a:off x="5292080" y="4581128"/>
            <a:ext cx="151216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3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275"/>
            <a:ext cx="8229600" cy="850106"/>
          </a:xfrm>
        </p:spPr>
        <p:txBody>
          <a:bodyPr/>
          <a:lstStyle/>
          <a:p>
            <a:r>
              <a:rPr lang="en-US" dirty="0" err="1" smtClean="0"/>
              <a:t>Retrabalhando</a:t>
            </a:r>
            <a:r>
              <a:rPr lang="en-US" dirty="0" smtClean="0"/>
              <a:t> as Pizzas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836713"/>
            <a:ext cx="8640960" cy="295232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Temos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nossas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fábricas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todas instaladas e prontas para produzir ingredientes de alta qualidade; agora,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só precisamos retrabalhar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nossas Pizzas para que elas usem somente ingredientes produzidos pela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fábrica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Vamos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começar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com classe abstrata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Pizza.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5263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Retrabalhando</a:t>
            </a:r>
            <a:r>
              <a:rPr lang="en-US" dirty="0"/>
              <a:t> as Pizzas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20688"/>
            <a:ext cx="6605649" cy="6023750"/>
          </a:xfrm>
        </p:spPr>
      </p:pic>
      <p:sp>
        <p:nvSpPr>
          <p:cNvPr id="6" name="CaixaDeTexto 5"/>
          <p:cNvSpPr txBox="1"/>
          <p:nvPr/>
        </p:nvSpPr>
        <p:spPr>
          <a:xfrm>
            <a:off x="3995936" y="855687"/>
            <a:ext cx="478802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Pizza </a:t>
            </a:r>
            <a:r>
              <a:rPr lang="en-US" dirty="0" err="1" smtClean="0"/>
              <a:t>contém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usados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preparação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2915816" y="1178853"/>
            <a:ext cx="1080120" cy="198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995936" y="1654418"/>
            <a:ext cx="478802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tornamos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 prepare </a:t>
            </a:r>
            <a:r>
              <a:rPr lang="en-US" dirty="0" err="1" smtClean="0"/>
              <a:t>abstrato</a:t>
            </a:r>
            <a:r>
              <a:rPr lang="en-US" dirty="0" smtClean="0"/>
              <a:t>. 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conectar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r>
              <a:rPr lang="en-US" dirty="0" smtClean="0"/>
              <a:t> </a:t>
            </a:r>
            <a:r>
              <a:rPr lang="en-US" dirty="0" err="1" smtClean="0"/>
              <a:t>necessários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pizza, </a:t>
            </a:r>
            <a:r>
              <a:rPr lang="en-US" dirty="0" err="1" smtClean="0"/>
              <a:t>que</a:t>
            </a:r>
            <a:r>
              <a:rPr lang="en-US" dirty="0" smtClean="0"/>
              <a:t>, é </a:t>
            </a:r>
            <a:r>
              <a:rPr lang="en-US" dirty="0" err="1" smtClean="0"/>
              <a:t>claro</a:t>
            </a:r>
            <a:r>
              <a:rPr lang="en-US" dirty="0" smtClean="0"/>
              <a:t> , </a:t>
            </a:r>
            <a:r>
              <a:rPr lang="en-US" dirty="0" err="1" smtClean="0"/>
              <a:t>virá</a:t>
            </a:r>
            <a:r>
              <a:rPr lang="en-US" dirty="0" smtClean="0"/>
              <a:t> da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3347864" y="2254582"/>
            <a:ext cx="648072" cy="382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3995936" y="5157192"/>
            <a:ext cx="478802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Nossos</a:t>
            </a:r>
            <a:r>
              <a:rPr lang="en-US" dirty="0" smtClean="0"/>
              <a:t> outros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permanecem</a:t>
            </a:r>
            <a:r>
              <a:rPr lang="en-US" dirty="0" smtClean="0"/>
              <a:t> </a:t>
            </a:r>
            <a:r>
              <a:rPr lang="en-US" dirty="0" err="1" smtClean="0"/>
              <a:t>iguais</a:t>
            </a:r>
            <a:r>
              <a:rPr lang="en-US" dirty="0" smtClean="0"/>
              <a:t> com </a:t>
            </a:r>
            <a:r>
              <a:rPr lang="en-US" dirty="0" err="1" smtClean="0"/>
              <a:t>exceção</a:t>
            </a:r>
            <a:r>
              <a:rPr lang="en-US" dirty="0" smtClean="0"/>
              <a:t> do </a:t>
            </a:r>
            <a:r>
              <a:rPr lang="en-US" dirty="0" err="1" smtClean="0"/>
              <a:t>método</a:t>
            </a:r>
            <a:r>
              <a:rPr lang="en-US" dirty="0" smtClean="0"/>
              <a:t> prepare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1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Retrabalhando</a:t>
            </a:r>
            <a:r>
              <a:rPr lang="en-US" dirty="0" smtClean="0"/>
              <a:t> as Pizzas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052736"/>
            <a:ext cx="7344816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/>
              <a:t>CheesePizza</a:t>
            </a:r>
            <a:r>
              <a:rPr lang="en-US" dirty="0"/>
              <a:t> extends Pizza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PizzaIngredientFactory</a:t>
            </a:r>
            <a:r>
              <a:rPr lang="pt-BR" dirty="0"/>
              <a:t> </a:t>
            </a:r>
            <a:r>
              <a:rPr lang="pt-BR" dirty="0" err="1"/>
              <a:t>ingredientFactory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 err="1" smtClean="0"/>
              <a:t>public</a:t>
            </a:r>
            <a:r>
              <a:rPr lang="pt-BR" dirty="0" smtClean="0"/>
              <a:t> </a:t>
            </a:r>
            <a:r>
              <a:rPr lang="pt-BR" dirty="0" err="1"/>
              <a:t>CheesePizza</a:t>
            </a:r>
            <a:r>
              <a:rPr lang="pt-BR" dirty="0"/>
              <a:t>(</a:t>
            </a:r>
            <a:r>
              <a:rPr lang="pt-BR" dirty="0" err="1"/>
              <a:t>PizzaIngredientFactory</a:t>
            </a:r>
            <a:r>
              <a:rPr lang="pt-BR" dirty="0"/>
              <a:t> </a:t>
            </a:r>
            <a:r>
              <a:rPr lang="pt-BR" dirty="0" err="1"/>
              <a:t>ingredientFactory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this.ingredientFactory</a:t>
            </a:r>
            <a:r>
              <a:rPr lang="pt-BR" dirty="0"/>
              <a:t> = </a:t>
            </a:r>
            <a:r>
              <a:rPr lang="pt-BR" dirty="0" err="1"/>
              <a:t>ingredientFactory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 smtClean="0"/>
              <a:t>}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 err="1" smtClean="0"/>
              <a:t>void</a:t>
            </a:r>
            <a:r>
              <a:rPr lang="pt-BR" dirty="0" smtClean="0"/>
              <a:t> </a:t>
            </a:r>
            <a:r>
              <a:rPr lang="pt-BR" dirty="0"/>
              <a:t>prepare() {</a:t>
            </a:r>
          </a:p>
          <a:p>
            <a:pPr marL="0" indent="0">
              <a:buNone/>
            </a:pPr>
            <a:r>
              <a:rPr lang="pt-BR" dirty="0" smtClean="0"/>
              <a:t>	</a:t>
            </a:r>
            <a:r>
              <a:rPr lang="pt-BR" dirty="0" err="1" smtClean="0"/>
              <a:t>System.out.println</a:t>
            </a:r>
            <a:r>
              <a:rPr lang="pt-BR" dirty="0"/>
              <a:t>("</a:t>
            </a:r>
            <a:r>
              <a:rPr lang="pt-BR" dirty="0" err="1"/>
              <a:t>Preparing</a:t>
            </a:r>
            <a:r>
              <a:rPr lang="pt-BR" dirty="0"/>
              <a:t> " + </a:t>
            </a:r>
            <a:r>
              <a:rPr lang="pt-BR" dirty="0" err="1"/>
              <a:t>name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dough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dirty="0" err="1"/>
              <a:t>ingredientFactory.createDough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sauce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dirty="0" err="1"/>
              <a:t>ingredientFactory.createSauce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cheese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dirty="0" err="1"/>
              <a:t>ingredientFactory.createCheese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916839" y="4876091"/>
            <a:ext cx="424847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pizza, agora </a:t>
            </a:r>
            <a:r>
              <a:rPr lang="en-US" dirty="0" err="1" smtClean="0"/>
              <a:t>precisamos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fornecer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r>
              <a:rPr lang="en-US" dirty="0" smtClean="0"/>
              <a:t>.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Pizza </a:t>
            </a:r>
            <a:r>
              <a:rPr lang="en-US" dirty="0" err="1" smtClean="0"/>
              <a:t>recebe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construtor</a:t>
            </a:r>
            <a:r>
              <a:rPr lang="en-US" dirty="0" smtClean="0"/>
              <a:t>  e é </a:t>
            </a:r>
            <a:r>
              <a:rPr lang="en-US" dirty="0" err="1" smtClean="0"/>
              <a:t>armazenada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de </a:t>
            </a:r>
            <a:r>
              <a:rPr lang="en-US" dirty="0" err="1" smtClean="0"/>
              <a:t>instância</a:t>
            </a:r>
            <a:endParaRPr lang="en-US" dirty="0" smtClean="0"/>
          </a:p>
          <a:p>
            <a:endParaRPr lang="pt-BR" dirty="0"/>
          </a:p>
        </p:txBody>
      </p:sp>
      <p:cxnSp>
        <p:nvCxnSpPr>
          <p:cNvPr id="6" name="Conector de seta reta 5"/>
          <p:cNvCxnSpPr>
            <a:stCxn id="4" idx="0"/>
          </p:cNvCxnSpPr>
          <p:nvPr/>
        </p:nvCxnSpPr>
        <p:spPr>
          <a:xfrm flipH="1" flipV="1">
            <a:off x="5508104" y="2708920"/>
            <a:ext cx="1532971" cy="2167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448180" y="5436203"/>
            <a:ext cx="424847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metodo</a:t>
            </a:r>
            <a:r>
              <a:rPr lang="en-US" dirty="0" smtClean="0"/>
              <a:t> prepare() </a:t>
            </a:r>
            <a:r>
              <a:rPr lang="en-US" dirty="0" err="1" smtClean="0"/>
              <a:t>passa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criação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pizza de </a:t>
            </a:r>
            <a:r>
              <a:rPr lang="en-US" dirty="0" err="1" smtClean="0"/>
              <a:t>queijo</a:t>
            </a:r>
            <a:r>
              <a:rPr lang="en-US" dirty="0" smtClean="0"/>
              <a:t> e, </a:t>
            </a:r>
            <a:r>
              <a:rPr lang="en-US" dirty="0" err="1" smtClean="0"/>
              <a:t>toda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de um </a:t>
            </a:r>
            <a:r>
              <a:rPr lang="en-US" dirty="0" err="1" smtClean="0"/>
              <a:t>ingrediente</a:t>
            </a:r>
            <a:r>
              <a:rPr lang="en-US" dirty="0" smtClean="0"/>
              <a:t> , </a:t>
            </a:r>
            <a:r>
              <a:rPr lang="en-US" dirty="0" err="1" smtClean="0"/>
              <a:t>pede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fabrica</a:t>
            </a:r>
            <a:r>
              <a:rPr lang="en-US" dirty="0" smtClean="0"/>
              <a:t> </a:t>
            </a:r>
            <a:r>
              <a:rPr lang="en-US" dirty="0" err="1" smtClean="0"/>
              <a:t>prodúzi</a:t>
            </a:r>
            <a:r>
              <a:rPr lang="en-US" dirty="0" smtClean="0"/>
              <a:t>-lo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572416" y="4725144"/>
            <a:ext cx="1711552" cy="711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en-US" dirty="0" err="1" smtClean="0"/>
              <a:t>Analisando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764705"/>
            <a:ext cx="8892480" cy="41044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O código </a:t>
            </a:r>
            <a:r>
              <a:rPr lang="pt-BR" sz="2400" dirty="0"/>
              <a:t>Pizza usa a </a:t>
            </a:r>
            <a:r>
              <a:rPr lang="pt-BR" sz="2400" dirty="0" smtClean="0"/>
              <a:t>fábrica </a:t>
            </a:r>
            <a:r>
              <a:rPr lang="pt-BR" sz="2400" dirty="0"/>
              <a:t>com a qual foi composto para produzir os ingredientes usados na pizza. Os ingredientes produzidos dependem da </a:t>
            </a:r>
            <a:r>
              <a:rPr lang="pt-BR" sz="2400" dirty="0" smtClean="0"/>
              <a:t>fábrica </a:t>
            </a:r>
            <a:r>
              <a:rPr lang="pt-BR" sz="2400" dirty="0"/>
              <a:t>que estamos usando. A classe Pizza </a:t>
            </a:r>
            <a:r>
              <a:rPr lang="pt-BR" sz="2400" dirty="0" smtClean="0"/>
              <a:t>não </a:t>
            </a:r>
            <a:r>
              <a:rPr lang="pt-BR" sz="2400" dirty="0"/>
              <a:t>se importa; ela </a:t>
            </a:r>
            <a:r>
              <a:rPr lang="pt-BR" sz="2400" dirty="0" smtClean="0"/>
              <a:t>sabe </a:t>
            </a:r>
            <a:r>
              <a:rPr lang="pt-BR" sz="2400" dirty="0"/>
              <a:t>fazer pizzas. Agora, ela esta desvinculada das </a:t>
            </a:r>
            <a:r>
              <a:rPr lang="pt-BR" sz="2400" dirty="0" smtClean="0"/>
              <a:t>diferenças </a:t>
            </a:r>
            <a:r>
              <a:rPr lang="pt-BR" sz="2400" dirty="0"/>
              <a:t>em ingredientes regionais e pode ser facilmente reutilizada quando houver </a:t>
            </a:r>
            <a:r>
              <a:rPr lang="pt-BR" sz="2400" dirty="0" smtClean="0"/>
              <a:t>fábricas </a:t>
            </a:r>
            <a:r>
              <a:rPr lang="pt-BR" sz="2400" dirty="0"/>
              <a:t>para as Montanhas Rochosas, o Noroeste </a:t>
            </a:r>
            <a:r>
              <a:rPr lang="pt-BR" sz="2400" dirty="0" smtClean="0"/>
              <a:t>Pacífico </a:t>
            </a:r>
            <a:r>
              <a:rPr lang="pt-BR" sz="2400" dirty="0"/>
              <a:t>etc.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97152"/>
            <a:ext cx="6772275" cy="6762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9512" y="5498150"/>
            <a:ext cx="324036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definindo</a:t>
            </a:r>
            <a:r>
              <a:rPr lang="en-US" dirty="0" smtClean="0"/>
              <a:t> a </a:t>
            </a:r>
            <a:r>
              <a:rPr lang="en-US" dirty="0" err="1" smtClean="0"/>
              <a:t>variável</a:t>
            </a:r>
            <a:r>
              <a:rPr lang="en-US" dirty="0" smtClean="0"/>
              <a:t> de </a:t>
            </a:r>
            <a:r>
              <a:rPr lang="en-US" dirty="0" err="1" smtClean="0"/>
              <a:t>instância</a:t>
            </a:r>
            <a:r>
              <a:rPr lang="en-US" dirty="0" smtClean="0"/>
              <a:t> Pizza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refereir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molho</a:t>
            </a:r>
            <a:r>
              <a:rPr lang="en-US" dirty="0" smtClean="0"/>
              <a:t> </a:t>
            </a:r>
            <a:r>
              <a:rPr lang="en-US" dirty="0" err="1" smtClean="0"/>
              <a:t>específico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nessa</a:t>
            </a:r>
            <a:r>
              <a:rPr lang="en-US" dirty="0" smtClean="0"/>
              <a:t> pizza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23422" y="5775149"/>
            <a:ext cx="54130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Esta</a:t>
            </a:r>
            <a:r>
              <a:rPr lang="en-US" dirty="0" smtClean="0"/>
              <a:t> é a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. A Pizza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importa</a:t>
            </a:r>
            <a:r>
              <a:rPr lang="en-US" dirty="0" smtClean="0"/>
              <a:t>  com </a:t>
            </a:r>
            <a:r>
              <a:rPr lang="en-US" dirty="0" err="1" smtClean="0"/>
              <a:t>qual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é </a:t>
            </a:r>
            <a:r>
              <a:rPr lang="en-US" dirty="0" err="1" smtClean="0"/>
              <a:t>usada</a:t>
            </a:r>
            <a:r>
              <a:rPr lang="en-US" dirty="0" smtClean="0"/>
              <a:t>, </a:t>
            </a:r>
            <a:r>
              <a:rPr lang="en-US" dirty="0" err="1" smtClean="0"/>
              <a:t>desde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sejá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0"/>
          </p:cNvCxnSpPr>
          <p:nvPr/>
        </p:nvCxnSpPr>
        <p:spPr>
          <a:xfrm flipH="1" flipV="1">
            <a:off x="5004048" y="5135289"/>
            <a:ext cx="1325911" cy="639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623422" y="4005064"/>
            <a:ext cx="54130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createSauce</a:t>
            </a:r>
            <a:r>
              <a:rPr lang="en-US" dirty="0" smtClean="0"/>
              <a:t>() </a:t>
            </a:r>
            <a:r>
              <a:rPr lang="en-US" dirty="0" err="1" smtClean="0"/>
              <a:t>retorna</a:t>
            </a:r>
            <a:r>
              <a:rPr lang="en-US" dirty="0" smtClean="0"/>
              <a:t>  o </a:t>
            </a:r>
            <a:r>
              <a:rPr lang="en-US" dirty="0" err="1" smtClean="0"/>
              <a:t>molho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região</a:t>
            </a:r>
            <a:r>
              <a:rPr lang="en-US" dirty="0" smtClean="0"/>
              <a:t>. Se for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de NY, </a:t>
            </a:r>
            <a:r>
              <a:rPr lang="en-US" dirty="0" err="1" smtClean="0"/>
              <a:t>teremos</a:t>
            </a:r>
            <a:r>
              <a:rPr lang="en-US" dirty="0"/>
              <a:t> </a:t>
            </a:r>
            <a:r>
              <a:rPr lang="en-US" dirty="0" smtClean="0"/>
              <a:t>um </a:t>
            </a:r>
            <a:r>
              <a:rPr lang="en-US" dirty="0" err="1" smtClean="0"/>
              <a:t>molho</a:t>
            </a:r>
            <a:r>
              <a:rPr lang="en-US" dirty="0" smtClean="0"/>
              <a:t> marinara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3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verificar</a:t>
            </a:r>
            <a:r>
              <a:rPr lang="en-US" dirty="0" smtClean="0"/>
              <a:t> a </a:t>
            </a:r>
            <a:r>
              <a:rPr lang="en-US" dirty="0" err="1" smtClean="0"/>
              <a:t>ClamPizza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658924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      public </a:t>
            </a:r>
            <a:r>
              <a:rPr lang="en-US" dirty="0"/>
              <a:t>class </a:t>
            </a:r>
            <a:r>
              <a:rPr lang="en-US" dirty="0" err="1"/>
              <a:t>ClamPizza</a:t>
            </a:r>
            <a:r>
              <a:rPr lang="en-US" dirty="0"/>
              <a:t> extends Pizza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PizzaIngredientFactory</a:t>
            </a:r>
            <a:r>
              <a:rPr lang="pt-BR" dirty="0"/>
              <a:t> </a:t>
            </a:r>
            <a:r>
              <a:rPr lang="pt-BR" dirty="0" err="1"/>
              <a:t>ingredientFactory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ClamPizza</a:t>
            </a:r>
            <a:r>
              <a:rPr lang="pt-BR" dirty="0"/>
              <a:t>(</a:t>
            </a:r>
            <a:r>
              <a:rPr lang="pt-BR" dirty="0" err="1"/>
              <a:t>PizzaIngredientFactory</a:t>
            </a:r>
            <a:r>
              <a:rPr lang="pt-BR" dirty="0"/>
              <a:t> </a:t>
            </a:r>
            <a:r>
              <a:rPr lang="pt-BR" dirty="0" err="1"/>
              <a:t>ingredientFactory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this.ingredientFactory</a:t>
            </a:r>
            <a:r>
              <a:rPr lang="pt-BR" dirty="0"/>
              <a:t> = </a:t>
            </a:r>
            <a:r>
              <a:rPr lang="pt-BR" dirty="0" err="1"/>
              <a:t>ingredientFactory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void</a:t>
            </a:r>
            <a:r>
              <a:rPr lang="pt-BR" dirty="0"/>
              <a:t> prepare()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Preparing</a:t>
            </a:r>
            <a:r>
              <a:rPr lang="pt-BR" dirty="0"/>
              <a:t> " + </a:t>
            </a:r>
            <a:r>
              <a:rPr lang="pt-BR" dirty="0" err="1"/>
              <a:t>name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dough</a:t>
            </a:r>
            <a:r>
              <a:rPr lang="pt-BR" dirty="0"/>
              <a:t> = </a:t>
            </a:r>
            <a:r>
              <a:rPr lang="pt-BR" dirty="0" err="1"/>
              <a:t>ingredientFactory.createDough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sauce</a:t>
            </a:r>
            <a:r>
              <a:rPr lang="pt-BR" dirty="0"/>
              <a:t> = </a:t>
            </a:r>
            <a:r>
              <a:rPr lang="pt-BR" dirty="0" err="1"/>
              <a:t>ingredientFactory.createSauce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cheese</a:t>
            </a:r>
            <a:r>
              <a:rPr lang="pt-BR" dirty="0"/>
              <a:t> = </a:t>
            </a:r>
            <a:r>
              <a:rPr lang="pt-BR" dirty="0" err="1"/>
              <a:t>ingredientFactory.createCheese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clam</a:t>
            </a:r>
            <a:r>
              <a:rPr lang="pt-BR" dirty="0"/>
              <a:t> = </a:t>
            </a:r>
            <a:r>
              <a:rPr lang="pt-BR" dirty="0" err="1"/>
              <a:t>ingredientFactory.createClam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} }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796137" y="2852936"/>
            <a:ext cx="3347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ClamPizza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contém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5076056" y="2852936"/>
            <a:ext cx="720081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6012160" y="3933056"/>
            <a:ext cx="31318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pizza de </a:t>
            </a:r>
            <a:r>
              <a:rPr lang="en-US" dirty="0" err="1" smtClean="0"/>
              <a:t>marisco</a:t>
            </a:r>
            <a:r>
              <a:rPr lang="en-US" dirty="0" smtClean="0"/>
              <a:t>, o </a:t>
            </a:r>
            <a:r>
              <a:rPr lang="en-US" dirty="0" err="1" smtClean="0"/>
              <a:t>método</a:t>
            </a:r>
            <a:r>
              <a:rPr lang="en-US" dirty="0" smtClean="0"/>
              <a:t> prepare </a:t>
            </a:r>
            <a:r>
              <a:rPr lang="en-US" dirty="0" err="1" smtClean="0"/>
              <a:t>coleta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r>
              <a:rPr lang="en-US" dirty="0" smtClean="0"/>
              <a:t> </a:t>
            </a:r>
            <a:r>
              <a:rPr lang="en-US" dirty="0" err="1" smtClean="0"/>
              <a:t>certos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local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048045" y="5445224"/>
            <a:ext cx="31318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 for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NovaYork</a:t>
            </a:r>
            <a:r>
              <a:rPr lang="en-US" dirty="0" smtClean="0"/>
              <a:t>,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mariscos</a:t>
            </a:r>
            <a:r>
              <a:rPr lang="en-US" dirty="0" smtClean="0"/>
              <a:t> </a:t>
            </a:r>
            <a:r>
              <a:rPr lang="en-US" dirty="0" err="1" smtClean="0"/>
              <a:t>serão</a:t>
            </a:r>
            <a:r>
              <a:rPr lang="en-US" dirty="0" smtClean="0"/>
              <a:t> frescos ; se for Chicago, </a:t>
            </a:r>
            <a:r>
              <a:rPr lang="en-US" dirty="0" err="1" smtClean="0"/>
              <a:t>serão</a:t>
            </a:r>
            <a:r>
              <a:rPr lang="en-US" dirty="0" smtClean="0"/>
              <a:t> </a:t>
            </a:r>
            <a:r>
              <a:rPr lang="en-US" dirty="0" err="1" smtClean="0"/>
              <a:t>congelados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 flipV="1">
            <a:off x="3995936" y="5133385"/>
            <a:ext cx="1052109" cy="9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en-US" dirty="0" err="1" smtClean="0"/>
              <a:t>Revisando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Pizzaria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7"/>
            <a:ext cx="8784976" cy="259228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Estamos</a:t>
            </a:r>
            <a:r>
              <a:rPr lang="en-US" sz="2400" dirty="0" smtClean="0"/>
              <a:t> </a:t>
            </a:r>
            <a:r>
              <a:rPr lang="en-US" sz="2400" dirty="0" err="1" smtClean="0"/>
              <a:t>quase</a:t>
            </a:r>
            <a:r>
              <a:rPr lang="en-US" sz="2400" dirty="0" smtClean="0"/>
              <a:t> </a:t>
            </a:r>
            <a:r>
              <a:rPr lang="en-US" sz="2400" dirty="0" err="1" smtClean="0"/>
              <a:t>lá</a:t>
            </a:r>
            <a:r>
              <a:rPr lang="en-US" sz="2400" dirty="0" smtClean="0"/>
              <a:t>; so </a:t>
            </a:r>
            <a:r>
              <a:rPr lang="en-US" sz="2400" dirty="0" err="1" smtClean="0"/>
              <a:t>precisamos</a:t>
            </a:r>
            <a:r>
              <a:rPr lang="en-US" sz="2400" dirty="0" smtClean="0"/>
              <a:t> </a:t>
            </a:r>
            <a:r>
              <a:rPr lang="en-US" sz="2400" dirty="0" err="1" smtClean="0"/>
              <a:t>fazer</a:t>
            </a:r>
            <a:r>
              <a:rPr lang="en-US" sz="2400" dirty="0" smtClean="0"/>
              <a:t> um </a:t>
            </a:r>
            <a:r>
              <a:rPr lang="en-US" sz="2400" dirty="0" err="1" smtClean="0"/>
              <a:t>breve</a:t>
            </a:r>
            <a:r>
              <a:rPr lang="en-US" sz="2400" dirty="0" smtClean="0"/>
              <a:t> </a:t>
            </a:r>
            <a:r>
              <a:rPr lang="en-US" sz="2400" dirty="0" err="1" smtClean="0"/>
              <a:t>passeio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nossas</a:t>
            </a:r>
            <a:r>
              <a:rPr lang="en-US" sz="2400" dirty="0" smtClean="0"/>
              <a:t> </a:t>
            </a:r>
            <a:r>
              <a:rPr lang="en-US" sz="2400" dirty="0" err="1" smtClean="0"/>
              <a:t>franquias</a:t>
            </a:r>
            <a:r>
              <a:rPr lang="en-US" sz="2400" dirty="0" smtClean="0"/>
              <a:t> se </a:t>
            </a:r>
            <a:r>
              <a:rPr lang="en-US" sz="2400" dirty="0" err="1" smtClean="0"/>
              <a:t>elas</a:t>
            </a:r>
            <a:r>
              <a:rPr lang="en-US" sz="2400" dirty="0" smtClean="0"/>
              <a:t> </a:t>
            </a:r>
            <a:r>
              <a:rPr lang="en-US" sz="2400" dirty="0" err="1" smtClean="0"/>
              <a:t>estão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as Pizzas </a:t>
            </a:r>
            <a:r>
              <a:rPr lang="en-US" sz="2400" dirty="0" err="1" smtClean="0"/>
              <a:t>certas</a:t>
            </a:r>
            <a:r>
              <a:rPr lang="en-US" sz="2400" dirty="0" smtClean="0"/>
              <a:t>. </a:t>
            </a: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precisamos</a:t>
            </a:r>
            <a:r>
              <a:rPr lang="en-US" sz="2400" dirty="0" smtClean="0"/>
              <a:t> </a:t>
            </a:r>
            <a:r>
              <a:rPr lang="en-US" sz="2400" dirty="0" err="1" smtClean="0"/>
              <a:t>dar</a:t>
            </a:r>
            <a:r>
              <a:rPr lang="en-US" sz="2400" dirty="0" smtClean="0"/>
              <a:t> a </a:t>
            </a:r>
            <a:r>
              <a:rPr lang="en-US" sz="2400" dirty="0" err="1" smtClean="0"/>
              <a:t>elas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referência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suas</a:t>
            </a:r>
            <a:r>
              <a:rPr lang="en-US" sz="2400" dirty="0" smtClean="0"/>
              <a:t> </a:t>
            </a:r>
            <a:r>
              <a:rPr lang="en-US" sz="2400" dirty="0" err="1" smtClean="0"/>
              <a:t>fábricas</a:t>
            </a:r>
            <a:r>
              <a:rPr lang="en-US" sz="2400" dirty="0" smtClean="0"/>
              <a:t> de </a:t>
            </a:r>
            <a:r>
              <a:rPr lang="en-US" sz="2400" dirty="0" err="1" smtClean="0"/>
              <a:t>ingredientes</a:t>
            </a:r>
            <a:r>
              <a:rPr lang="en-US" sz="2400" dirty="0" smtClean="0"/>
              <a:t> </a:t>
            </a:r>
            <a:r>
              <a:rPr lang="en-US" sz="2400" dirty="0" err="1" smtClean="0"/>
              <a:t>locais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8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3045"/>
            <a:ext cx="8229600" cy="922114"/>
          </a:xfrm>
        </p:spPr>
        <p:txBody>
          <a:bodyPr/>
          <a:lstStyle/>
          <a:p>
            <a:r>
              <a:rPr lang="en-US" dirty="0" err="1" smtClean="0"/>
              <a:t>Revisando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Pizzaria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6048672" cy="5444779"/>
          </a:xfrm>
        </p:spPr>
      </p:pic>
      <p:sp>
        <p:nvSpPr>
          <p:cNvPr id="6" name="CaixaDeTexto 5"/>
          <p:cNvSpPr txBox="1"/>
          <p:nvPr/>
        </p:nvSpPr>
        <p:spPr>
          <a:xfrm>
            <a:off x="5796136" y="908720"/>
            <a:ext cx="334786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 err="1" smtClean="0"/>
              <a:t>pizzaria</a:t>
            </a:r>
            <a:r>
              <a:rPr lang="en-US" dirty="0" smtClean="0"/>
              <a:t> de NY é </a:t>
            </a:r>
            <a:r>
              <a:rPr lang="en-US" dirty="0" err="1" smtClean="0"/>
              <a:t>composta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fábrica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de Pizza de NY,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produzir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Pizzas no </a:t>
            </a:r>
            <a:r>
              <a:rPr lang="en-US" dirty="0" err="1" smtClean="0"/>
              <a:t>Estilo</a:t>
            </a:r>
            <a:r>
              <a:rPr lang="en-US" dirty="0" smtClean="0"/>
              <a:t> de NY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>
            <a:off x="5148064" y="1647384"/>
            <a:ext cx="648072" cy="197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953340" y="3632250"/>
            <a:ext cx="319065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Agora, </a:t>
            </a:r>
            <a:r>
              <a:rPr lang="en-US" dirty="0" err="1" smtClean="0"/>
              <a:t>passamos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Pizza a </a:t>
            </a:r>
            <a:r>
              <a:rPr lang="en-US" dirty="0" err="1" smtClean="0"/>
              <a:t>fabrica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produzir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0"/>
          </p:cNvCxnSpPr>
          <p:nvPr/>
        </p:nvCxnSpPr>
        <p:spPr>
          <a:xfrm flipH="1" flipV="1">
            <a:off x="5953340" y="2852936"/>
            <a:ext cx="1595330" cy="779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956841" y="4721130"/>
            <a:ext cx="3190659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Pizza,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instância</a:t>
            </a:r>
            <a:r>
              <a:rPr lang="en-US" dirty="0" smtClean="0"/>
              <a:t> de nova Pizza e </a:t>
            </a:r>
            <a:r>
              <a:rPr lang="en-US" dirty="0" err="1" smtClean="0"/>
              <a:t>damos</a:t>
            </a:r>
            <a:r>
              <a:rPr lang="en-US" dirty="0" smtClean="0"/>
              <a:t> a </a:t>
            </a:r>
            <a:r>
              <a:rPr lang="en-US" dirty="0" err="1" smtClean="0"/>
              <a:t>ela</a:t>
            </a:r>
            <a:r>
              <a:rPr lang="en-US" dirty="0" smtClean="0"/>
              <a:t>   a </a:t>
            </a:r>
            <a:r>
              <a:rPr lang="en-US" dirty="0" err="1" smtClean="0"/>
              <a:t>farbrica</a:t>
            </a:r>
            <a:r>
              <a:rPr lang="en-US" dirty="0" smtClean="0"/>
              <a:t>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receber</a:t>
            </a:r>
            <a:r>
              <a:rPr lang="en-US" dirty="0" smtClean="0"/>
              <a:t>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ingredientes</a:t>
            </a:r>
            <a:endParaRPr lang="pt-BR" dirty="0"/>
          </a:p>
        </p:txBody>
      </p:sp>
      <p:cxnSp>
        <p:nvCxnSpPr>
          <p:cNvPr id="14" name="Conector de seta reta 13"/>
          <p:cNvCxnSpPr>
            <a:stCxn id="12" idx="1"/>
          </p:cNvCxnSpPr>
          <p:nvPr/>
        </p:nvCxnSpPr>
        <p:spPr>
          <a:xfrm flipH="1" flipV="1">
            <a:off x="4567117" y="4107065"/>
            <a:ext cx="1389724" cy="13527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 flipV="1">
            <a:off x="5004048" y="4869160"/>
            <a:ext cx="1101692" cy="577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Programa para uma interface não para uma implementação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54069"/>
            <a:ext cx="5184576" cy="4018224"/>
          </a:xfrm>
        </p:spPr>
      </p:pic>
      <p:sp>
        <p:nvSpPr>
          <p:cNvPr id="5" name="CaixaDeTexto 4"/>
          <p:cNvSpPr txBox="1"/>
          <p:nvPr/>
        </p:nvSpPr>
        <p:spPr>
          <a:xfrm>
            <a:off x="827584" y="3284984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Voar com asas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948264" y="31409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Voar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06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757"/>
            <a:ext cx="8229600" cy="850106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Fizemos</a:t>
            </a:r>
            <a:r>
              <a:rPr lang="en-US" dirty="0" smtClean="0"/>
              <a:t>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83264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 err="1" smtClean="0"/>
              <a:t>Fornecemos</a:t>
            </a:r>
            <a:r>
              <a:rPr lang="en-US" dirty="0" smtClean="0"/>
              <a:t> um </a:t>
            </a:r>
            <a:r>
              <a:rPr lang="en-US" dirty="0" err="1" smtClean="0"/>
              <a:t>meio</a:t>
            </a:r>
            <a:r>
              <a:rPr lang="en-US" dirty="0" smtClean="0"/>
              <a:t> de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família</a:t>
            </a:r>
            <a:r>
              <a:rPr lang="en-US" dirty="0" smtClean="0"/>
              <a:t> de </a:t>
            </a:r>
            <a:r>
              <a:rPr lang="en-US" dirty="0" err="1" smtClean="0"/>
              <a:t>ingredientes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pizzas </a:t>
            </a:r>
            <a:r>
              <a:rPr lang="en-US" dirty="0" err="1" smtClean="0"/>
              <a:t>introduzindo</a:t>
            </a:r>
            <a:r>
              <a:rPr lang="en-US" dirty="0" smtClean="0"/>
              <a:t>  um novo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fábrica</a:t>
            </a:r>
            <a:r>
              <a:rPr lang="en-US" dirty="0" smtClean="0"/>
              <a:t> </a:t>
            </a:r>
            <a:r>
              <a:rPr lang="en-US" dirty="0" err="1" smtClean="0"/>
              <a:t>chamada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ábrica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pt-BR" dirty="0" smtClean="0"/>
              <a:t>Uma Fábrica </a:t>
            </a:r>
            <a:r>
              <a:rPr lang="pt-BR" dirty="0"/>
              <a:t>Abstrata fornece uma interface para uma </a:t>
            </a:r>
            <a:r>
              <a:rPr lang="pt-BR" dirty="0" smtClean="0"/>
              <a:t>família </a:t>
            </a:r>
            <a:r>
              <a:rPr lang="pt-BR" dirty="0"/>
              <a:t>de produtos. 0 que a uma </a:t>
            </a:r>
            <a:r>
              <a:rPr lang="pt-BR" dirty="0" smtClean="0"/>
              <a:t>família? </a:t>
            </a:r>
            <a:r>
              <a:rPr lang="pt-BR" dirty="0"/>
              <a:t>Em nosso caso, </a:t>
            </a:r>
            <a:r>
              <a:rPr lang="pt-BR" dirty="0" smtClean="0"/>
              <a:t>são </a:t>
            </a:r>
            <a:r>
              <a:rPr lang="pt-BR" dirty="0"/>
              <a:t>todas as coisas das </a:t>
            </a:r>
            <a:r>
              <a:rPr lang="pt-BR" dirty="0" smtClean="0"/>
              <a:t>quais </a:t>
            </a:r>
            <a:r>
              <a:rPr lang="pt-BR" dirty="0"/>
              <a:t>precisamos para fazer uma pizza: massa, molho, queijo, carne e </a:t>
            </a:r>
            <a:r>
              <a:rPr lang="pt-BR" dirty="0" smtClean="0"/>
              <a:t>vegetais.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 smtClean="0"/>
              <a:t>Fábrica </a:t>
            </a:r>
            <a:r>
              <a:rPr lang="pt-BR" dirty="0"/>
              <a:t>Abstrata nos da uma interface </a:t>
            </a:r>
            <a:r>
              <a:rPr lang="pt-BR" dirty="0" smtClean="0"/>
              <a:t> para criar </a:t>
            </a:r>
            <a:r>
              <a:rPr lang="pt-BR" dirty="0"/>
              <a:t>uma </a:t>
            </a:r>
            <a:r>
              <a:rPr lang="pt-BR" dirty="0" smtClean="0"/>
              <a:t>família </a:t>
            </a:r>
            <a:r>
              <a:rPr lang="pt-BR" dirty="0"/>
              <a:t>de produtos. Ao </a:t>
            </a:r>
            <a:r>
              <a:rPr lang="pt-BR" dirty="0" smtClean="0"/>
              <a:t>escrever o código que </a:t>
            </a:r>
            <a:r>
              <a:rPr lang="pt-BR" dirty="0"/>
              <a:t>usa essa interface, </a:t>
            </a:r>
            <a:r>
              <a:rPr lang="pt-BR" dirty="0" smtClean="0"/>
              <a:t>desvinculamos </a:t>
            </a:r>
            <a:r>
              <a:rPr lang="pt-BR" dirty="0"/>
              <a:t>nosso </a:t>
            </a:r>
            <a:r>
              <a:rPr lang="pt-BR" dirty="0" smtClean="0"/>
              <a:t>código </a:t>
            </a:r>
            <a:r>
              <a:rPr lang="pt-BR" dirty="0"/>
              <a:t>da fabrica </a:t>
            </a:r>
            <a:r>
              <a:rPr lang="pt-BR" dirty="0" smtClean="0"/>
              <a:t>real que cria </a:t>
            </a:r>
            <a:r>
              <a:rPr lang="pt-BR" dirty="0"/>
              <a:t>os produtos. Isso nos permite </a:t>
            </a:r>
            <a:r>
              <a:rPr lang="pt-BR" dirty="0" smtClean="0"/>
              <a:t>implementar </a:t>
            </a:r>
            <a:r>
              <a:rPr lang="pt-BR" dirty="0"/>
              <a:t>uma variedade de </a:t>
            </a:r>
            <a:r>
              <a:rPr lang="pt-BR" dirty="0" smtClean="0"/>
              <a:t>fábricas </a:t>
            </a:r>
            <a:r>
              <a:rPr lang="pt-BR" dirty="0"/>
              <a:t>que </a:t>
            </a:r>
            <a:r>
              <a:rPr lang="pt-BR" dirty="0" smtClean="0"/>
              <a:t>fazem produtos </a:t>
            </a:r>
            <a:r>
              <a:rPr lang="pt-BR" dirty="0"/>
              <a:t>para </a:t>
            </a:r>
            <a:r>
              <a:rPr lang="pt-BR" dirty="0" smtClean="0"/>
              <a:t>contextos de </a:t>
            </a:r>
            <a:r>
              <a:rPr lang="pt-BR" dirty="0"/>
              <a:t>diferentes </a:t>
            </a:r>
            <a:r>
              <a:rPr lang="pt-BR" dirty="0" smtClean="0"/>
              <a:t>regiões, </a:t>
            </a:r>
            <a:r>
              <a:rPr lang="pt-BR" dirty="0"/>
              <a:t>sistemas </a:t>
            </a:r>
            <a:r>
              <a:rPr lang="pt-BR" dirty="0" smtClean="0"/>
              <a:t>operacionais </a:t>
            </a:r>
            <a:r>
              <a:rPr lang="pt-BR" dirty="0"/>
              <a:t>diferentes ou </a:t>
            </a:r>
            <a:r>
              <a:rPr lang="pt-BR" dirty="0" smtClean="0"/>
              <a:t>aparências diferentes.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r>
              <a:rPr lang="pt-BR" dirty="0" smtClean="0"/>
              <a:t>Como nosso código é </a:t>
            </a:r>
            <a:r>
              <a:rPr lang="pt-BR" dirty="0"/>
              <a:t>desvinculado </a:t>
            </a:r>
            <a:r>
              <a:rPr lang="pt-BR" dirty="0" smtClean="0"/>
              <a:t>dos produtos reais</a:t>
            </a:r>
            <a:r>
              <a:rPr lang="pt-BR" dirty="0"/>
              <a:t>, podemos substituir fabricas </a:t>
            </a:r>
            <a:r>
              <a:rPr lang="pt-BR" dirty="0" smtClean="0"/>
              <a:t>diferentes </a:t>
            </a:r>
            <a:r>
              <a:rPr lang="pt-BR" dirty="0"/>
              <a:t>para obter comportamentos </a:t>
            </a:r>
            <a:r>
              <a:rPr lang="pt-BR" dirty="0" smtClean="0"/>
              <a:t>diferentes </a:t>
            </a:r>
            <a:r>
              <a:rPr lang="pt-BR" dirty="0"/>
              <a:t>(como obter marinara em vez de </a:t>
            </a:r>
            <a:r>
              <a:rPr lang="pt-BR" dirty="0" smtClean="0"/>
              <a:t>molho de </a:t>
            </a:r>
            <a:r>
              <a:rPr lang="pt-BR" dirty="0"/>
              <a:t>tomate).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6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114" y="116632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que Fizemos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97" y="1412776"/>
            <a:ext cx="3888434" cy="5298458"/>
          </a:xfrm>
        </p:spPr>
      </p:pic>
      <p:sp>
        <p:nvSpPr>
          <p:cNvPr id="5" name="CaixaDeTexto 4"/>
          <p:cNvSpPr txBox="1"/>
          <p:nvPr/>
        </p:nvSpPr>
        <p:spPr>
          <a:xfrm>
            <a:off x="5292080" y="1556792"/>
            <a:ext cx="1850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Define a interface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00150" y="2348880"/>
            <a:ext cx="328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Fabrica de ingredientes abstratos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1560" y="2859100"/>
            <a:ext cx="257662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Fornece Implementações para produtos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292080" y="4941168"/>
            <a:ext cx="35283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Pizzas feitas com ingredientes produzidos pela fábrica concreta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23528" y="63346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Uma Fábrica Abstrata fornece uma interface para uma família de produtos. O que é uma família ? Em nosso caso são todas as coisas das quais precisamos para fazer uma pizza: massa, molho, carne, queijo e vegetais . 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724128" y="2713394"/>
            <a:ext cx="334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partir da fábrica abstrata, derivamos uma ou mais fábricas concretas  que produzem os mesmos produtos, mas com implementações diferentes. 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6744" y="4433337"/>
            <a:ext cx="3347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Depois de escrever nosso código para que ele use a fábrica para criar os produtos. Ao passar uma variedade de fábricas, obtemos uma variedade de implementações  desses produtos. Mas o nosso código cliente permanece o mesmo 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0817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Pedidos de Pizza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5"/>
            <a:ext cx="8229600" cy="504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1º Primeiro precisamos de uma NY </a:t>
            </a:r>
            <a:r>
              <a:rPr lang="pt-BR" sz="2400" dirty="0" err="1" smtClean="0"/>
              <a:t>PizzaStore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 algn="ctr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4703" y="1268760"/>
            <a:ext cx="504056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 smtClean="0"/>
              <a:t>PizzaStore</a:t>
            </a:r>
            <a:r>
              <a:rPr lang="pt-BR" dirty="0" smtClean="0"/>
              <a:t> </a:t>
            </a:r>
            <a:r>
              <a:rPr lang="pt-BR" dirty="0" err="1" smtClean="0"/>
              <a:t>nyPizzaStore</a:t>
            </a:r>
            <a:r>
              <a:rPr lang="pt-BR" dirty="0" smtClean="0"/>
              <a:t> = new </a:t>
            </a:r>
            <a:r>
              <a:rPr lang="pt-BR" dirty="0" err="1" smtClean="0"/>
              <a:t>NYPizzaStore</a:t>
            </a:r>
            <a:r>
              <a:rPr lang="pt-BR" dirty="0" smtClean="0"/>
              <a:t>();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79512" y="1638092"/>
            <a:ext cx="82296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 smtClean="0"/>
              <a:t>2º Agora que temos uma loja podemos aceitar um pedido</a:t>
            </a:r>
          </a:p>
          <a:p>
            <a:pPr marL="0" indent="0" algn="ctr">
              <a:buFont typeface="Arial" pitchFamily="34" charset="0"/>
              <a:buNone/>
            </a:pP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863305" y="2204864"/>
            <a:ext cx="342877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 smtClean="0"/>
              <a:t>nyPizzaStore</a:t>
            </a:r>
            <a:r>
              <a:rPr lang="pt-BR" dirty="0" err="1"/>
              <a:t>.</a:t>
            </a:r>
            <a:r>
              <a:rPr lang="pt-BR" dirty="0" err="1" smtClean="0"/>
              <a:t>orderPizza</a:t>
            </a:r>
            <a:r>
              <a:rPr lang="pt-BR" dirty="0" smtClean="0"/>
              <a:t>(“queijo”);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36096" y="2142147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método </a:t>
            </a:r>
            <a:r>
              <a:rPr lang="pt-BR" dirty="0" err="1" smtClean="0"/>
              <a:t>orderPizza</a:t>
            </a:r>
            <a:r>
              <a:rPr lang="pt-BR" dirty="0" smtClean="0"/>
              <a:t>()é chamado na instancia </a:t>
            </a:r>
            <a:r>
              <a:rPr lang="pt-BR" dirty="0" err="1" smtClean="0"/>
              <a:t>NyPizzaStore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13537" y="2801464"/>
            <a:ext cx="8229600" cy="504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3</a:t>
            </a:r>
            <a:r>
              <a:rPr lang="pt-BR" sz="2400" dirty="0" smtClean="0"/>
              <a:t>º O método </a:t>
            </a:r>
            <a:r>
              <a:rPr lang="pt-BR" sz="2400" dirty="0" err="1" smtClean="0"/>
              <a:t>orderPizza</a:t>
            </a:r>
            <a:r>
              <a:rPr lang="pt-BR" sz="2400" dirty="0" smtClean="0"/>
              <a:t> primeiro chama o método </a:t>
            </a:r>
            <a:r>
              <a:rPr lang="pt-BR" sz="2400" dirty="0" err="1" smtClean="0"/>
              <a:t>createPizza</a:t>
            </a:r>
            <a:r>
              <a:rPr lang="pt-BR" sz="2400" dirty="0" smtClean="0"/>
              <a:t>();</a:t>
            </a:r>
          </a:p>
          <a:p>
            <a:pPr marL="0" indent="0" algn="ctr">
              <a:buFont typeface="Arial" pitchFamily="34" charset="0"/>
              <a:buNone/>
            </a:pP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974762" y="3305519"/>
            <a:ext cx="342877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Pizza pizza=</a:t>
            </a:r>
            <a:r>
              <a:rPr lang="pt-BR" dirty="0" err="1" smtClean="0"/>
              <a:t>createPizza</a:t>
            </a:r>
            <a:r>
              <a:rPr lang="pt-BR" dirty="0" smtClean="0"/>
              <a:t>(“queijo”);</a:t>
            </a:r>
            <a:endParaRPr lang="pt-BR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79512" y="3797675"/>
            <a:ext cx="8903818" cy="504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 smtClean="0"/>
              <a:t>4º Quando o método </a:t>
            </a:r>
            <a:r>
              <a:rPr lang="pt-BR" sz="2400" dirty="0" err="1" smtClean="0"/>
              <a:t>createPizza</a:t>
            </a:r>
            <a:r>
              <a:rPr lang="pt-BR" sz="2400" dirty="0" smtClean="0"/>
              <a:t>() é chamado, a fábrica de ingredientes  é envolvida:</a:t>
            </a:r>
          </a:p>
          <a:p>
            <a:pPr marL="0" indent="0" algn="ctr">
              <a:buFont typeface="Arial" pitchFamily="34" charset="0"/>
              <a:buNone/>
            </a:pP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951334" y="4880702"/>
            <a:ext cx="53601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Pizza pizza=new </a:t>
            </a:r>
            <a:r>
              <a:rPr lang="pt-BR" dirty="0" err="1" smtClean="0"/>
              <a:t>CheesePizza</a:t>
            </a:r>
            <a:r>
              <a:rPr lang="pt-BR" dirty="0" smtClean="0"/>
              <a:t>(</a:t>
            </a:r>
            <a:r>
              <a:rPr lang="pt-BR" dirty="0" err="1" smtClean="0"/>
              <a:t>nyIngredientFactory</a:t>
            </a:r>
            <a:r>
              <a:rPr lang="pt-BR" dirty="0" smtClean="0"/>
              <a:t>);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331641" y="4221088"/>
            <a:ext cx="7416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 fábrica de ingredientes é escolhida e uma instância é criada na </a:t>
            </a:r>
            <a:r>
              <a:rPr lang="pt-BR" dirty="0" err="1" smtClean="0"/>
              <a:t>PizzaStore</a:t>
            </a:r>
            <a:r>
              <a:rPr lang="pt-BR" dirty="0" smtClean="0"/>
              <a:t> e depois passada para o construtor  de cada Pizza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86172" y="5301208"/>
            <a:ext cx="836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Cria uma instância de Pizza que é composta com a nova fábrica de ingredientes de Nova York</a:t>
            </a:r>
            <a:endParaRPr lang="pt-BR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6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pt-BR" dirty="0" smtClean="0"/>
              <a:t>Pedidos de Pizza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9361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5º Em seguida, precisamos preparar a pizza. Depois que o método prepare() é chamado, a fábrica é solicitada a preparar os ingredientes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95536" y="2276872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void</a:t>
            </a:r>
            <a:r>
              <a:rPr lang="pt-BR" dirty="0" smtClean="0"/>
              <a:t> prepare()</a:t>
            </a:r>
          </a:p>
          <a:p>
            <a:r>
              <a:rPr lang="pt-BR" dirty="0" smtClean="0"/>
              <a:t>{</a:t>
            </a:r>
          </a:p>
          <a:p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dough</a:t>
            </a:r>
            <a:r>
              <a:rPr lang="pt-BR" dirty="0" smtClean="0"/>
              <a:t>=</a:t>
            </a:r>
            <a:r>
              <a:rPr lang="pt-BR" dirty="0" err="1" smtClean="0"/>
              <a:t>factory.createDough</a:t>
            </a:r>
            <a:r>
              <a:rPr lang="pt-BR" dirty="0" smtClean="0"/>
              <a:t>()</a:t>
            </a:r>
          </a:p>
          <a:p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sauce</a:t>
            </a:r>
            <a:r>
              <a:rPr lang="pt-BR" dirty="0" smtClean="0"/>
              <a:t>=</a:t>
            </a:r>
            <a:r>
              <a:rPr lang="pt-BR" dirty="0" err="1" smtClean="0"/>
              <a:t>factory.createSauce</a:t>
            </a:r>
            <a:r>
              <a:rPr lang="pt-BR" dirty="0" smtClean="0"/>
              <a:t>();</a:t>
            </a:r>
          </a:p>
          <a:p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dirty="0" err="1" smtClean="0"/>
              <a:t>cheese</a:t>
            </a:r>
            <a:r>
              <a:rPr lang="pt-BR" dirty="0" smtClean="0"/>
              <a:t>=</a:t>
            </a:r>
            <a:r>
              <a:rPr lang="pt-BR" dirty="0" err="1" smtClean="0"/>
              <a:t>factory.createCheese</a:t>
            </a:r>
            <a:r>
              <a:rPr lang="pt-BR" dirty="0" smtClean="0"/>
              <a:t>();</a:t>
            </a:r>
          </a:p>
          <a:p>
            <a:r>
              <a:rPr lang="pt-BR" dirty="0"/>
              <a:t>}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234888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Massa Fina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01041" y="2718212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Mariana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701041" y="3107868"/>
            <a:ext cx="11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Parmesão</a:t>
            </a:r>
            <a:endParaRPr lang="pt-BR" dirty="0"/>
          </a:p>
        </p:txBody>
      </p:sp>
      <p:cxnSp>
        <p:nvCxnSpPr>
          <p:cNvPr id="9" name="Conector de seta reta 8"/>
          <p:cNvCxnSpPr>
            <a:endCxn id="5" idx="1"/>
          </p:cNvCxnSpPr>
          <p:nvPr/>
        </p:nvCxnSpPr>
        <p:spPr>
          <a:xfrm flipV="1">
            <a:off x="3563888" y="2533546"/>
            <a:ext cx="1008112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endCxn id="6" idx="1"/>
          </p:cNvCxnSpPr>
          <p:nvPr/>
        </p:nvCxnSpPr>
        <p:spPr>
          <a:xfrm flipV="1">
            <a:off x="3491880" y="2902878"/>
            <a:ext cx="1209161" cy="310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endCxn id="7" idx="1"/>
          </p:cNvCxnSpPr>
          <p:nvPr/>
        </p:nvCxnSpPr>
        <p:spPr>
          <a:xfrm flipV="1">
            <a:off x="3779912" y="3292534"/>
            <a:ext cx="921129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4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padrão </a:t>
            </a:r>
            <a:r>
              <a:rPr lang="pt-BR" dirty="0" err="1" smtClean="0"/>
              <a:t>Factory</a:t>
            </a:r>
            <a:r>
              <a:rPr lang="pt-BR" dirty="0" smtClean="0"/>
              <a:t> definido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132474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pt-BR" sz="2400" dirty="0" smtClean="0"/>
              <a:t>O </a:t>
            </a:r>
            <a:r>
              <a:rPr lang="pt-BR" sz="2400" b="1" dirty="0" smtClean="0"/>
              <a:t>Padrão Abstract </a:t>
            </a:r>
            <a:r>
              <a:rPr lang="pt-BR" sz="2400" b="1" dirty="0" err="1" smtClean="0"/>
              <a:t>Factory</a:t>
            </a:r>
            <a:r>
              <a:rPr lang="pt-BR" sz="2400" b="1" dirty="0" smtClean="0"/>
              <a:t> </a:t>
            </a:r>
            <a:r>
              <a:rPr lang="pt-BR" sz="2400" dirty="0" smtClean="0"/>
              <a:t>fornece uma interface para criar uma família de objetos relacionados ou dependentes sem especificar suas classes concretas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171"/>
            <a:ext cx="8229600" cy="778098"/>
          </a:xfrm>
        </p:spPr>
        <p:txBody>
          <a:bodyPr/>
          <a:lstStyle/>
          <a:p>
            <a:r>
              <a:rPr lang="pt-BR" dirty="0" smtClean="0"/>
              <a:t>Padrão Abstract </a:t>
            </a:r>
            <a:r>
              <a:rPr lang="pt-BR" dirty="0" err="1" smtClean="0"/>
              <a:t>Factory</a:t>
            </a:r>
            <a:r>
              <a:rPr lang="pt-BR" dirty="0" smtClean="0"/>
              <a:t> definido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47205"/>
            <a:ext cx="6866614" cy="5177504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1338072"/>
            <a:ext cx="338437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</a:t>
            </a:r>
            <a:r>
              <a:rPr lang="pt-BR" dirty="0" err="1" smtClean="0"/>
              <a:t>AbstractFactory</a:t>
            </a:r>
            <a:r>
              <a:rPr lang="pt-BR" dirty="0" smtClean="0"/>
              <a:t> define a interface que todas as fábricas concretas devem implementar , o que consiste em um conjunto de métodos para fabricar produtos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55976" y="908720"/>
            <a:ext cx="46085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cliente é escrito para a fabrica abstrata e, depois , composta no tempo de execução com uma fábrica real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770048" y="1873280"/>
            <a:ext cx="1907704" cy="1169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Esta é a família de produtos. Cada fábrica concreta pode produzir um conjunto inteiro de produtor 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5496" y="5351334"/>
            <a:ext cx="396044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fábricas concretas implementam as diferentes famílias de produtos. Para criar um produto , o cliente usa uma dessas fábricas, então nunca precisa criar instância de objetos de produtos 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5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2926"/>
            <a:ext cx="8229600" cy="778098"/>
          </a:xfrm>
        </p:spPr>
        <p:txBody>
          <a:bodyPr/>
          <a:lstStyle/>
          <a:p>
            <a:r>
              <a:rPr lang="pt-BR" dirty="0"/>
              <a:t>Padrão Abstract </a:t>
            </a:r>
            <a:r>
              <a:rPr lang="pt-BR" dirty="0" err="1"/>
              <a:t>Factory</a:t>
            </a:r>
            <a:r>
              <a:rPr lang="pt-BR" dirty="0"/>
              <a:t> definido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0728"/>
            <a:ext cx="5904656" cy="5470490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1268760"/>
            <a:ext cx="331236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</a:t>
            </a:r>
            <a:r>
              <a:rPr lang="pt-BR" dirty="0" err="1" smtClean="0"/>
              <a:t>PizzaIngredientFactory</a:t>
            </a:r>
            <a:r>
              <a:rPr lang="pt-BR" dirty="0" smtClean="0"/>
              <a:t> é a interface que define como criar uma família de produtos relacionados . Tudo e que precisamos e fazer uma Pizza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5780782"/>
            <a:ext cx="3312368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O trabalho das fábricas de Pizza concretas é produzir os ingredientes das pizzas. Cada fábrica sabe como criar os objetos certos da sua região 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04248" y="730151"/>
            <a:ext cx="2339752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Os clientes de </a:t>
            </a:r>
            <a:r>
              <a:rPr lang="pt-BR" sz="1600" dirty="0" err="1" smtClean="0"/>
              <a:t>AbstractFactory</a:t>
            </a:r>
            <a:r>
              <a:rPr lang="pt-BR" sz="1600" dirty="0" smtClean="0"/>
              <a:t> são as duas instâncias de nosso </a:t>
            </a:r>
            <a:r>
              <a:rPr lang="pt-BR" sz="1600" dirty="0" err="1" smtClean="0"/>
              <a:t>PizzaStore</a:t>
            </a:r>
            <a:r>
              <a:rPr lang="pt-BR" sz="1600" dirty="0" smtClean="0"/>
              <a:t>, </a:t>
            </a:r>
            <a:r>
              <a:rPr lang="pt-BR" sz="1600" dirty="0" err="1" smtClean="0"/>
              <a:t>NyPizzaStore</a:t>
            </a:r>
            <a:r>
              <a:rPr lang="pt-BR" sz="1600" dirty="0" smtClean="0"/>
              <a:t> e </a:t>
            </a:r>
            <a:r>
              <a:rPr lang="pt-BR" sz="1600" dirty="0" err="1" smtClean="0"/>
              <a:t>ChicagoStylePizzaStore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3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577" y="12073"/>
            <a:ext cx="9144000" cy="608615"/>
          </a:xfrm>
        </p:spPr>
        <p:txBody>
          <a:bodyPr>
            <a:normAutofit/>
          </a:bodyPr>
          <a:lstStyle/>
          <a:p>
            <a:r>
              <a:rPr lang="pt-BR" sz="3200" dirty="0" smtClean="0"/>
              <a:t>Comparação entre </a:t>
            </a:r>
            <a:r>
              <a:rPr lang="pt-BR" sz="3200" dirty="0" err="1" smtClean="0"/>
              <a:t>factory</a:t>
            </a:r>
            <a:r>
              <a:rPr lang="pt-BR" sz="3200" dirty="0" smtClean="0"/>
              <a:t> </a:t>
            </a:r>
            <a:r>
              <a:rPr lang="pt-BR" sz="3200" dirty="0" err="1" smtClean="0"/>
              <a:t>Method</a:t>
            </a:r>
            <a:r>
              <a:rPr lang="pt-BR" sz="3200" dirty="0" smtClean="0"/>
              <a:t> e Abstract </a:t>
            </a:r>
            <a:r>
              <a:rPr lang="pt-BR" sz="3200" dirty="0" err="1" smtClean="0"/>
              <a:t>Factory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84784"/>
            <a:ext cx="5040560" cy="5006920"/>
          </a:xfrm>
        </p:spPr>
      </p:pic>
      <p:sp>
        <p:nvSpPr>
          <p:cNvPr id="5" name="CaixaDeTexto 4"/>
          <p:cNvSpPr txBox="1"/>
          <p:nvPr/>
        </p:nvSpPr>
        <p:spPr>
          <a:xfrm>
            <a:off x="1475656" y="692696"/>
            <a:ext cx="25202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Fornece uma interface  abstrata para criar um produto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28184" y="620688"/>
            <a:ext cx="2915816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err="1" smtClean="0"/>
              <a:t>PizzaStore</a:t>
            </a:r>
            <a:r>
              <a:rPr lang="pt-BR" dirty="0" smtClean="0"/>
              <a:t> é implementado como uma </a:t>
            </a:r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porque queremos poder criar um produto que varie por região. Com o </a:t>
            </a:r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, cada região recebe sua própria fábrica concreta que sabe fazer pizzas adequadas para a área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1700808"/>
            <a:ext cx="3528392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Cada subclasse decide em qual classe concreta criar uma instância</a:t>
            </a:r>
            <a:endParaRPr lang="pt-BR" sz="1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331640" y="2416851"/>
            <a:ext cx="1764196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Pizza de </a:t>
            </a:r>
            <a:r>
              <a:rPr lang="pt-BR" sz="1600" dirty="0" err="1" smtClean="0"/>
              <a:t>NovaYork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55976" y="838369"/>
            <a:ext cx="1764196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Pizza de Chicago</a:t>
            </a:r>
            <a:endParaRPr lang="pt-BR" sz="1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779912" y="2996952"/>
            <a:ext cx="1764196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Este é o produto de </a:t>
            </a:r>
            <a:r>
              <a:rPr lang="pt-BR" sz="1600" dirty="0" err="1" smtClean="0"/>
              <a:t>PizzaStore</a:t>
            </a:r>
            <a:r>
              <a:rPr lang="pt-BR" sz="1600" dirty="0" smtClean="0"/>
              <a:t>. Os clientes </a:t>
            </a:r>
            <a:r>
              <a:rPr lang="pt-BR" sz="1600" dirty="0" err="1" smtClean="0"/>
              <a:t>so</a:t>
            </a:r>
            <a:r>
              <a:rPr lang="pt-BR" sz="1600" dirty="0" smtClean="0"/>
              <a:t> utilizam esse tipo abstrato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27584" y="3645024"/>
            <a:ext cx="271954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A subclasse </a:t>
            </a:r>
            <a:r>
              <a:rPr lang="pt-BR" sz="1600" dirty="0" err="1" smtClean="0"/>
              <a:t>NYPizzaStore</a:t>
            </a:r>
            <a:r>
              <a:rPr lang="pt-BR" sz="1600" dirty="0" smtClean="0"/>
              <a:t> só cria instância de pizzas no estilo de NY</a:t>
            </a:r>
            <a:endParaRPr lang="pt-BR" sz="1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652120" y="3535561"/>
            <a:ext cx="271954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A </a:t>
            </a:r>
            <a:r>
              <a:rPr lang="pt-BR" sz="1600" dirty="0" err="1" smtClean="0"/>
              <a:t>ChicagoPizzaStore</a:t>
            </a:r>
            <a:r>
              <a:rPr lang="pt-BR" sz="1600" dirty="0" smtClean="0"/>
              <a:t> só cria instância de pizzas no estilo de Chicago</a:t>
            </a:r>
            <a:endParaRPr lang="pt-BR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900989" y="5085184"/>
            <a:ext cx="1665805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As instâncias das subclasses são criadas pelos Métodos Fábrica</a:t>
            </a: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98391" y="5288340"/>
            <a:ext cx="2313369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O método </a:t>
            </a:r>
            <a:r>
              <a:rPr lang="pt-BR" sz="1600" dirty="0" err="1" smtClean="0"/>
              <a:t>createPizza</a:t>
            </a:r>
            <a:r>
              <a:rPr lang="pt-BR" sz="1600" dirty="0" smtClean="0"/>
              <a:t>() é parametrizado pelo tipo de </a:t>
            </a:r>
            <a:r>
              <a:rPr lang="pt-BR" sz="1600" dirty="0" err="1" smtClean="0"/>
              <a:t>pizzza</a:t>
            </a:r>
            <a:r>
              <a:rPr lang="pt-BR" sz="1600" dirty="0" smtClean="0"/>
              <a:t>, então podemos retornar muitos tipos de produtos de pizza</a:t>
            </a:r>
            <a:endParaRPr lang="pt-BR" sz="1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4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792088"/>
          </a:xfrm>
        </p:spPr>
        <p:txBody>
          <a:bodyPr>
            <a:normAutofit/>
          </a:bodyPr>
          <a:lstStyle/>
          <a:p>
            <a:r>
              <a:rPr lang="pt-BR" sz="3200" dirty="0"/>
              <a:t>Comparação entre </a:t>
            </a:r>
            <a:r>
              <a:rPr lang="pt-BR" sz="3200" dirty="0" err="1" smtClean="0"/>
              <a:t>Factory</a:t>
            </a:r>
            <a:r>
              <a:rPr lang="pt-BR" sz="3200" dirty="0" smtClean="0"/>
              <a:t> </a:t>
            </a:r>
            <a:r>
              <a:rPr lang="pt-BR" sz="3200" dirty="0" err="1"/>
              <a:t>Method</a:t>
            </a:r>
            <a:r>
              <a:rPr lang="pt-BR" sz="3200" dirty="0"/>
              <a:t> e Abstract </a:t>
            </a:r>
            <a:r>
              <a:rPr lang="pt-BR" sz="3200" dirty="0" err="1"/>
              <a:t>Factory</a:t>
            </a:r>
            <a:endParaRPr lang="pt-BR" sz="32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18" y="836712"/>
            <a:ext cx="5472608" cy="5874678"/>
          </a:xfrm>
        </p:spPr>
      </p:pic>
      <p:sp>
        <p:nvSpPr>
          <p:cNvPr id="5" name="CaixaDeTexto 4"/>
          <p:cNvSpPr txBox="1"/>
          <p:nvPr/>
        </p:nvSpPr>
        <p:spPr>
          <a:xfrm>
            <a:off x="5076056" y="548680"/>
            <a:ext cx="3888432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err="1" smtClean="0"/>
              <a:t>PizzaIngredientFactory</a:t>
            </a:r>
            <a:r>
              <a:rPr lang="pt-BR" sz="1600" dirty="0" smtClean="0"/>
              <a:t> é implementado com uma </a:t>
            </a:r>
            <a:r>
              <a:rPr lang="pt-BR" sz="1600" dirty="0" err="1" smtClean="0"/>
              <a:t>AbstractFactory</a:t>
            </a:r>
            <a:r>
              <a:rPr lang="pt-BR" sz="1600" dirty="0" smtClean="0"/>
              <a:t> porque precisamos criar famílias de produtos (os ingredientes). Cada subclasse implementa os ingredientes usando seus próprios fornecedores regionais</a:t>
            </a:r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8995" y="1988840"/>
            <a:ext cx="3888432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Cada subclasse concreta cria uma família de produtos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80112" y="2996952"/>
            <a:ext cx="3456384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Métodos para criar produtos em uma Abstract </a:t>
            </a:r>
            <a:r>
              <a:rPr lang="pt-BR" sz="1600" dirty="0" err="1" smtClean="0"/>
              <a:t>Factory</a:t>
            </a:r>
            <a:r>
              <a:rPr lang="pt-BR" sz="1600" dirty="0" smtClean="0"/>
              <a:t> geralmente são implementados com um </a:t>
            </a:r>
            <a:r>
              <a:rPr lang="pt-BR" sz="1600" b="1" u="sng" dirty="0" err="1" smtClean="0"/>
              <a:t>Factory</a:t>
            </a:r>
            <a:r>
              <a:rPr lang="pt-BR" sz="1600" b="1" u="sng" dirty="0" smtClean="0"/>
              <a:t> </a:t>
            </a:r>
            <a:r>
              <a:rPr lang="pt-BR" sz="1600" b="1" u="sng" dirty="0" err="1" smtClean="0"/>
              <a:t>Method</a:t>
            </a:r>
            <a:endParaRPr lang="pt-BR" sz="1600" b="1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0" y="1184033"/>
            <a:ext cx="2915816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Fornece uma interface abstrata para criar uma </a:t>
            </a:r>
            <a:r>
              <a:rPr lang="pt-BR" sz="1600" u="sng" dirty="0" smtClean="0"/>
              <a:t>família de produtos</a:t>
            </a:r>
            <a:endParaRPr lang="pt-BR" sz="1600" b="1" u="sng" dirty="0"/>
          </a:p>
        </p:txBody>
      </p:sp>
      <p:sp>
        <p:nvSpPr>
          <p:cNvPr id="9" name="CaixaDeTexto 8"/>
          <p:cNvSpPr txBox="1"/>
          <p:nvPr/>
        </p:nvSpPr>
        <p:spPr>
          <a:xfrm>
            <a:off x="584448" y="3749479"/>
            <a:ext cx="233136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..por exemplo a interface decide o tipo de massa...</a:t>
            </a:r>
            <a:endParaRPr lang="pt-BR" sz="1600" b="1" u="sng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131840" y="3781782"/>
            <a:ext cx="2331368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.....ou o tipo de mariscos</a:t>
            </a:r>
            <a:endParaRPr lang="pt-BR" sz="1600" b="1" u="sng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823785" y="5157192"/>
            <a:ext cx="162560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Cada ingrediente </a:t>
            </a:r>
            <a:r>
              <a:rPr lang="pt-BR" sz="1600" dirty="0" err="1" smtClean="0"/>
              <a:t>reperesenta</a:t>
            </a:r>
            <a:r>
              <a:rPr lang="pt-BR" sz="1600" dirty="0" smtClean="0"/>
              <a:t> um produto feito  por um método Fabrica na Fábrica Abstrata</a:t>
            </a:r>
            <a:endParaRPr lang="pt-BR" sz="1600" b="1" u="sng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46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802" y="-5682"/>
            <a:ext cx="9073008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Ferramentas para sua caixa de ferramentas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340768"/>
            <a:ext cx="8229600" cy="15121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</a:t>
            </a:r>
            <a:r>
              <a:rPr lang="pt-B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r>
              <a:rPr lang="pt-BR" sz="2800" dirty="0" smtClean="0"/>
              <a:t>: fornece uma interface para criar famílias de objetos relacionados ou dependentes sem especificar as suas classes concretas</a:t>
            </a:r>
            <a:endParaRPr lang="pt-BR" sz="28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51520" y="3036652"/>
            <a:ext cx="8229600" cy="2912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Arial" pitchFamily="34" charset="0"/>
              <a:buNone/>
            </a:pPr>
            <a:r>
              <a:rPr lang="pt-B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pt-BR" sz="2800" dirty="0" smtClean="0"/>
              <a:t>define uma interface para criar um objeto mas deixe as subclasses decidirem em qual classe criar a instância. O </a:t>
            </a:r>
            <a:r>
              <a:rPr lang="pt-BR" sz="2800" dirty="0" err="1" smtClean="0"/>
              <a:t>Factory</a:t>
            </a:r>
            <a:r>
              <a:rPr lang="pt-BR" sz="2800" dirty="0" smtClean="0"/>
              <a:t> </a:t>
            </a:r>
            <a:r>
              <a:rPr lang="pt-BR" sz="2800" dirty="0" err="1"/>
              <a:t>M</a:t>
            </a:r>
            <a:r>
              <a:rPr lang="pt-BR" sz="2800" dirty="0" err="1" smtClean="0"/>
              <a:t>ethod</a:t>
            </a:r>
            <a:r>
              <a:rPr lang="pt-BR" sz="2800" dirty="0" smtClean="0"/>
              <a:t> permite que uma classe defina a criação de instâncias para as subclasses.</a:t>
            </a:r>
            <a:endParaRPr lang="pt-BR" sz="2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os comportamentos de </a:t>
            </a:r>
            <a:r>
              <a:rPr lang="pt-BR" dirty="0" err="1" smtClean="0"/>
              <a:t>Duck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0275" y="1163798"/>
            <a:ext cx="8856984" cy="1756792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Aqui temos duas interfaces, </a:t>
            </a:r>
            <a:r>
              <a:rPr lang="pt-BR" sz="2400" dirty="0" err="1" smtClean="0"/>
              <a:t>FlyBehavior</a:t>
            </a:r>
            <a:r>
              <a:rPr lang="pt-BR" sz="2400" dirty="0" smtClean="0"/>
              <a:t> (comportamento de Voar) </a:t>
            </a:r>
            <a:r>
              <a:rPr lang="pt-BR" sz="2400" dirty="0"/>
              <a:t>e </a:t>
            </a:r>
            <a:r>
              <a:rPr lang="pt-BR" sz="2400" dirty="0" err="1" smtClean="0"/>
              <a:t>QuackBehavior</a:t>
            </a:r>
            <a:r>
              <a:rPr lang="pt-BR" sz="2400" dirty="0" smtClean="0"/>
              <a:t> (comportamento de guinchar), </a:t>
            </a:r>
            <a:r>
              <a:rPr lang="pt-BR" sz="2400" dirty="0"/>
              <a:t>juntamente </a:t>
            </a:r>
            <a:r>
              <a:rPr lang="pt-BR" sz="2400" dirty="0" smtClean="0"/>
              <a:t>com </a:t>
            </a:r>
            <a:r>
              <a:rPr lang="pt-BR" sz="2400" dirty="0"/>
              <a:t>as classes correspondentes que implemen­tam </a:t>
            </a:r>
            <a:r>
              <a:rPr lang="pt-BR" sz="2400" dirty="0" smtClean="0"/>
              <a:t>cada comportamento </a:t>
            </a:r>
            <a:r>
              <a:rPr lang="pt-BR" sz="2400" dirty="0"/>
              <a:t>concreto:</a:t>
            </a:r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95" y="2863383"/>
            <a:ext cx="6638544" cy="3959352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8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2114"/>
          </a:xfrm>
        </p:spPr>
        <p:txBody>
          <a:bodyPr/>
          <a:lstStyle/>
          <a:p>
            <a:r>
              <a:rPr lang="pt-BR" dirty="0" smtClean="0"/>
              <a:t>Princípios de OO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176463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Encapsule o que varia</a:t>
            </a:r>
          </a:p>
          <a:p>
            <a:r>
              <a:rPr lang="pt-BR" dirty="0" smtClean="0"/>
              <a:t>De prioridade a composição em relação a Herança;</a:t>
            </a:r>
          </a:p>
          <a:p>
            <a:r>
              <a:rPr lang="pt-BR" dirty="0" smtClean="0"/>
              <a:t>Programe para interface, não para implementações</a:t>
            </a:r>
          </a:p>
          <a:p>
            <a:r>
              <a:rPr lang="pt-BR" dirty="0" smtClean="0"/>
              <a:t>Busque projetos levemente ligados entre objetos que interagem</a:t>
            </a:r>
          </a:p>
          <a:p>
            <a:r>
              <a:rPr lang="pt-BR" dirty="0" smtClean="0"/>
              <a:t>As classes devem estar abertas para extensão mas fechadas para modificação.</a:t>
            </a:r>
          </a:p>
          <a:p>
            <a:r>
              <a:rPr lang="pt-BR" dirty="0" smtClean="0"/>
              <a:t>Dependa de abstrações, não dependa de classes concretas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Pontos Importantes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9001000" cy="590465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t-BR" dirty="0" smtClean="0"/>
              <a:t>Todas as fábricas encapsulam a criação de objetos</a:t>
            </a:r>
          </a:p>
          <a:p>
            <a:pPr>
              <a:lnSpc>
                <a:spcPct val="170000"/>
              </a:lnSpc>
            </a:pPr>
            <a:r>
              <a:rPr lang="pt-BR" dirty="0" err="1" smtClean="0"/>
              <a:t>Simple</a:t>
            </a:r>
            <a:r>
              <a:rPr lang="pt-BR" dirty="0" smtClean="0"/>
              <a:t> </a:t>
            </a:r>
            <a:r>
              <a:rPr lang="pt-BR" dirty="0" err="1" smtClean="0"/>
              <a:t>Factory</a:t>
            </a:r>
            <a:r>
              <a:rPr lang="pt-BR" dirty="0" smtClean="0"/>
              <a:t>, embora não seja um padrão de projetos legítimos é uma maneira simples de desvincular seus clientes das classes concretas</a:t>
            </a:r>
          </a:p>
          <a:p>
            <a:pPr>
              <a:lnSpc>
                <a:spcPct val="170000"/>
              </a:lnSpc>
            </a:pPr>
            <a:r>
              <a:rPr lang="pt-BR" dirty="0" err="1" smtClean="0"/>
              <a:t>Factory</a:t>
            </a:r>
            <a:r>
              <a:rPr lang="pt-BR" dirty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utiliza a herança, a criação de objetos é delegada a subclasses que implementam o método fábrica para criar objetos</a:t>
            </a:r>
          </a:p>
          <a:p>
            <a:pPr>
              <a:lnSpc>
                <a:spcPct val="170000"/>
              </a:lnSpc>
            </a:pPr>
            <a:r>
              <a:rPr lang="pt-BR" dirty="0" smtClean="0"/>
              <a:t>Abstract </a:t>
            </a:r>
            <a:r>
              <a:rPr lang="pt-BR" dirty="0" err="1" smtClean="0"/>
              <a:t>Factory</a:t>
            </a:r>
            <a:r>
              <a:rPr lang="pt-BR" dirty="0" smtClean="0"/>
              <a:t>: </a:t>
            </a:r>
            <a:r>
              <a:rPr lang="pt-BR" dirty="0" err="1" smtClean="0"/>
              <a:t>Utiliaz</a:t>
            </a:r>
            <a:r>
              <a:rPr lang="pt-BR" dirty="0" smtClean="0"/>
              <a:t> a composição de objetos : a criação de objetos é implementada em </a:t>
            </a:r>
            <a:r>
              <a:rPr lang="pt-BR" dirty="0" err="1" smtClean="0"/>
              <a:t>metodos</a:t>
            </a:r>
            <a:r>
              <a:rPr lang="pt-BR" dirty="0" smtClean="0"/>
              <a:t> expostos na interface de fábrica.</a:t>
            </a:r>
          </a:p>
          <a:p>
            <a:pPr>
              <a:lnSpc>
                <a:spcPct val="170000"/>
              </a:lnSpc>
            </a:pPr>
            <a:r>
              <a:rPr lang="pt-BR" dirty="0" smtClean="0"/>
              <a:t>Todos os padrões </a:t>
            </a:r>
            <a:r>
              <a:rPr lang="pt-BR" dirty="0" err="1" smtClean="0"/>
              <a:t>factory</a:t>
            </a:r>
            <a:r>
              <a:rPr lang="pt-BR" dirty="0" smtClean="0"/>
              <a:t> produzem ligações fracas reduzindo a dependência de seu aplicativo em classes concretas.</a:t>
            </a:r>
          </a:p>
          <a:p>
            <a:pPr>
              <a:lnSpc>
                <a:spcPct val="170000"/>
              </a:lnSpc>
            </a:pPr>
            <a:r>
              <a:rPr lang="pt-BR" dirty="0" smtClean="0"/>
              <a:t>O objetivo do </a:t>
            </a:r>
            <a:r>
              <a:rPr lang="pt-BR" dirty="0" err="1" smtClean="0"/>
              <a:t>Factory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r>
              <a:rPr lang="pt-BR" dirty="0" smtClean="0"/>
              <a:t> é permitir que uma classe defira a criação de instâncias para as suas subclasses</a:t>
            </a:r>
          </a:p>
          <a:p>
            <a:pPr>
              <a:lnSpc>
                <a:spcPct val="170000"/>
              </a:lnSpc>
            </a:pPr>
            <a:r>
              <a:rPr lang="pt-BR" dirty="0" smtClean="0"/>
              <a:t>O objetivo da Abstract </a:t>
            </a:r>
            <a:r>
              <a:rPr lang="pt-BR" dirty="0" err="1" smtClean="0"/>
              <a:t>Factory</a:t>
            </a:r>
            <a:r>
              <a:rPr lang="pt-BR" dirty="0" smtClean="0"/>
              <a:t>  é criar famílias de objetos relacionados sem ter que depender de suas classes concretas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51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Singleton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78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725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Padrão</a:t>
            </a:r>
            <a:r>
              <a:rPr lang="en-US" dirty="0" smtClean="0"/>
              <a:t> Singleton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525658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Nossa próxima </a:t>
            </a:r>
            <a:r>
              <a:rPr lang="pt-BR" sz="2400" dirty="0"/>
              <a:t>parada e o </a:t>
            </a:r>
            <a:r>
              <a:rPr lang="pt-BR" sz="2400" dirty="0" smtClean="0"/>
              <a:t>Padrão </a:t>
            </a:r>
            <a:r>
              <a:rPr lang="pt-BR" sz="2400" dirty="0" err="1"/>
              <a:t>Singleton</a:t>
            </a:r>
            <a:r>
              <a:rPr lang="pt-BR" sz="2400" dirty="0"/>
              <a:t>, nosso passaporte para criar objetos </a:t>
            </a:r>
            <a:r>
              <a:rPr lang="pt-BR" sz="2400" dirty="0" smtClean="0"/>
              <a:t>únicos </a:t>
            </a:r>
            <a:r>
              <a:rPr lang="pt-BR" sz="2400" dirty="0"/>
              <a:t>para os quais </a:t>
            </a:r>
            <a:r>
              <a:rPr lang="pt-BR" sz="2400" dirty="0" smtClean="0"/>
              <a:t>há </a:t>
            </a:r>
            <a:r>
              <a:rPr lang="pt-BR" sz="2400" dirty="0"/>
              <a:t>apenas uma </a:t>
            </a:r>
            <a:r>
              <a:rPr lang="pt-BR" sz="2400" dirty="0" smtClean="0"/>
              <a:t>instância</a:t>
            </a:r>
            <a:r>
              <a:rPr lang="pt-BR" sz="2400" dirty="0"/>
              <a:t>. Talvez </a:t>
            </a:r>
            <a:r>
              <a:rPr lang="pt-BR" sz="2400" dirty="0" smtClean="0"/>
              <a:t>você </a:t>
            </a:r>
            <a:r>
              <a:rPr lang="pt-BR" sz="2400" dirty="0"/>
              <a:t>fique feliz ao saber que, de todos os </a:t>
            </a:r>
            <a:r>
              <a:rPr lang="pt-BR" sz="2400" dirty="0" smtClean="0"/>
              <a:t>padrões, </a:t>
            </a:r>
            <a:r>
              <a:rPr lang="pt-BR" sz="2400" dirty="0"/>
              <a:t>o </a:t>
            </a:r>
            <a:r>
              <a:rPr lang="pt-BR" sz="2400" dirty="0" err="1"/>
              <a:t>Singleton</a:t>
            </a:r>
            <a:r>
              <a:rPr lang="pt-BR" sz="2400" dirty="0"/>
              <a:t> e o mais simples em termos de seu diagrama de classes - na verdade, o diagrama </a:t>
            </a:r>
            <a:r>
              <a:rPr lang="pt-BR" sz="2400" dirty="0" smtClean="0"/>
              <a:t>contém </a:t>
            </a:r>
            <a:r>
              <a:rPr lang="pt-BR" sz="2400" dirty="0"/>
              <a:t>apenas uma classe! Mas </a:t>
            </a:r>
            <a:r>
              <a:rPr lang="pt-BR" sz="2400" dirty="0" smtClean="0"/>
              <a:t>não </a:t>
            </a:r>
            <a:r>
              <a:rPr lang="pt-BR" sz="2400" dirty="0"/>
              <a:t>fique muito a vontade; apesar de sua simplicidade em </a:t>
            </a:r>
            <a:r>
              <a:rPr lang="pt-BR" sz="2400" dirty="0" smtClean="0"/>
              <a:t>relação </a:t>
            </a:r>
            <a:r>
              <a:rPr lang="pt-BR" sz="2400" dirty="0"/>
              <a:t>ao design de classes, iremos encontrar algumas dificuldades em sua </a:t>
            </a:r>
            <a:r>
              <a:rPr lang="pt-BR" sz="2400" dirty="0" smtClean="0"/>
              <a:t>implementação.</a:t>
            </a: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5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498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desenvolver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um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único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579296" cy="532859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800" dirty="0" smtClean="0"/>
              <a:t>	Há </a:t>
            </a:r>
            <a:r>
              <a:rPr lang="pt-BR" sz="2800" dirty="0"/>
              <a:t>muitos objetos dos </a:t>
            </a:r>
            <a:r>
              <a:rPr lang="pt-BR" sz="2800" dirty="0" smtClean="0"/>
              <a:t>quais </a:t>
            </a:r>
            <a:r>
              <a:rPr lang="pt-BR" sz="2800" dirty="0"/>
              <a:t>precisamos apenas de um: grupos de linhas, caixas de dialogo, objetos que cuidam de </a:t>
            </a:r>
            <a:r>
              <a:rPr lang="pt-BR" sz="2800" dirty="0" smtClean="0"/>
              <a:t>preferências </a:t>
            </a:r>
            <a:r>
              <a:rPr lang="pt-BR" sz="2800" dirty="0"/>
              <a:t>e </a:t>
            </a:r>
            <a:r>
              <a:rPr lang="pt-BR" sz="2800" dirty="0" smtClean="0"/>
              <a:t>configurações </a:t>
            </a:r>
            <a:r>
              <a:rPr lang="pt-BR" sz="2800" dirty="0"/>
              <a:t>de registro, objetos usados para registro e objetos que agem como drivers de dispositivos para dispositivos como impressoras e placas </a:t>
            </a:r>
            <a:r>
              <a:rPr lang="pt-BR" sz="2800" dirty="0" smtClean="0"/>
              <a:t>gráficas. </a:t>
            </a:r>
            <a:r>
              <a:rPr lang="pt-BR" sz="2800" dirty="0"/>
              <a:t>Na verdade, para muitos desses tipos de objetos, se </a:t>
            </a:r>
            <a:r>
              <a:rPr lang="pt-BR" sz="2800" dirty="0" smtClean="0"/>
              <a:t>instanciássemos </a:t>
            </a:r>
            <a:r>
              <a:rPr lang="pt-BR" sz="2800" dirty="0"/>
              <a:t>mais de uma vez, </a:t>
            </a:r>
            <a:r>
              <a:rPr lang="pt-BR" sz="2800" dirty="0" smtClean="0"/>
              <a:t>encontraríamos </a:t>
            </a:r>
            <a:r>
              <a:rPr lang="pt-BR" sz="2800" dirty="0"/>
              <a:t>todos os tipos de problema, como comportamento inadequado do programa, </a:t>
            </a:r>
            <a:r>
              <a:rPr lang="pt-BR" sz="2800" dirty="0" smtClean="0"/>
              <a:t>uso </a:t>
            </a:r>
            <a:r>
              <a:rPr lang="pt-BR" sz="2800" dirty="0"/>
              <a:t>excessivo de recursos ou resultados inconsistentes.</a:t>
            </a:r>
          </a:p>
          <a:p>
            <a:pPr algn="just">
              <a:lnSpc>
                <a:spcPct val="150000"/>
              </a:lnSpc>
            </a:pP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5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único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507288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	 Padrão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smtClean="0"/>
              <a:t>é </a:t>
            </a:r>
            <a:r>
              <a:rPr lang="pt-BR" dirty="0"/>
              <a:t>uma </a:t>
            </a:r>
            <a:r>
              <a:rPr lang="pt-BR" dirty="0" smtClean="0"/>
              <a:t>convenção </a:t>
            </a:r>
            <a:r>
              <a:rPr lang="pt-BR" dirty="0"/>
              <a:t>para garantir que um </a:t>
            </a:r>
            <a:r>
              <a:rPr lang="pt-BR" dirty="0" smtClean="0"/>
              <a:t>é </a:t>
            </a:r>
            <a:r>
              <a:rPr lang="pt-BR" dirty="0"/>
              <a:t>apenas um objeto seja instanciado para uma dada classe. </a:t>
            </a:r>
            <a:r>
              <a:rPr lang="pt-BR" dirty="0" smtClean="0"/>
              <a:t>O Padrão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smtClean="0"/>
              <a:t>é </a:t>
            </a:r>
            <a:r>
              <a:rPr lang="pt-BR" dirty="0"/>
              <a:t>um </a:t>
            </a:r>
            <a:r>
              <a:rPr lang="pt-BR" dirty="0" smtClean="0"/>
              <a:t>método </a:t>
            </a:r>
            <a:r>
              <a:rPr lang="pt-BR" dirty="0"/>
              <a:t>comprovado para garantir que apenas um objeto seja criado. 0 </a:t>
            </a:r>
            <a:r>
              <a:rPr lang="pt-BR" dirty="0" smtClean="0"/>
              <a:t>Padrão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smtClean="0"/>
              <a:t>também </a:t>
            </a:r>
            <a:r>
              <a:rPr lang="pt-BR" dirty="0"/>
              <a:t>nos </a:t>
            </a:r>
            <a:r>
              <a:rPr lang="pt-BR" dirty="0" smtClean="0"/>
              <a:t>dá </a:t>
            </a:r>
            <a:r>
              <a:rPr lang="pt-BR" dirty="0"/>
              <a:t>um ponto de acesso global, assim como uma </a:t>
            </a:r>
            <a:r>
              <a:rPr lang="pt-BR" dirty="0" smtClean="0"/>
              <a:t>variável </a:t>
            </a:r>
            <a:r>
              <a:rPr lang="pt-BR" dirty="0"/>
              <a:t>global, mas sem as desvantagens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70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Quais</a:t>
            </a:r>
            <a:r>
              <a:rPr lang="en-US" dirty="0" smtClean="0"/>
              <a:t> </a:t>
            </a:r>
            <a:r>
              <a:rPr lang="en-US" dirty="0" err="1" smtClean="0"/>
              <a:t>desvantagens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800" dirty="0" smtClean="0"/>
              <a:t>Veja </a:t>
            </a:r>
            <a:r>
              <a:rPr lang="pt-BR" sz="2800" dirty="0"/>
              <a:t>um exemplo: se </a:t>
            </a:r>
            <a:r>
              <a:rPr lang="pt-BR" sz="2800" dirty="0" smtClean="0"/>
              <a:t>você </a:t>
            </a:r>
            <a:r>
              <a:rPr lang="pt-BR" sz="2800" dirty="0"/>
              <a:t>atribuir um objeto a uma </a:t>
            </a:r>
            <a:r>
              <a:rPr lang="pt-BR" sz="2800" dirty="0" smtClean="0"/>
              <a:t>variável </a:t>
            </a:r>
            <a:r>
              <a:rPr lang="pt-BR" sz="2800" dirty="0"/>
              <a:t>global, esse objeto </a:t>
            </a:r>
            <a:r>
              <a:rPr lang="pt-BR" sz="2800" dirty="0" smtClean="0"/>
              <a:t>poderá </a:t>
            </a:r>
            <a:r>
              <a:rPr lang="pt-BR" sz="2800" dirty="0"/>
              <a:t>ser criado quando seu aplicativo for iniciado</a:t>
            </a:r>
            <a:r>
              <a:rPr lang="pt-BR" sz="2800" dirty="0" smtClean="0"/>
              <a:t>. </a:t>
            </a:r>
            <a:r>
              <a:rPr lang="pt-BR" sz="2800" dirty="0"/>
              <a:t>Certo? E se esse objeto tiver muitos recursos e seu aplicativo nunca acabar de </a:t>
            </a:r>
            <a:r>
              <a:rPr lang="pt-BR" sz="2800" dirty="0" smtClean="0"/>
              <a:t>usá-lo</a:t>
            </a:r>
            <a:r>
              <a:rPr lang="pt-BR" sz="2800" dirty="0"/>
              <a:t>? Conforme </a:t>
            </a:r>
            <a:r>
              <a:rPr lang="pt-BR" sz="2800" dirty="0" smtClean="0"/>
              <a:t>você verá, </a:t>
            </a:r>
            <a:r>
              <a:rPr lang="pt-BR" sz="2800" dirty="0"/>
              <a:t>com o </a:t>
            </a:r>
            <a:r>
              <a:rPr lang="pt-BR" sz="2800" dirty="0" smtClean="0"/>
              <a:t>Padrão </a:t>
            </a:r>
            <a:r>
              <a:rPr lang="pt-BR" sz="2800" dirty="0" err="1"/>
              <a:t>Singleton</a:t>
            </a:r>
            <a:r>
              <a:rPr lang="pt-BR" sz="2800" dirty="0"/>
              <a:t>, podemos criar nossos objetos somente quando eles </a:t>
            </a:r>
            <a:r>
              <a:rPr lang="pt-BR" sz="2800" dirty="0" smtClean="0"/>
              <a:t>são necessários</a:t>
            </a:r>
            <a:r>
              <a:rPr lang="pt-BR" sz="2800" dirty="0"/>
              <a:t>.</a:t>
            </a:r>
          </a:p>
          <a:p>
            <a:pPr algn="just">
              <a:lnSpc>
                <a:spcPct val="150000"/>
              </a:lnSpc>
            </a:pP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78098"/>
          </a:xfrm>
        </p:spPr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breve</a:t>
            </a:r>
            <a:r>
              <a:rPr lang="en-US" dirty="0" smtClean="0"/>
              <a:t> </a:t>
            </a:r>
            <a:r>
              <a:rPr lang="en-US" dirty="0" err="1" smtClean="0"/>
              <a:t>exercício</a:t>
            </a:r>
            <a:r>
              <a:rPr lang="en-US" dirty="0" smtClean="0"/>
              <a:t> </a:t>
            </a:r>
            <a:r>
              <a:rPr lang="en-US" dirty="0" err="1" smtClean="0"/>
              <a:t>Socrático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67667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Como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criaria</a:t>
            </a:r>
            <a:r>
              <a:rPr lang="en-US" dirty="0" smtClean="0"/>
              <a:t> um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objeto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395536" y="1852929"/>
            <a:ext cx="8229600" cy="676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</a:t>
            </a:r>
            <a:r>
              <a:rPr lang="en-US" b="1" dirty="0" smtClean="0"/>
              <a:t>ew</a:t>
            </a:r>
            <a:r>
              <a:rPr lang="en-US" dirty="0" smtClean="0"/>
              <a:t> </a:t>
            </a:r>
            <a:r>
              <a:rPr lang="en-US" dirty="0" err="1" smtClean="0"/>
              <a:t>MyObject</a:t>
            </a:r>
            <a:r>
              <a:rPr lang="en-US" dirty="0" smtClean="0"/>
              <a:t>();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84497" y="2620802"/>
            <a:ext cx="8229600" cy="1168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É se outro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quisesse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um </a:t>
            </a:r>
            <a:r>
              <a:rPr lang="en-US" dirty="0" err="1" smtClean="0"/>
              <a:t>MyObject</a:t>
            </a:r>
            <a:r>
              <a:rPr lang="en-US" dirty="0" smtClean="0"/>
              <a:t>? </a:t>
            </a:r>
            <a:r>
              <a:rPr lang="en-US" dirty="0" err="1" smtClean="0"/>
              <a:t>Poderia</a:t>
            </a:r>
            <a:r>
              <a:rPr lang="en-US" dirty="0" smtClean="0"/>
              <a:t> </a:t>
            </a:r>
            <a:r>
              <a:rPr lang="en-US" dirty="0" err="1" smtClean="0"/>
              <a:t>chamar</a:t>
            </a:r>
            <a:r>
              <a:rPr lang="en-US" dirty="0" smtClean="0"/>
              <a:t> new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MyObject</a:t>
            </a:r>
            <a:r>
              <a:rPr lang="en-US" dirty="0" smtClean="0"/>
              <a:t> de novo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84497" y="3904456"/>
            <a:ext cx="8229600" cy="676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Sim,claro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84497" y="4717039"/>
            <a:ext cx="8229600" cy="80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en-US" dirty="0" err="1" smtClean="0"/>
              <a:t>Então</a:t>
            </a:r>
            <a:r>
              <a:rPr lang="en-US" dirty="0" smtClean="0"/>
              <a:t> se </a:t>
            </a:r>
            <a:r>
              <a:rPr lang="en-US" dirty="0" err="1" smtClean="0"/>
              <a:t>tivermos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,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poderemos</a:t>
            </a:r>
            <a:r>
              <a:rPr lang="en-US" dirty="0" smtClean="0"/>
              <a:t> </a:t>
            </a:r>
            <a:r>
              <a:rPr lang="en-US" dirty="0" err="1" smtClean="0"/>
              <a:t>instanciá</a:t>
            </a:r>
            <a:r>
              <a:rPr lang="en-US" dirty="0" smtClean="0"/>
              <a:t>-la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384497" y="5661248"/>
            <a:ext cx="8229600" cy="676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Sim</a:t>
            </a:r>
            <a:r>
              <a:rPr lang="en-US" dirty="0" smtClean="0"/>
              <a:t>, mas </a:t>
            </a:r>
            <a:r>
              <a:rPr lang="en-US" dirty="0" err="1" smtClean="0"/>
              <a:t>apenas</a:t>
            </a:r>
            <a:r>
              <a:rPr lang="en-US" dirty="0" smtClean="0"/>
              <a:t> se for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pública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4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9"/>
            <a:ext cx="8229600" cy="57606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E se </a:t>
            </a:r>
            <a:r>
              <a:rPr lang="en-US" dirty="0" err="1" smtClean="0"/>
              <a:t>não</a:t>
            </a:r>
            <a:r>
              <a:rPr lang="en-US" dirty="0" smtClean="0"/>
              <a:t> for 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7544" y="1628800"/>
            <a:ext cx="8229600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Bem</a:t>
            </a:r>
            <a:r>
              <a:rPr lang="en-US" dirty="0" smtClean="0"/>
              <a:t>, se </a:t>
            </a:r>
            <a:r>
              <a:rPr lang="en-US" dirty="0" err="1" smtClean="0"/>
              <a:t>não</a:t>
            </a:r>
            <a:r>
              <a:rPr lang="en-US" dirty="0" smtClean="0"/>
              <a:t> for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pública</a:t>
            </a:r>
            <a:r>
              <a:rPr lang="en-US" dirty="0" smtClean="0"/>
              <a:t>, </a:t>
            </a:r>
            <a:r>
              <a:rPr lang="en-US" dirty="0" err="1" smtClean="0"/>
              <a:t>apenas</a:t>
            </a:r>
            <a:r>
              <a:rPr lang="en-US" dirty="0" smtClean="0"/>
              <a:t> as classes do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pacote</a:t>
            </a:r>
            <a:r>
              <a:rPr lang="en-US" dirty="0" smtClean="0"/>
              <a:t> </a:t>
            </a:r>
            <a:r>
              <a:rPr lang="en-US" dirty="0" err="1" smtClean="0"/>
              <a:t>poderão</a:t>
            </a:r>
            <a:r>
              <a:rPr lang="en-US" dirty="0" smtClean="0"/>
              <a:t> </a:t>
            </a:r>
            <a:r>
              <a:rPr lang="en-US" dirty="0" err="1" smtClean="0"/>
              <a:t>instanciar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63257" y="2615630"/>
            <a:ext cx="8229600" cy="203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sabia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era </a:t>
            </a:r>
            <a:r>
              <a:rPr lang="en-US" dirty="0" err="1" smtClean="0"/>
              <a:t>possível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 err="1" smtClean="0"/>
              <a:t>MyClass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private </a:t>
            </a:r>
            <a:r>
              <a:rPr lang="en-US" dirty="0" err="1" smtClean="0"/>
              <a:t>MyClass</a:t>
            </a:r>
            <a:r>
              <a:rPr lang="en-US" dirty="0" smtClean="0"/>
              <a:t>() {}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36230" y="4785612"/>
            <a:ext cx="8229600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Não</a:t>
            </a:r>
            <a:r>
              <a:rPr lang="en-US" dirty="0" smtClean="0"/>
              <a:t>,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pensei</a:t>
            </a:r>
            <a:r>
              <a:rPr lang="en-US" dirty="0" smtClean="0"/>
              <a:t> </a:t>
            </a:r>
            <a:r>
              <a:rPr lang="en-US" dirty="0" err="1" smtClean="0"/>
              <a:t>nisso</a:t>
            </a:r>
            <a:r>
              <a:rPr lang="en-US" dirty="0" smtClean="0"/>
              <a:t>, mas </a:t>
            </a:r>
            <a:r>
              <a:rPr lang="en-US" dirty="0" err="1" smtClean="0"/>
              <a:t>acho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sentido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definição</a:t>
            </a:r>
            <a:r>
              <a:rPr lang="en-US" dirty="0" smtClean="0"/>
              <a:t> legal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0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268761"/>
            <a:ext cx="82296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isto</a:t>
            </a:r>
            <a:r>
              <a:rPr lang="en-US" dirty="0" smtClean="0"/>
              <a:t> </a:t>
            </a:r>
            <a:r>
              <a:rPr lang="en-US" dirty="0" err="1" smtClean="0"/>
              <a:t>significa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8056" y="1916832"/>
            <a:ext cx="8229600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Imagino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possa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instanciada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tem um </a:t>
            </a:r>
            <a:r>
              <a:rPr lang="en-US" dirty="0" err="1" smtClean="0"/>
              <a:t>construtor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particular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64313" y="2905092"/>
            <a:ext cx="8229600" cy="73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Bem</a:t>
            </a:r>
            <a:r>
              <a:rPr lang="en-US" dirty="0" smtClean="0"/>
              <a:t>, </a:t>
            </a:r>
            <a:r>
              <a:rPr lang="en-US" dirty="0" err="1" smtClean="0"/>
              <a:t>existe</a:t>
            </a:r>
            <a:r>
              <a:rPr lang="en-US" dirty="0" smtClean="0"/>
              <a:t> ALGUM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possa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o </a:t>
            </a:r>
            <a:r>
              <a:rPr lang="en-US" dirty="0" err="1" smtClean="0"/>
              <a:t>construtor</a:t>
            </a:r>
            <a:r>
              <a:rPr lang="en-US" dirty="0" smtClean="0"/>
              <a:t> particular?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64313" y="3789040"/>
            <a:ext cx="8229600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 </a:t>
            </a:r>
            <a:r>
              <a:rPr lang="en-US" dirty="0" err="1" smtClean="0"/>
              <a:t>codigo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MyClass</a:t>
            </a:r>
            <a:r>
              <a:rPr lang="en-US" dirty="0" smtClean="0"/>
              <a:t> é o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poderia</a:t>
            </a:r>
            <a:r>
              <a:rPr lang="en-US" dirty="0" smtClean="0"/>
              <a:t> </a:t>
            </a:r>
            <a:r>
              <a:rPr lang="en-US" dirty="0" err="1" smtClean="0"/>
              <a:t>chamá</a:t>
            </a:r>
            <a:r>
              <a:rPr lang="en-US" dirty="0" smtClean="0"/>
              <a:t>-lo. Mas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sentido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9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8064896" cy="531412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Apresentando a solução para o problema do Pato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7504" y="5103674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/>
              <a:t>TEM –UM pode ser melhor do que É-UM: </a:t>
            </a:r>
            <a:r>
              <a:rPr lang="pt-BR" dirty="0" smtClean="0"/>
              <a:t>a relação É-UM é interessante: cada pato tem um </a:t>
            </a:r>
            <a:r>
              <a:rPr lang="pt-BR" dirty="0" err="1" smtClean="0"/>
              <a:t>FlyBehavior</a:t>
            </a:r>
            <a:r>
              <a:rPr lang="pt-BR" dirty="0" smtClean="0"/>
              <a:t> e um </a:t>
            </a:r>
            <a:r>
              <a:rPr lang="pt-BR" dirty="0" err="1" smtClean="0"/>
              <a:t>QuackBehavior</a:t>
            </a:r>
            <a:r>
              <a:rPr lang="pt-BR" dirty="0" smtClean="0"/>
              <a:t> os quais delegam a capacidade de voar e grasnar. Quando você junta duas classes assim esta usando composição. Em vez de herdar seu comportamento, os patos obtém seu comportamento ao serem composto com o objeto de comportamento certo.</a:t>
            </a:r>
            <a:endParaRPr lang="pt-BR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6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breve</a:t>
            </a:r>
            <a:r>
              <a:rPr lang="en-US" dirty="0" smtClean="0"/>
              <a:t> </a:t>
            </a:r>
            <a:r>
              <a:rPr lang="en-US" dirty="0" err="1" smtClean="0"/>
              <a:t>exercício</a:t>
            </a:r>
            <a:r>
              <a:rPr lang="en-US" dirty="0" smtClean="0"/>
              <a:t> </a:t>
            </a:r>
            <a:r>
              <a:rPr lang="en-US" dirty="0" err="1" smtClean="0"/>
              <a:t>Socrático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268761"/>
            <a:ext cx="82296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8056" y="1916832"/>
            <a:ext cx="8229600" cy="33123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dirty="0"/>
              <a:t>Porque seria preciso ter uma </a:t>
            </a:r>
            <a:r>
              <a:rPr lang="pt-BR" sz="2800" dirty="0" smtClean="0"/>
              <a:t>instância </a:t>
            </a:r>
            <a:r>
              <a:rPr lang="pt-BR" sz="2800" dirty="0"/>
              <a:t>da classe para </a:t>
            </a:r>
            <a:r>
              <a:rPr lang="pt-BR" sz="2800" dirty="0" smtClean="0"/>
              <a:t>chamá-lo</a:t>
            </a:r>
            <a:r>
              <a:rPr lang="pt-BR" sz="2800" dirty="0"/>
              <a:t>, mas </a:t>
            </a:r>
            <a:r>
              <a:rPr lang="pt-BR" sz="2800" dirty="0" smtClean="0"/>
              <a:t>não </a:t>
            </a:r>
            <a:r>
              <a:rPr lang="pt-BR" sz="2800" dirty="0"/>
              <a:t>posso ter uma </a:t>
            </a:r>
            <a:r>
              <a:rPr lang="pt-BR" sz="2800" dirty="0" smtClean="0"/>
              <a:t>instância </a:t>
            </a:r>
            <a:r>
              <a:rPr lang="pt-BR" sz="2800" dirty="0"/>
              <a:t>porque nenhuma outra classe pode instancia-lo. E a </a:t>
            </a:r>
            <a:r>
              <a:rPr lang="pt-BR" sz="2800" dirty="0" smtClean="0"/>
              <a:t>questão </a:t>
            </a:r>
            <a:r>
              <a:rPr lang="pt-BR" sz="2800" dirty="0"/>
              <a:t>do ovo e a galinha: posso usar o construtor a partir de um objeto do tipo </a:t>
            </a:r>
            <a:r>
              <a:rPr lang="pt-BR" sz="2800" dirty="0" err="1"/>
              <a:t>MyClass</a:t>
            </a:r>
            <a:r>
              <a:rPr lang="pt-BR" sz="2800" dirty="0"/>
              <a:t>, mas nunca posso instanciar esse objeto porque nenhum outro objeto pode usar "new </a:t>
            </a:r>
            <a:r>
              <a:rPr lang="pt-BR" sz="2800" dirty="0" err="1" smtClean="0"/>
              <a:t>MyClass</a:t>
            </a:r>
            <a:r>
              <a:rPr lang="pt-BR" sz="2800" dirty="0" smtClean="0"/>
              <a:t>()".</a:t>
            </a:r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89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1268761"/>
            <a:ext cx="82296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Ok.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ideia</a:t>
            </a:r>
            <a:r>
              <a:rPr lang="en-US" dirty="0" smtClean="0"/>
              <a:t>.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significa</a:t>
            </a:r>
            <a:r>
              <a:rPr lang="en-US" dirty="0" smtClean="0"/>
              <a:t> 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8056" y="1916832"/>
            <a:ext cx="8229600" cy="2952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 err="1"/>
              <a:t>MyClass</a:t>
            </a:r>
            <a:r>
              <a:rPr lang="pt-BR" sz="2800" dirty="0"/>
              <a:t> </a:t>
            </a:r>
            <a:r>
              <a:rPr lang="pt-BR" sz="2800" dirty="0" smtClean="0"/>
              <a:t>é </a:t>
            </a:r>
            <a:r>
              <a:rPr lang="pt-BR" sz="2800" dirty="0"/>
              <a:t>uma classe com um </a:t>
            </a:r>
            <a:r>
              <a:rPr lang="pt-BR" sz="2800" dirty="0" smtClean="0"/>
              <a:t>método estático. </a:t>
            </a:r>
            <a:r>
              <a:rPr lang="pt-BR" sz="2800" dirty="0"/>
              <a:t>Podemos chamar o </a:t>
            </a:r>
            <a:r>
              <a:rPr lang="pt-BR" sz="2800" dirty="0" err="1"/>
              <a:t>metodo</a:t>
            </a:r>
            <a:r>
              <a:rPr lang="pt-BR" sz="2800" dirty="0"/>
              <a:t> </a:t>
            </a:r>
            <a:r>
              <a:rPr lang="pt-BR" sz="2800" dirty="0" err="1" smtClean="0"/>
              <a:t>estatico</a:t>
            </a:r>
            <a:r>
              <a:rPr lang="pt-BR" sz="2800" dirty="0" smtClean="0"/>
              <a:t> assim</a:t>
            </a:r>
            <a:r>
              <a:rPr lang="pt-BR" sz="2800" dirty="0"/>
              <a:t>: </a:t>
            </a:r>
            <a:r>
              <a:rPr lang="pt-BR" sz="2800" dirty="0" err="1"/>
              <a:t>MyClass.getlnstance</a:t>
            </a:r>
            <a:r>
              <a:rPr lang="pt-BR" sz="2800" dirty="0" smtClean="0"/>
              <a:t>();</a:t>
            </a:r>
          </a:p>
          <a:p>
            <a:pPr marL="0" indent="0" algn="just">
              <a:buNone/>
            </a:pPr>
            <a:r>
              <a:rPr lang="en-US" sz="2800" dirty="0" smtClean="0"/>
              <a:t>public </a:t>
            </a:r>
            <a:r>
              <a:rPr lang="en-US" sz="2800" dirty="0" err="1" smtClean="0"/>
              <a:t>MyClass</a:t>
            </a:r>
            <a:r>
              <a:rPr lang="en-US" sz="2800" dirty="0" smtClean="0"/>
              <a:t> {</a:t>
            </a:r>
          </a:p>
          <a:p>
            <a:pPr marL="0" indent="0" algn="just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public static </a:t>
            </a:r>
            <a:r>
              <a:rPr lang="en-US" sz="2800" dirty="0" err="1" smtClean="0"/>
              <a:t>MyClass</a:t>
            </a:r>
            <a:r>
              <a:rPr lang="en-US" sz="2800" dirty="0" smtClean="0"/>
              <a:t> </a:t>
            </a:r>
            <a:r>
              <a:rPr lang="en-US" sz="2800" dirty="0" err="1" smtClean="0"/>
              <a:t>getInstance</a:t>
            </a:r>
            <a:r>
              <a:rPr lang="en-US" sz="2800" dirty="0" smtClean="0"/>
              <a:t>(){</a:t>
            </a:r>
          </a:p>
          <a:p>
            <a:pPr marL="0" indent="0" algn="just">
              <a:buNone/>
            </a:pPr>
            <a:r>
              <a:rPr lang="en-US" sz="2800" dirty="0" smtClean="0"/>
              <a:t>} }</a:t>
            </a:r>
            <a:endParaRPr lang="pt-BR" sz="2800" dirty="0"/>
          </a:p>
          <a:p>
            <a:pPr marL="0" indent="0" algn="just">
              <a:buNone/>
            </a:pPr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0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980728"/>
            <a:ext cx="8229600" cy="864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usou</a:t>
            </a:r>
            <a:r>
              <a:rPr lang="en-US" dirty="0" smtClean="0"/>
              <a:t>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de um </a:t>
            </a:r>
            <a:r>
              <a:rPr lang="en-US" dirty="0" err="1" smtClean="0"/>
              <a:t>nome</a:t>
            </a:r>
            <a:r>
              <a:rPr lang="en-US" dirty="0" smtClean="0"/>
              <a:t> de </a:t>
            </a:r>
            <a:r>
              <a:rPr lang="en-US" dirty="0" err="1" smtClean="0"/>
              <a:t>objeto</a:t>
            </a:r>
            <a:r>
              <a:rPr lang="en-US" dirty="0" smtClean="0"/>
              <a:t>?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48056" y="1916832"/>
            <a:ext cx="8229600" cy="14401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dirty="0"/>
              <a:t>Bem, </a:t>
            </a:r>
            <a:r>
              <a:rPr lang="pt-BR" sz="2800" dirty="0" err="1"/>
              <a:t>getlnstance</a:t>
            </a:r>
            <a:r>
              <a:rPr lang="pt-BR" sz="2800" dirty="0"/>
              <a:t>() </a:t>
            </a:r>
            <a:r>
              <a:rPr lang="pt-BR" sz="2800" dirty="0" smtClean="0"/>
              <a:t>é </a:t>
            </a:r>
            <a:r>
              <a:rPr lang="pt-BR" sz="2800" dirty="0"/>
              <a:t>um </a:t>
            </a:r>
            <a:r>
              <a:rPr lang="pt-BR" sz="2800" dirty="0" smtClean="0"/>
              <a:t>método estático; </a:t>
            </a:r>
            <a:r>
              <a:rPr lang="pt-BR" sz="2800" dirty="0"/>
              <a:t>em outras palavras, </a:t>
            </a:r>
            <a:r>
              <a:rPr lang="pt-BR" sz="2800" dirty="0" smtClean="0"/>
              <a:t>é </a:t>
            </a:r>
            <a:r>
              <a:rPr lang="pt-BR" sz="2800" dirty="0"/>
              <a:t>um </a:t>
            </a:r>
            <a:r>
              <a:rPr lang="pt-BR" sz="2800" dirty="0" smtClean="0"/>
              <a:t>método </a:t>
            </a:r>
            <a:r>
              <a:rPr lang="pt-BR" sz="2800" dirty="0"/>
              <a:t>de CLASSE. </a:t>
            </a:r>
            <a:r>
              <a:rPr lang="pt-BR" sz="2800" dirty="0" smtClean="0"/>
              <a:t>Você </a:t>
            </a:r>
            <a:r>
              <a:rPr lang="pt-BR" sz="2800" dirty="0"/>
              <a:t>precisa usar o nome da classe para mencionar um </a:t>
            </a:r>
            <a:r>
              <a:rPr lang="pt-BR" sz="2800" dirty="0" smtClean="0"/>
              <a:t>método estático.</a:t>
            </a:r>
            <a:endParaRPr lang="pt-BR" sz="2800" dirty="0"/>
          </a:p>
          <a:p>
            <a:pPr marL="0" indent="0" algn="just">
              <a:buNone/>
            </a:pPr>
            <a:endParaRPr lang="pt-BR" sz="28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75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980728"/>
            <a:ext cx="8229600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interessante</a:t>
            </a:r>
            <a:r>
              <a:rPr lang="en-US" sz="2400" dirty="0" smtClean="0"/>
              <a:t>. E se </a:t>
            </a:r>
            <a:r>
              <a:rPr lang="en-US" sz="2400" dirty="0" err="1" smtClean="0"/>
              <a:t>juntarmos</a:t>
            </a:r>
            <a:r>
              <a:rPr lang="en-US" sz="2400" dirty="0" smtClean="0"/>
              <a:t> </a:t>
            </a:r>
            <a:r>
              <a:rPr lang="en-US" sz="2400" dirty="0" err="1" smtClean="0"/>
              <a:t>tudo</a:t>
            </a:r>
            <a:r>
              <a:rPr lang="en-US" sz="2400" dirty="0" smtClean="0"/>
              <a:t> ? Agora </a:t>
            </a:r>
            <a:r>
              <a:rPr lang="en-US" sz="2400" dirty="0" err="1" smtClean="0"/>
              <a:t>posso</a:t>
            </a:r>
            <a:r>
              <a:rPr lang="en-US" sz="2400" dirty="0" smtClean="0"/>
              <a:t> </a:t>
            </a:r>
            <a:r>
              <a:rPr lang="en-US" sz="2400" dirty="0" err="1" smtClean="0"/>
              <a:t>instanciar</a:t>
            </a:r>
            <a:r>
              <a:rPr lang="en-US" sz="2400" dirty="0" smtClean="0"/>
              <a:t>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 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Public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() {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private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() {}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public static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 </a:t>
            </a:r>
            <a:r>
              <a:rPr lang="en-US" sz="2400" dirty="0" err="1" smtClean="0"/>
              <a:t>getInstance</a:t>
            </a:r>
            <a:r>
              <a:rPr lang="en-US" sz="2400" dirty="0" smtClean="0"/>
              <a:t>(){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return new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();</a:t>
            </a:r>
          </a:p>
          <a:p>
            <a:pPr marL="0" indent="0">
              <a:buNone/>
            </a:pPr>
            <a:r>
              <a:rPr lang="en-US" sz="2400" dirty="0" smtClean="0"/>
              <a:t>}}</a:t>
            </a:r>
            <a:endParaRPr 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67544" y="4431824"/>
            <a:ext cx="8229600" cy="53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800" dirty="0" smtClean="0"/>
              <a:t>Claro que pode</a:t>
            </a:r>
            <a:endParaRPr lang="pt-BR" sz="2800" dirty="0"/>
          </a:p>
          <a:p>
            <a:pPr marL="0" indent="0" algn="just">
              <a:buNone/>
            </a:pPr>
            <a:endParaRPr lang="pt-BR" sz="28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5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980728"/>
            <a:ext cx="82296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 smtClean="0"/>
              <a:t>Então, </a:t>
            </a:r>
            <a:r>
              <a:rPr lang="pt-BR" sz="2400" dirty="0"/>
              <a:t>agora </a:t>
            </a:r>
            <a:r>
              <a:rPr lang="pt-BR" sz="2400" dirty="0" smtClean="0"/>
              <a:t>você </a:t>
            </a:r>
            <a:r>
              <a:rPr lang="pt-BR" sz="2400" dirty="0"/>
              <a:t>consegue pensar numa outra maneira de </a:t>
            </a:r>
            <a:r>
              <a:rPr lang="pt-BR" sz="2400" dirty="0" err="1"/>
              <a:t>instancializar</a:t>
            </a:r>
            <a:r>
              <a:rPr lang="pt-BR" sz="2400" dirty="0"/>
              <a:t> um objeto?</a:t>
            </a:r>
          </a:p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56505" y="2060848"/>
            <a:ext cx="8229600" cy="53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 err="1" smtClean="0"/>
              <a:t>MyClass.getInstance</a:t>
            </a:r>
            <a:r>
              <a:rPr lang="en-US" sz="2800" dirty="0" smtClean="0"/>
              <a:t>();</a:t>
            </a:r>
            <a:endParaRPr lang="pt-BR" sz="28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breve</a:t>
            </a:r>
            <a:r>
              <a:rPr lang="en-US" dirty="0"/>
              <a:t>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Socrático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67544" y="2758844"/>
            <a:ext cx="82296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 smtClean="0"/>
              <a:t>Você pode terminar o código para que somente UMA instância de </a:t>
            </a:r>
            <a:r>
              <a:rPr lang="pt-BR" sz="2400" dirty="0" err="1" smtClean="0"/>
              <a:t>MyClass</a:t>
            </a:r>
            <a:r>
              <a:rPr lang="pt-BR" sz="2400" dirty="0" smtClean="0"/>
              <a:t> seja criada ?</a:t>
            </a:r>
            <a:endParaRPr lang="pt-BR" sz="2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456505" y="3838964"/>
            <a:ext cx="8229600" cy="53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 err="1" smtClean="0"/>
              <a:t>Sim</a:t>
            </a:r>
            <a:r>
              <a:rPr lang="en-US" sz="2800" dirty="0" smtClean="0"/>
              <a:t>.</a:t>
            </a:r>
            <a:endParaRPr lang="pt-BR" sz="28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Dissecando</a:t>
            </a:r>
            <a:r>
              <a:rPr lang="en-US" dirty="0" smtClean="0"/>
              <a:t> a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r>
              <a:rPr lang="en-US" dirty="0" err="1" smtClean="0"/>
              <a:t>clássica</a:t>
            </a:r>
            <a:r>
              <a:rPr lang="en-US" dirty="0" smtClean="0"/>
              <a:t> do </a:t>
            </a:r>
            <a:r>
              <a:rPr lang="en-US" dirty="0" err="1" smtClean="0"/>
              <a:t>Padrão</a:t>
            </a:r>
            <a:r>
              <a:rPr lang="en-US" dirty="0" smtClean="0"/>
              <a:t> Singleton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322781"/>
            <a:ext cx="6552728" cy="55446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Singleton</a:t>
            </a:r>
            <a:r>
              <a:rPr lang="pt-BR" dirty="0"/>
              <a:t>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uniqueInstance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en-US" dirty="0"/>
              <a:t>	// other useful instance variables here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Singleton</a:t>
            </a:r>
            <a:r>
              <a:rPr lang="pt-BR" dirty="0"/>
              <a:t>() {}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err="1"/>
              <a:t>getInstance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uniqueInstance</a:t>
            </a:r>
            <a:r>
              <a:rPr lang="pt-BR" dirty="0"/>
              <a:t> == </a:t>
            </a:r>
            <a:r>
              <a:rPr lang="pt-BR" dirty="0" err="1"/>
              <a:t>null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	</a:t>
            </a:r>
            <a:r>
              <a:rPr lang="pt-BR" dirty="0" err="1"/>
              <a:t>uniqueInstance</a:t>
            </a:r>
            <a:r>
              <a:rPr lang="pt-BR" dirty="0"/>
              <a:t> = new </a:t>
            </a:r>
            <a:r>
              <a:rPr lang="pt-BR" dirty="0" err="1"/>
              <a:t>Singleton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}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uniqueInstance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	// </a:t>
            </a:r>
            <a:r>
              <a:rPr lang="pt-BR" dirty="0" smtClean="0"/>
              <a:t>outros métodos aqui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868144" y="1096667"/>
            <a:ext cx="30243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renomear</a:t>
            </a:r>
            <a:r>
              <a:rPr lang="en-US" dirty="0" smtClean="0"/>
              <a:t>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Singleton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419832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868144" y="1880109"/>
            <a:ext cx="302433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estática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conter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instância</a:t>
            </a:r>
            <a:r>
              <a:rPr lang="en-US" dirty="0" smtClean="0"/>
              <a:t> da </a:t>
            </a:r>
            <a:r>
              <a:rPr lang="en-US" dirty="0" err="1" smtClean="0"/>
              <a:t>classe</a:t>
            </a:r>
            <a:r>
              <a:rPr lang="en-US" dirty="0" smtClean="0"/>
              <a:t> Singleton</a:t>
            </a:r>
            <a:endParaRPr lang="pt-BR" dirty="0"/>
          </a:p>
        </p:txBody>
      </p:sp>
      <p:cxnSp>
        <p:nvCxnSpPr>
          <p:cNvPr id="10" name="Conector de seta reta 9"/>
          <p:cNvCxnSpPr>
            <a:stCxn id="7" idx="1"/>
          </p:cNvCxnSpPr>
          <p:nvPr/>
        </p:nvCxnSpPr>
        <p:spPr>
          <a:xfrm flipH="1" flipV="1">
            <a:off x="5076056" y="1988840"/>
            <a:ext cx="792088" cy="352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868144" y="2955839"/>
            <a:ext cx="302433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construtor</a:t>
            </a:r>
            <a:r>
              <a:rPr lang="en-US" dirty="0" smtClean="0"/>
              <a:t> é </a:t>
            </a:r>
            <a:r>
              <a:rPr lang="en-US" dirty="0" err="1" smtClean="0"/>
              <a:t>declarado</a:t>
            </a:r>
            <a:r>
              <a:rPr lang="en-US" dirty="0" smtClean="0"/>
              <a:t> </a:t>
            </a:r>
            <a:r>
              <a:rPr lang="en-US" dirty="0" err="1" smtClean="0"/>
              <a:t>particular;somente</a:t>
            </a:r>
            <a:r>
              <a:rPr lang="en-US" dirty="0" smtClean="0"/>
              <a:t> Singleton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instânciar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3419872" y="2955839"/>
            <a:ext cx="2448272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971600" y="3717032"/>
            <a:ext cx="5616624" cy="165618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044713" y="5373216"/>
            <a:ext cx="302433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getInstance</a:t>
            </a:r>
            <a:r>
              <a:rPr lang="en-US" dirty="0" smtClean="0"/>
              <a:t>(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oferece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dirty="0" smtClean="0"/>
              <a:t> de </a:t>
            </a:r>
            <a:r>
              <a:rPr lang="en-US" dirty="0" err="1" smtClean="0"/>
              <a:t>instanciar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e </a:t>
            </a:r>
            <a:r>
              <a:rPr lang="en-US" dirty="0" err="1" smtClean="0"/>
              <a:t>também</a:t>
            </a:r>
            <a:r>
              <a:rPr lang="en-US" dirty="0" smtClean="0"/>
              <a:t> e </a:t>
            </a:r>
            <a:r>
              <a:rPr lang="en-US" dirty="0" err="1" smtClean="0"/>
              <a:t>retornar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instância</a:t>
            </a:r>
            <a:r>
              <a:rPr lang="en-US" dirty="0" smtClean="0"/>
              <a:t> </a:t>
            </a:r>
            <a:r>
              <a:rPr lang="en-US" dirty="0" err="1" smtClean="0"/>
              <a:t>dela</a:t>
            </a:r>
            <a:endParaRPr lang="pt-BR" dirty="0"/>
          </a:p>
        </p:txBody>
      </p:sp>
      <p:cxnSp>
        <p:nvCxnSpPr>
          <p:cNvPr id="18" name="Conector de seta reta 17"/>
          <p:cNvCxnSpPr>
            <a:stCxn id="16" idx="0"/>
          </p:cNvCxnSpPr>
          <p:nvPr/>
        </p:nvCxnSpPr>
        <p:spPr>
          <a:xfrm flipH="1" flipV="1">
            <a:off x="6588224" y="4797152"/>
            <a:ext cx="968657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8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796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Analisando</a:t>
            </a:r>
            <a:r>
              <a:rPr lang="en-US" dirty="0" smtClean="0"/>
              <a:t> o </a:t>
            </a:r>
            <a:r>
              <a:rPr lang="en-US" dirty="0" err="1" smtClean="0"/>
              <a:t>Trecho</a:t>
            </a:r>
            <a:r>
              <a:rPr lang="en-US" dirty="0" smtClean="0"/>
              <a:t> do </a:t>
            </a:r>
            <a:r>
              <a:rPr lang="en-US" dirty="0" err="1" smtClean="0"/>
              <a:t>codigo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2708920"/>
            <a:ext cx="6768752" cy="22322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uniqueInstance</a:t>
            </a:r>
            <a:r>
              <a:rPr lang="pt-BR" dirty="0"/>
              <a:t> == </a:t>
            </a:r>
            <a:r>
              <a:rPr lang="pt-BR" dirty="0" err="1"/>
              <a:t>null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 smtClean="0"/>
              <a:t>uniqueInstance</a:t>
            </a:r>
            <a:r>
              <a:rPr lang="pt-BR" dirty="0" smtClean="0"/>
              <a:t> </a:t>
            </a:r>
            <a:r>
              <a:rPr lang="pt-BR" dirty="0"/>
              <a:t>= new </a:t>
            </a:r>
            <a:r>
              <a:rPr lang="pt-BR" dirty="0" err="1"/>
              <a:t>Singleton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smtClean="0"/>
              <a:t>eturn </a:t>
            </a:r>
            <a:r>
              <a:rPr lang="en-US" dirty="0" err="1" smtClean="0"/>
              <a:t>uniqueInstance</a:t>
            </a:r>
            <a:r>
              <a:rPr lang="en-US" dirty="0" smtClean="0"/>
              <a:t>;</a:t>
            </a:r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836712"/>
            <a:ext cx="3816423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UniqueInstance</a:t>
            </a:r>
            <a:r>
              <a:rPr lang="en-US" dirty="0" smtClean="0"/>
              <a:t> </a:t>
            </a:r>
            <a:r>
              <a:rPr lang="en-US" dirty="0" err="1" smtClean="0"/>
              <a:t>contém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instância</a:t>
            </a:r>
            <a:r>
              <a:rPr lang="en-US" dirty="0" smtClean="0"/>
              <a:t>; </a:t>
            </a:r>
            <a:r>
              <a:rPr lang="en-US" dirty="0" err="1" smtClean="0"/>
              <a:t>lembre</a:t>
            </a:r>
            <a:r>
              <a:rPr lang="en-US" dirty="0" smtClean="0"/>
              <a:t>-se,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estática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1475656" y="1760042"/>
            <a:ext cx="1476164" cy="1020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30720" y="5390058"/>
            <a:ext cx="381642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digitamos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,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 e a </a:t>
            </a:r>
            <a:r>
              <a:rPr lang="en-US" dirty="0" err="1" smtClean="0"/>
              <a:t>devolvemos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318734" y="4005064"/>
            <a:ext cx="3816423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…e, se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, </a:t>
            </a:r>
            <a:r>
              <a:rPr lang="en-US" dirty="0" err="1" smtClean="0"/>
              <a:t>instancializamos</a:t>
            </a:r>
            <a:r>
              <a:rPr lang="en-US" dirty="0" smtClean="0"/>
              <a:t> Singleton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meio</a:t>
            </a:r>
            <a:r>
              <a:rPr lang="en-US" dirty="0" smtClean="0"/>
              <a:t> de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construtor</a:t>
            </a:r>
            <a:r>
              <a:rPr lang="en-US" dirty="0" smtClean="0"/>
              <a:t> particular e </a:t>
            </a:r>
            <a:r>
              <a:rPr lang="en-US" dirty="0" err="1" smtClean="0"/>
              <a:t>atribuímos</a:t>
            </a:r>
            <a:r>
              <a:rPr lang="en-US" dirty="0" smtClean="0"/>
              <a:t> a </a:t>
            </a:r>
            <a:r>
              <a:rPr lang="en-US" dirty="0" err="1" smtClean="0"/>
              <a:t>uniqueInstance</a:t>
            </a:r>
            <a:r>
              <a:rPr lang="en-US" dirty="0" smtClean="0"/>
              <a:t>. Observe </a:t>
            </a:r>
            <a:r>
              <a:rPr lang="en-US" dirty="0" err="1" smtClean="0"/>
              <a:t>que</a:t>
            </a:r>
            <a:r>
              <a:rPr lang="en-US" dirty="0" smtClean="0"/>
              <a:t>, se </a:t>
            </a:r>
            <a:r>
              <a:rPr lang="en-US" dirty="0" err="1" smtClean="0"/>
              <a:t>nunca</a:t>
            </a:r>
            <a:r>
              <a:rPr lang="en-US" dirty="0" smtClean="0"/>
              <a:t> </a:t>
            </a:r>
            <a:r>
              <a:rPr lang="en-US" dirty="0" err="1" smtClean="0"/>
              <a:t>precisamos</a:t>
            </a:r>
            <a:r>
              <a:rPr lang="en-US" dirty="0" smtClean="0"/>
              <a:t> da </a:t>
            </a:r>
            <a:r>
              <a:rPr lang="en-US" dirty="0" err="1" smtClean="0"/>
              <a:t>instância</a:t>
            </a:r>
            <a:r>
              <a:rPr lang="en-US" dirty="0" smtClean="0"/>
              <a:t>,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 é </a:t>
            </a:r>
            <a:r>
              <a:rPr lang="en-US" dirty="0" err="1" smtClean="0"/>
              <a:t>criada</a:t>
            </a:r>
            <a:r>
              <a:rPr lang="en-US" dirty="0" smtClean="0"/>
              <a:t> ; </a:t>
            </a:r>
            <a:r>
              <a:rPr lang="en-US" dirty="0" err="1" smtClean="0"/>
              <a:t>esta</a:t>
            </a:r>
            <a:r>
              <a:rPr lang="en-US" dirty="0" smtClean="0"/>
              <a:t>  é a </a:t>
            </a:r>
            <a:r>
              <a:rPr lang="en-US" dirty="0" err="1" smtClean="0"/>
              <a:t>instanciazação</a:t>
            </a:r>
            <a:r>
              <a:rPr lang="en-US" dirty="0" smtClean="0"/>
              <a:t> </a:t>
            </a:r>
            <a:r>
              <a:rPr lang="en-US" dirty="0" err="1" smtClean="0"/>
              <a:t>preguiçosa</a:t>
            </a:r>
            <a:r>
              <a:rPr lang="en-US" dirty="0" smtClean="0"/>
              <a:t>.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3851920" y="3789040"/>
            <a:ext cx="1466814" cy="1231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5479977" y="1141512"/>
            <a:ext cx="381642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 smtClean="0"/>
              <a:t>uniqueInstance</a:t>
            </a:r>
            <a:r>
              <a:rPr lang="en-US" dirty="0" smtClean="0"/>
              <a:t> for </a:t>
            </a:r>
            <a:r>
              <a:rPr lang="en-US" dirty="0" err="1" smtClean="0"/>
              <a:t>nula</a:t>
            </a:r>
            <a:r>
              <a:rPr lang="en-US" dirty="0" smtClean="0"/>
              <a:t>, é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criamos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instância</a:t>
            </a:r>
            <a:endParaRPr lang="pt-BR" dirty="0"/>
          </a:p>
        </p:txBody>
      </p:sp>
      <p:cxnSp>
        <p:nvCxnSpPr>
          <p:cNvPr id="16" name="Conector de seta reta 15"/>
          <p:cNvCxnSpPr>
            <a:stCxn id="7" idx="0"/>
          </p:cNvCxnSpPr>
          <p:nvPr/>
        </p:nvCxnSpPr>
        <p:spPr>
          <a:xfrm flipH="1" flipV="1">
            <a:off x="1979712" y="4725144"/>
            <a:ext cx="759220" cy="664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4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86" y="116632"/>
            <a:ext cx="8928992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Características do Padrão de Projeto </a:t>
            </a:r>
            <a:r>
              <a:rPr lang="pt-BR" dirty="0" err="1" smtClean="0"/>
              <a:t>Singleton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412777"/>
            <a:ext cx="8928992" cy="5760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pt-BR" sz="2400" dirty="0" smtClean="0"/>
              <a:t>O padrão </a:t>
            </a:r>
            <a:r>
              <a:rPr lang="pt-BR" sz="2400" dirty="0" err="1" smtClean="0"/>
              <a:t>Singleton</a:t>
            </a:r>
            <a:r>
              <a:rPr lang="pt-BR" sz="2400" dirty="0" smtClean="0"/>
              <a:t> é  </a:t>
            </a:r>
            <a:r>
              <a:rPr lang="pt-BR" sz="2400" dirty="0"/>
              <a:t>totalmente </a:t>
            </a:r>
            <a:r>
              <a:rPr lang="pt-BR" sz="2400" dirty="0" smtClean="0"/>
              <a:t>único. Só </a:t>
            </a:r>
            <a:r>
              <a:rPr lang="pt-BR" sz="2400" dirty="0"/>
              <a:t>existe </a:t>
            </a:r>
            <a:r>
              <a:rPr lang="pt-BR" sz="2400" dirty="0" smtClean="0"/>
              <a:t>um.</a:t>
            </a: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2060848"/>
            <a:ext cx="8928992" cy="22159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>
                <a:solidFill>
                  <a:schemeClr val="lt1"/>
                </a:solidFill>
              </a:rPr>
              <a:t>A casos em que é necessário criar somente UM. </a:t>
            </a:r>
            <a:r>
              <a:rPr lang="pt-BR" sz="2400" dirty="0">
                <a:solidFill>
                  <a:schemeClr val="lt1"/>
                </a:solidFill>
              </a:rPr>
              <a:t>Digamos que </a:t>
            </a:r>
            <a:r>
              <a:rPr lang="pt-BR" sz="2400" dirty="0" smtClean="0">
                <a:solidFill>
                  <a:schemeClr val="lt1"/>
                </a:solidFill>
              </a:rPr>
              <a:t>você </a:t>
            </a:r>
            <a:r>
              <a:rPr lang="pt-BR" sz="2400" dirty="0">
                <a:solidFill>
                  <a:schemeClr val="lt1"/>
                </a:solidFill>
              </a:rPr>
              <a:t>tenha um objeto que contenha </a:t>
            </a:r>
            <a:r>
              <a:rPr lang="pt-BR" sz="2400" dirty="0" smtClean="0">
                <a:solidFill>
                  <a:schemeClr val="lt1"/>
                </a:solidFill>
              </a:rPr>
              <a:t>razões </a:t>
            </a:r>
            <a:r>
              <a:rPr lang="pt-BR" sz="2400" dirty="0">
                <a:solidFill>
                  <a:schemeClr val="lt1"/>
                </a:solidFill>
              </a:rPr>
              <a:t>de registro. </a:t>
            </a:r>
            <a:r>
              <a:rPr lang="pt-BR" sz="2400" dirty="0" smtClean="0">
                <a:solidFill>
                  <a:schemeClr val="lt1"/>
                </a:solidFill>
              </a:rPr>
              <a:t>Você não </a:t>
            </a:r>
            <a:r>
              <a:rPr lang="pt-BR" sz="2400" dirty="0">
                <a:solidFill>
                  <a:schemeClr val="lt1"/>
                </a:solidFill>
              </a:rPr>
              <a:t>deseja </a:t>
            </a:r>
            <a:r>
              <a:rPr lang="pt-BR" sz="2400" dirty="0" smtClean="0">
                <a:solidFill>
                  <a:schemeClr val="lt1"/>
                </a:solidFill>
              </a:rPr>
              <a:t>várias cópias desse </a:t>
            </a:r>
            <a:r>
              <a:rPr lang="pt-BR" sz="2400" dirty="0">
                <a:solidFill>
                  <a:schemeClr val="lt1"/>
                </a:solidFill>
              </a:rPr>
              <a:t>objeto nem seus valores expostos, o que </a:t>
            </a:r>
            <a:r>
              <a:rPr lang="pt-BR" sz="2400" dirty="0" smtClean="0">
                <a:solidFill>
                  <a:schemeClr val="lt1"/>
                </a:solidFill>
              </a:rPr>
              <a:t>levaria ao </a:t>
            </a:r>
            <a:r>
              <a:rPr lang="pt-BR" sz="2400" dirty="0">
                <a:solidFill>
                  <a:schemeClr val="lt1"/>
                </a:solidFill>
              </a:rPr>
              <a:t>caos. Ao usar um objeto como </a:t>
            </a:r>
            <a:r>
              <a:rPr lang="pt-BR" sz="2400" dirty="0" smtClean="0">
                <a:solidFill>
                  <a:schemeClr val="lt1"/>
                </a:solidFill>
              </a:rPr>
              <a:t>este, você </a:t>
            </a:r>
            <a:r>
              <a:rPr lang="pt-BR" sz="2400" dirty="0">
                <a:solidFill>
                  <a:schemeClr val="lt1"/>
                </a:solidFill>
              </a:rPr>
              <a:t>pode garantir que cada objeto em seu aplicativo esteja o mesmo recurso global.</a:t>
            </a:r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07504" y="4365104"/>
            <a:ext cx="892899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smtClean="0"/>
              <a:t>Pode ser usado para  gerenciar grupos de recursos, como grupos de conexões ou de segmentos.</a:t>
            </a:r>
            <a:endParaRPr lang="pt-BR" sz="2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7504" y="5229200"/>
            <a:ext cx="8928992" cy="15841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Como </a:t>
            </a:r>
            <a:r>
              <a:rPr lang="pt-BR" sz="2400" dirty="0" smtClean="0"/>
              <a:t>só </a:t>
            </a:r>
            <a:r>
              <a:rPr lang="pt-BR" sz="2400" dirty="0"/>
              <a:t>existe um de mim, estou sempre ocupado, mas seria legal se mais </a:t>
            </a:r>
            <a:r>
              <a:rPr lang="pt-BR" sz="2400" dirty="0" smtClean="0"/>
              <a:t>desenvolvedores </a:t>
            </a:r>
            <a:r>
              <a:rPr lang="pt-BR" sz="2400" dirty="0"/>
              <a:t>conhecessem - muitos desenvolvedores cometem erros porque tem </a:t>
            </a:r>
            <a:r>
              <a:rPr lang="pt-BR" sz="2400" dirty="0" smtClean="0"/>
              <a:t>várias cópias </a:t>
            </a:r>
            <a:r>
              <a:rPr lang="pt-BR" sz="2400" dirty="0"/>
              <a:t>de objetos dos </a:t>
            </a:r>
            <a:r>
              <a:rPr lang="pt-BR" sz="2400" dirty="0" smtClean="0"/>
              <a:t>que </a:t>
            </a:r>
            <a:r>
              <a:rPr lang="pt-BR" sz="2400" dirty="0"/>
              <a:t>nem tem conhecimento.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59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20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Características do Padrão de Projeto </a:t>
            </a:r>
            <a:r>
              <a:rPr lang="pt-BR" dirty="0" err="1"/>
              <a:t>Singleton</a:t>
            </a:r>
            <a:endParaRPr lang="pt-BR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412777"/>
            <a:ext cx="8928992" cy="172819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algn="just"/>
            <a:r>
              <a:rPr lang="pt-BR" sz="2400" dirty="0"/>
              <a:t>Para conseguir um objeto </a:t>
            </a:r>
            <a:r>
              <a:rPr lang="pt-BR" sz="2400" dirty="0" err="1"/>
              <a:t>Singleton</a:t>
            </a:r>
            <a:r>
              <a:rPr lang="pt-BR" sz="2400" dirty="0"/>
              <a:t>, </a:t>
            </a:r>
            <a:r>
              <a:rPr lang="pt-BR" sz="2400" dirty="0" smtClean="0"/>
              <a:t>você não instância </a:t>
            </a:r>
            <a:r>
              <a:rPr lang="pt-BR" sz="2400" dirty="0"/>
              <a:t>um, apenas pede uma </a:t>
            </a:r>
            <a:r>
              <a:rPr lang="pt-BR" sz="2400" dirty="0" smtClean="0"/>
              <a:t>instância</a:t>
            </a:r>
            <a:r>
              <a:rPr lang="pt-BR" sz="2400" dirty="0"/>
              <a:t>. </a:t>
            </a:r>
            <a:r>
              <a:rPr lang="pt-BR" sz="2400" dirty="0" smtClean="0"/>
              <a:t>Então, </a:t>
            </a:r>
            <a:r>
              <a:rPr lang="pt-BR" sz="2400" dirty="0"/>
              <a:t>minha classe tem um </a:t>
            </a:r>
            <a:r>
              <a:rPr lang="pt-BR" sz="2400" dirty="0" smtClean="0"/>
              <a:t>método estático </a:t>
            </a:r>
            <a:r>
              <a:rPr lang="pt-BR" sz="2400" dirty="0"/>
              <a:t>chamado </a:t>
            </a:r>
            <a:r>
              <a:rPr lang="pt-BR" sz="2400" dirty="0" err="1" smtClean="0"/>
              <a:t>getlnstance</a:t>
            </a:r>
            <a:r>
              <a:rPr lang="pt-BR" sz="2400" dirty="0" smtClean="0"/>
              <a:t>(). </a:t>
            </a:r>
            <a:r>
              <a:rPr lang="pt-BR" sz="2400" dirty="0"/>
              <a:t>Chame-o, e eu aparecerei pronto para trabalhar. Na verdade, </a:t>
            </a:r>
            <a:r>
              <a:rPr lang="pt-BR" sz="2400" dirty="0" smtClean="0"/>
              <a:t>já </a:t>
            </a:r>
            <a:r>
              <a:rPr lang="pt-BR" sz="2400" dirty="0"/>
              <a:t>posso estar ajudando outros objetos quando </a:t>
            </a:r>
            <a:r>
              <a:rPr lang="pt-BR" sz="2400" dirty="0" smtClean="0"/>
              <a:t>você </a:t>
            </a:r>
            <a:r>
              <a:rPr lang="pt-BR" sz="2400" dirty="0"/>
              <a:t>me chamar.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8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23913"/>
            <a:ext cx="8229600" cy="850106"/>
          </a:xfrm>
        </p:spPr>
        <p:txBody>
          <a:bodyPr/>
          <a:lstStyle/>
          <a:p>
            <a:r>
              <a:rPr lang="pt-BR" dirty="0" smtClean="0"/>
              <a:t>Uma fábrica de chocolate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547260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As fábricas </a:t>
            </a:r>
            <a:r>
              <a:rPr lang="pt-BR" sz="2400" dirty="0"/>
              <a:t>de chocolate modernas tem caldeiras de chocolate controladas por computadores. A tarefa da caldeira e pegar chocolate e leite, </a:t>
            </a:r>
            <a:r>
              <a:rPr lang="pt-BR" sz="2400" dirty="0" smtClean="0"/>
              <a:t>colocá-los </a:t>
            </a:r>
            <a:r>
              <a:rPr lang="pt-BR" sz="2400" dirty="0"/>
              <a:t>em </a:t>
            </a:r>
            <a:r>
              <a:rPr lang="pt-BR" sz="2400" dirty="0" smtClean="0"/>
              <a:t>ebulição </a:t>
            </a:r>
            <a:r>
              <a:rPr lang="pt-BR" sz="2400" dirty="0"/>
              <a:t>e passa-los para a </a:t>
            </a:r>
            <a:r>
              <a:rPr lang="pt-BR" sz="2400" dirty="0" smtClean="0"/>
              <a:t>próxima </a:t>
            </a:r>
            <a:r>
              <a:rPr lang="pt-BR" sz="2400" dirty="0"/>
              <a:t>fase da </a:t>
            </a:r>
            <a:r>
              <a:rPr lang="pt-BR" sz="2400" dirty="0" smtClean="0"/>
              <a:t>fabricação </a:t>
            </a:r>
            <a:r>
              <a:rPr lang="pt-BR" sz="2400" dirty="0"/>
              <a:t>de barras de chocolate.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Esta e a classe controladora para a Caldeira de Chocolate industrial da </a:t>
            </a:r>
            <a:r>
              <a:rPr lang="pt-BR" sz="2400" dirty="0" err="1"/>
              <a:t>Choc</a:t>
            </a:r>
            <a:r>
              <a:rPr lang="pt-BR" sz="2400" dirty="0"/>
              <a:t>-O-</a:t>
            </a:r>
            <a:r>
              <a:rPr lang="pt-BR" sz="2400" dirty="0" err="1"/>
              <a:t>Holic</a:t>
            </a:r>
            <a:r>
              <a:rPr lang="pt-BR" sz="2400" dirty="0"/>
              <a:t>, Inc. Veja o </a:t>
            </a:r>
            <a:r>
              <a:rPr lang="pt-BR" sz="2400" dirty="0" smtClean="0"/>
              <a:t>código, você irá </a:t>
            </a:r>
            <a:r>
              <a:rPr lang="pt-BR" sz="2400" dirty="0"/>
              <a:t>notar que eles tentaram tomar cuidado para evitar que coisas ruins acontecessem, como drenar 500 </a:t>
            </a:r>
            <a:r>
              <a:rPr lang="pt-BR" sz="2400" dirty="0" smtClean="0"/>
              <a:t>galões </a:t>
            </a:r>
            <a:r>
              <a:rPr lang="pt-BR" sz="2400" dirty="0"/>
              <a:t>de mistura </a:t>
            </a:r>
            <a:r>
              <a:rPr lang="pt-BR" sz="2400" dirty="0" smtClean="0"/>
              <a:t>não-fervida </a:t>
            </a:r>
            <a:r>
              <a:rPr lang="pt-BR" sz="2400" dirty="0"/>
              <a:t>ou encher a caldeira quando ela </a:t>
            </a:r>
            <a:r>
              <a:rPr lang="pt-BR" sz="2400" dirty="0" smtClean="0"/>
              <a:t>já </a:t>
            </a:r>
            <a:r>
              <a:rPr lang="pt-BR" sz="2400" dirty="0"/>
              <a:t>esta cheia </a:t>
            </a:r>
            <a:r>
              <a:rPr lang="pt-BR" sz="2400" dirty="0" smtClean="0"/>
              <a:t>ou </a:t>
            </a:r>
            <a:r>
              <a:rPr lang="pt-BR" sz="2400" dirty="0"/>
              <a:t>ferver uma caldeira vazia!</a:t>
            </a:r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7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1ºPadrão: STRATEGY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68761"/>
            <a:ext cx="8229600" cy="2232248"/>
          </a:xfrm>
        </p:spPr>
        <p:txBody>
          <a:bodyPr>
            <a:normAutofit fontScale="92500"/>
          </a:bodyPr>
          <a:lstStyle/>
          <a:p>
            <a:pPr algn="just"/>
            <a:r>
              <a:rPr lang="pt-BR" sz="2800" dirty="0" smtClean="0"/>
              <a:t>Define uma família de algoritmos, encapsula cada um deles e os torna intercambiáveis. A estratégia deixa o algoritmo variar independentemente dos clientes que o utilizam. Graças a esse padrão, o simulador esta pronto para qualquer alteração que desejar fazer 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3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Uma fábrica de chocolate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77546"/>
            <a:ext cx="5328592" cy="5980454"/>
          </a:xfrm>
        </p:spPr>
      </p:pic>
      <p:sp>
        <p:nvSpPr>
          <p:cNvPr id="5" name="CaixaDeTexto 4"/>
          <p:cNvSpPr txBox="1"/>
          <p:nvPr/>
        </p:nvSpPr>
        <p:spPr>
          <a:xfrm>
            <a:off x="3851920" y="1556792"/>
            <a:ext cx="515076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Este código só é iniciado quando a caldeira esta vazia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2555776" y="1628800"/>
            <a:ext cx="1296144" cy="112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851920" y="2924944"/>
            <a:ext cx="531632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Para encher a caldeira, ela deve estar vazia e, quando</a:t>
            </a:r>
          </a:p>
          <a:p>
            <a:r>
              <a:rPr lang="pt-BR" dirty="0" smtClean="0"/>
              <a:t>estiver cheia, configuramos os indicadores de </a:t>
            </a:r>
            <a:r>
              <a:rPr lang="pt-BR" dirty="0" err="1" smtClean="0"/>
              <a:t>empty</a:t>
            </a:r>
            <a:r>
              <a:rPr lang="pt-BR" dirty="0" smtClean="0"/>
              <a:t> e </a:t>
            </a:r>
          </a:p>
          <a:p>
            <a:r>
              <a:rPr lang="pt-BR" dirty="0" err="1" smtClean="0"/>
              <a:t>bailed</a:t>
            </a:r>
            <a:r>
              <a:rPr lang="pt-BR" dirty="0" smtClean="0"/>
              <a:t> </a:t>
            </a:r>
            <a:endParaRPr lang="pt-BR" dirty="0"/>
          </a:p>
        </p:txBody>
      </p:sp>
      <p:cxnSp>
        <p:nvCxnSpPr>
          <p:cNvPr id="10" name="Conector de seta reta 9"/>
          <p:cNvCxnSpPr>
            <a:endCxn id="8" idx="1"/>
          </p:cNvCxnSpPr>
          <p:nvPr/>
        </p:nvCxnSpPr>
        <p:spPr>
          <a:xfrm>
            <a:off x="2195736" y="3386609"/>
            <a:ext cx="16561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3865830" y="4149080"/>
            <a:ext cx="53147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Para drenar a caldeira, ela deve estar cheia (não vazia) </a:t>
            </a:r>
          </a:p>
          <a:p>
            <a:r>
              <a:rPr lang="pt-BR" dirty="0" smtClean="0"/>
              <a:t>e também em  ebulição. Depois configuramos </a:t>
            </a:r>
            <a:r>
              <a:rPr lang="pt-BR" dirty="0" err="1" smtClean="0"/>
              <a:t>empty</a:t>
            </a:r>
            <a:endParaRPr lang="pt-BR" dirty="0" smtClean="0"/>
          </a:p>
          <a:p>
            <a:r>
              <a:rPr lang="pt-BR" dirty="0" smtClean="0"/>
              <a:t>como </a:t>
            </a:r>
            <a:r>
              <a:rPr lang="pt-BR" dirty="0" err="1" smtClean="0"/>
              <a:t>true</a:t>
            </a:r>
            <a:r>
              <a:rPr lang="pt-BR" dirty="0" smtClean="0"/>
              <a:t> novamente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3023828" y="4365104"/>
            <a:ext cx="828092" cy="245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720341" y="5224809"/>
            <a:ext cx="546027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Para ferver a mistura, a caldeira deve estar cheia e ainda</a:t>
            </a:r>
          </a:p>
          <a:p>
            <a:r>
              <a:rPr lang="pt-BR" dirty="0" smtClean="0"/>
              <a:t> não deve ter fervido. Depois de ferver configuramos o </a:t>
            </a:r>
          </a:p>
          <a:p>
            <a:r>
              <a:rPr lang="pt-BR" dirty="0" smtClean="0"/>
              <a:t>Indicador </a:t>
            </a:r>
            <a:r>
              <a:rPr lang="pt-BR" dirty="0" err="1" smtClean="0"/>
              <a:t>boiled</a:t>
            </a:r>
            <a:r>
              <a:rPr lang="pt-BR" dirty="0" smtClean="0"/>
              <a:t> como </a:t>
            </a:r>
            <a:r>
              <a:rPr lang="pt-BR" dirty="0" err="1" smtClean="0"/>
              <a:t>true</a:t>
            </a:r>
            <a:endParaRPr lang="pt-BR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131840" y="5373216"/>
            <a:ext cx="588501" cy="313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3837591" y="908720"/>
            <a:ext cx="29707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err="1" smtClean="0"/>
              <a:t>Empty</a:t>
            </a:r>
            <a:r>
              <a:rPr lang="pt-BR" dirty="0" smtClean="0"/>
              <a:t>: vazia, </a:t>
            </a:r>
            <a:r>
              <a:rPr lang="pt-BR" dirty="0" err="1" smtClean="0"/>
              <a:t>boiled</a:t>
            </a:r>
            <a:r>
              <a:rPr lang="pt-BR" dirty="0" smtClean="0"/>
              <a:t>: ebulição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0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196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Uma suposição.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 err="1"/>
              <a:t>Choc</a:t>
            </a:r>
            <a:r>
              <a:rPr lang="pt-BR" sz="2400" dirty="0"/>
              <a:t>-O-</a:t>
            </a:r>
            <a:r>
              <a:rPr lang="pt-BR" sz="2400" dirty="0" err="1"/>
              <a:t>Holic</a:t>
            </a:r>
            <a:r>
              <a:rPr lang="pt-BR" sz="2400" dirty="0"/>
              <a:t> fez um bom trabalho ao garantir que coisas ruins </a:t>
            </a:r>
            <a:r>
              <a:rPr lang="pt-BR" sz="2400" dirty="0" smtClean="0"/>
              <a:t>não aconteçam, não </a:t>
            </a:r>
            <a:r>
              <a:rPr lang="pt-BR" sz="2400" dirty="0"/>
              <a:t>fez? </a:t>
            </a:r>
            <a:r>
              <a:rPr lang="pt-BR" sz="2400" dirty="0" smtClean="0"/>
              <a:t>Então, </a:t>
            </a:r>
            <a:r>
              <a:rPr lang="pt-BR" sz="2400" dirty="0"/>
              <a:t>de novo </a:t>
            </a:r>
            <a:r>
              <a:rPr lang="pt-BR" sz="2400" dirty="0" smtClean="0"/>
              <a:t>você </a:t>
            </a:r>
            <a:r>
              <a:rPr lang="pt-BR" sz="2400" dirty="0"/>
              <a:t>provavelmente suspeita que, se duas instancias de </a:t>
            </a:r>
            <a:r>
              <a:rPr lang="pt-BR" sz="2400" dirty="0" err="1"/>
              <a:t>ChocolateBoiler</a:t>
            </a:r>
            <a:r>
              <a:rPr lang="pt-BR" sz="2400" dirty="0"/>
              <a:t> </a:t>
            </a:r>
            <a:r>
              <a:rPr lang="pt-BR" sz="2400" dirty="0" smtClean="0"/>
              <a:t>forem instanciadas, </a:t>
            </a:r>
            <a:r>
              <a:rPr lang="pt-BR" sz="2400" dirty="0"/>
              <a:t>algo muito ruim pode acontecer.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Como as coisas poderiam dar errado se mais de </a:t>
            </a:r>
            <a:r>
              <a:rPr lang="pt-BR" sz="2400" b="1" dirty="0"/>
              <a:t>uma </a:t>
            </a:r>
            <a:r>
              <a:rPr lang="pt-BR" sz="2400" b="1" dirty="0" smtClean="0"/>
              <a:t>instância </a:t>
            </a:r>
            <a:r>
              <a:rPr lang="pt-BR" sz="2400" b="1" dirty="0"/>
              <a:t>de </a:t>
            </a:r>
            <a:r>
              <a:rPr lang="pt-BR" sz="2400" b="1" dirty="0" err="1"/>
              <a:t>ChocolateBoiler</a:t>
            </a:r>
            <a:r>
              <a:rPr lang="pt-BR" sz="2400" b="1" dirty="0"/>
              <a:t> </a:t>
            </a:r>
            <a:r>
              <a:rPr lang="pt-BR" sz="2400" dirty="0"/>
              <a:t>é</a:t>
            </a:r>
            <a:r>
              <a:rPr lang="pt-BR" sz="2400" dirty="0" smtClean="0"/>
              <a:t> </a:t>
            </a:r>
            <a:r>
              <a:rPr lang="pt-BR" sz="2400" dirty="0"/>
              <a:t>criada em um aplicativo?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10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50106"/>
          </a:xfrm>
        </p:spPr>
        <p:txBody>
          <a:bodyPr/>
          <a:lstStyle/>
          <a:p>
            <a:r>
              <a:rPr lang="pt-BR" dirty="0" smtClean="0"/>
              <a:t>A definição do Padrão </a:t>
            </a:r>
            <a:r>
              <a:rPr lang="pt-BR" dirty="0" err="1" smtClean="0"/>
              <a:t>Singleton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1"/>
            <a:ext cx="8712968" cy="129614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 smtClean="0"/>
              <a:t>O Padrão </a:t>
            </a:r>
            <a:r>
              <a:rPr lang="pt-BR" sz="2400" b="1" dirty="0" err="1" smtClean="0"/>
              <a:t>Singleton</a:t>
            </a:r>
            <a:r>
              <a:rPr lang="pt-BR" sz="2400" dirty="0" smtClean="0"/>
              <a:t> garante </a:t>
            </a:r>
            <a:r>
              <a:rPr lang="pt-BR" sz="2400" dirty="0"/>
              <a:t>que uma classe tenha apenas </a:t>
            </a:r>
            <a:r>
              <a:rPr lang="pt-BR" sz="2400" b="1" dirty="0" smtClean="0"/>
              <a:t>uma instância </a:t>
            </a:r>
            <a:r>
              <a:rPr lang="pt-BR" sz="2400" dirty="0" smtClean="0"/>
              <a:t>e </a:t>
            </a:r>
            <a:r>
              <a:rPr lang="pt-BR" sz="2400" i="1" dirty="0" smtClean="0"/>
              <a:t>forneça </a:t>
            </a:r>
            <a:r>
              <a:rPr lang="pt-BR" sz="2400" dirty="0" smtClean="0"/>
              <a:t>um ponto </a:t>
            </a:r>
            <a:r>
              <a:rPr lang="pt-BR" sz="2400" dirty="0"/>
              <a:t>global de acesso a ela.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0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171"/>
            <a:ext cx="8229600" cy="778098"/>
          </a:xfrm>
        </p:spPr>
        <p:txBody>
          <a:bodyPr/>
          <a:lstStyle/>
          <a:p>
            <a:r>
              <a:rPr lang="pt-BR" dirty="0"/>
              <a:t>A definição do Padrão </a:t>
            </a:r>
            <a:r>
              <a:rPr lang="pt-BR" dirty="0" err="1"/>
              <a:t>Singleton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8478" y="836712"/>
            <a:ext cx="8712968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• </a:t>
            </a:r>
            <a:r>
              <a:rPr lang="pt-BR" sz="2400" dirty="0" smtClean="0"/>
              <a:t>Estamos </a:t>
            </a:r>
            <a:r>
              <a:rPr lang="pt-BR" sz="2400" dirty="0"/>
              <a:t>pegando uma classe e deixando-a gerenciar uma </a:t>
            </a:r>
            <a:r>
              <a:rPr lang="pt-BR" sz="2400" dirty="0" smtClean="0"/>
              <a:t>única </a:t>
            </a:r>
            <a:r>
              <a:rPr lang="pt-BR" sz="2400" dirty="0"/>
              <a:t>instancia </a:t>
            </a:r>
            <a:r>
              <a:rPr lang="pt-BR" sz="2400" dirty="0" smtClean="0"/>
              <a:t>própria. Também </a:t>
            </a:r>
            <a:r>
              <a:rPr lang="pt-BR" sz="2400" dirty="0"/>
              <a:t>estamos evitando que qualquer outra classe crie uma nova </a:t>
            </a:r>
            <a:r>
              <a:rPr lang="pt-BR" sz="2400" dirty="0" smtClean="0"/>
              <a:t>instância </a:t>
            </a:r>
            <a:r>
              <a:rPr lang="pt-BR" sz="2400" dirty="0"/>
              <a:t>sozinha. Para obter uma </a:t>
            </a:r>
            <a:r>
              <a:rPr lang="pt-BR" sz="2400" dirty="0" smtClean="0"/>
              <a:t>instância</a:t>
            </a:r>
            <a:r>
              <a:rPr lang="pt-BR" sz="2400" dirty="0"/>
              <a:t>, precisa passar pela classe em si.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• </a:t>
            </a:r>
            <a:r>
              <a:rPr lang="pt-BR" sz="2400" dirty="0" smtClean="0"/>
              <a:t>Também </a:t>
            </a:r>
            <a:r>
              <a:rPr lang="pt-BR" sz="2400" dirty="0"/>
              <a:t>estamos fornecendo um ponto global de acesso a </a:t>
            </a:r>
            <a:r>
              <a:rPr lang="pt-BR" sz="2400" dirty="0" smtClean="0"/>
              <a:t>instância</a:t>
            </a:r>
            <a:r>
              <a:rPr lang="pt-BR" sz="2400" dirty="0"/>
              <a:t>: sempre que </a:t>
            </a:r>
            <a:r>
              <a:rPr lang="pt-BR" sz="2400" dirty="0" smtClean="0"/>
              <a:t>você </a:t>
            </a:r>
            <a:r>
              <a:rPr lang="pt-BR" sz="2400" dirty="0"/>
              <a:t>precisar de uma </a:t>
            </a:r>
            <a:r>
              <a:rPr lang="pt-BR" sz="2400" dirty="0" smtClean="0"/>
              <a:t>instância </a:t>
            </a:r>
            <a:r>
              <a:rPr lang="pt-BR" sz="2400" dirty="0"/>
              <a:t>basta consultar a classe para que ela l</a:t>
            </a:r>
            <a:r>
              <a:rPr lang="pt-BR" sz="2400" dirty="0" smtClean="0"/>
              <a:t>he </a:t>
            </a:r>
            <a:r>
              <a:rPr lang="pt-BR" sz="2400" dirty="0"/>
              <a:t>devolva a ú</a:t>
            </a:r>
            <a:r>
              <a:rPr lang="pt-BR" sz="2400" dirty="0" smtClean="0"/>
              <a:t>nica instância</a:t>
            </a:r>
            <a:r>
              <a:rPr lang="pt-BR" sz="2400" dirty="0"/>
              <a:t>. Conforme </a:t>
            </a:r>
            <a:r>
              <a:rPr lang="pt-BR" sz="2400" dirty="0" smtClean="0"/>
              <a:t>você </a:t>
            </a:r>
            <a:r>
              <a:rPr lang="pt-BR" sz="2400" dirty="0"/>
              <a:t>viu, podemos implementar </a:t>
            </a:r>
            <a:r>
              <a:rPr lang="pt-BR" sz="2400" dirty="0" smtClean="0"/>
              <a:t>isso para que </a:t>
            </a:r>
            <a:r>
              <a:rPr lang="pt-BR" sz="2400" dirty="0" err="1"/>
              <a:t>Singleton</a:t>
            </a:r>
            <a:r>
              <a:rPr lang="pt-BR" sz="2400" dirty="0"/>
              <a:t> seja criado de maneira simples, o que e especialmente importante para objetos com muitos </a:t>
            </a:r>
            <a:r>
              <a:rPr lang="pt-BR" sz="2400" dirty="0" smtClean="0"/>
              <a:t>recursos.</a:t>
            </a:r>
            <a:endParaRPr lang="pt-BR" sz="2400" dirty="0"/>
          </a:p>
          <a:p>
            <a:pPr algn="just">
              <a:lnSpc>
                <a:spcPct val="150000"/>
              </a:lnSpc>
            </a:pPr>
            <a:r>
              <a:rPr lang="pt-BR" sz="2400" b="1" dirty="0"/>
              <a:t> </a:t>
            </a: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5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Vejamos o diagrama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310606"/>
            <a:ext cx="5048250" cy="3105150"/>
          </a:xfrm>
        </p:spPr>
      </p:pic>
      <p:sp>
        <p:nvSpPr>
          <p:cNvPr id="5" name="CaixaDeTexto 4"/>
          <p:cNvSpPr txBox="1"/>
          <p:nvPr/>
        </p:nvSpPr>
        <p:spPr>
          <a:xfrm>
            <a:off x="6732240" y="1556792"/>
            <a:ext cx="223224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variável da classe </a:t>
            </a:r>
            <a:r>
              <a:rPr lang="pt-BR" dirty="0" err="1" smtClean="0"/>
              <a:t>uniqueInstance</a:t>
            </a:r>
            <a:r>
              <a:rPr lang="pt-BR" dirty="0" smtClean="0"/>
              <a:t> contém nossa única instância de </a:t>
            </a:r>
            <a:r>
              <a:rPr lang="pt-BR" dirty="0" err="1" smtClean="0"/>
              <a:t>Singleton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60032" y="4941168"/>
            <a:ext cx="428396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Uma classe implementando o padrão </a:t>
            </a:r>
            <a:r>
              <a:rPr lang="pt-BR" dirty="0" err="1" smtClean="0"/>
              <a:t>Singleton</a:t>
            </a:r>
            <a:r>
              <a:rPr lang="pt-BR" dirty="0" smtClean="0"/>
              <a:t> é mais do que um </a:t>
            </a:r>
            <a:r>
              <a:rPr lang="pt-BR" dirty="0" err="1" smtClean="0"/>
              <a:t>Singleton</a:t>
            </a:r>
            <a:r>
              <a:rPr lang="pt-BR" dirty="0" smtClean="0"/>
              <a:t>; é uma classe de fins gerais  com seu conjunto de dados e métodos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7504" y="1834215"/>
            <a:ext cx="2520280" cy="397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método </a:t>
            </a:r>
            <a:r>
              <a:rPr lang="pt-BR" dirty="0" err="1" smtClean="0"/>
              <a:t>getInstance</a:t>
            </a:r>
            <a:r>
              <a:rPr lang="pt-BR" dirty="0" smtClean="0"/>
              <a:t>() é estático, o que significa que é um método de classe, então você pode acessá-lo  convenientemente a partir de qualquer lugar de seu código usando </a:t>
            </a:r>
            <a:r>
              <a:rPr lang="pt-BR" dirty="0" err="1" smtClean="0"/>
              <a:t>Singleton</a:t>
            </a:r>
            <a:r>
              <a:rPr lang="pt-BR" dirty="0" smtClean="0"/>
              <a:t>. </a:t>
            </a:r>
            <a:r>
              <a:rPr lang="pt-BR" dirty="0" err="1" smtClean="0"/>
              <a:t>getInstance</a:t>
            </a:r>
            <a:r>
              <a:rPr lang="pt-BR" dirty="0" smtClean="0"/>
              <a:t>(). É tão fácil como acessar uma variável global, mas obtemos benefícios  com a instanciação simples a partir de </a:t>
            </a:r>
            <a:r>
              <a:rPr lang="pt-BR" dirty="0" err="1" smtClean="0"/>
              <a:t>Singleton</a:t>
            </a:r>
            <a:r>
              <a:rPr lang="pt-BR" dirty="0" smtClean="0"/>
              <a:t>.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1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Escrevendo a Classe </a:t>
            </a:r>
            <a:r>
              <a:rPr lang="pt-BR" dirty="0" err="1" smtClean="0"/>
              <a:t>Singleton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8157478" cy="490081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a classe </a:t>
            </a:r>
            <a:r>
              <a:rPr lang="pt-BR" dirty="0" err="1" smtClean="0"/>
              <a:t>CoolerSingleton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8772004" cy="374015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4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824" y="116632"/>
            <a:ext cx="9036496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a classe </a:t>
            </a:r>
            <a:r>
              <a:rPr lang="pt-BR" dirty="0" err="1" smtClean="0"/>
              <a:t>HooterSingleton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180362" cy="3308102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Implementando a </a:t>
            </a:r>
            <a:r>
              <a:rPr lang="pt-BR" dirty="0" err="1" smtClean="0"/>
              <a:t>SingletonTesteDrive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8941014" cy="3172618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Definindo o Padrão </a:t>
            </a:r>
            <a:r>
              <a:rPr lang="pt-BR" dirty="0" err="1" smtClean="0"/>
              <a:t>Singleton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651304" cy="1612776"/>
          </a:xfrm>
        </p:spPr>
        <p:txBody>
          <a:bodyPr/>
          <a:lstStyle/>
          <a:p>
            <a:pPr algn="just"/>
            <a:r>
              <a:rPr lang="pt-BR" b="1" dirty="0" err="1" smtClean="0"/>
              <a:t>Singleton</a:t>
            </a:r>
            <a:r>
              <a:rPr lang="pt-BR" dirty="0"/>
              <a:t> </a:t>
            </a:r>
            <a:r>
              <a:rPr lang="pt-BR" dirty="0" smtClean="0"/>
              <a:t>– Verifique s </a:t>
            </a:r>
            <a:r>
              <a:rPr lang="pt-BR" dirty="0" err="1" smtClean="0"/>
              <a:t>euma</a:t>
            </a:r>
            <a:r>
              <a:rPr lang="pt-BR" dirty="0" smtClean="0"/>
              <a:t> classe tem apenas uma instância e forneça um ponto global de acesso a ela.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6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3777"/>
            <a:ext cx="8229600" cy="658919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Testando o código </a:t>
            </a:r>
            <a:r>
              <a:rPr lang="pt-BR" dirty="0" err="1" smtClean="0"/>
              <a:t>Duck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88309"/>
            <a:ext cx="5040560" cy="6089674"/>
          </a:xfrm>
        </p:spPr>
      </p:pic>
      <p:sp>
        <p:nvSpPr>
          <p:cNvPr id="6" name="CaixaDeTexto 5"/>
          <p:cNvSpPr txBox="1"/>
          <p:nvPr/>
        </p:nvSpPr>
        <p:spPr>
          <a:xfrm>
            <a:off x="4499992" y="713891"/>
            <a:ext cx="46085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Declarar duas variáveis  de referência para os</a:t>
            </a:r>
          </a:p>
          <a:p>
            <a:pPr algn="just"/>
            <a:r>
              <a:rPr lang="pt-BR" dirty="0" smtClean="0"/>
              <a:t>Tipos de interface de comportamento. Todas as subclasses (no mesmo pacote) as herdam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1"/>
          </p:cNvCxnSpPr>
          <p:nvPr/>
        </p:nvCxnSpPr>
        <p:spPr>
          <a:xfrm flipH="1" flipV="1">
            <a:off x="3203848" y="1052735"/>
            <a:ext cx="1296144" cy="1228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530749" y="2862228"/>
            <a:ext cx="46085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Delegar para a classe de comportamento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1"/>
          </p:cNvCxnSpPr>
          <p:nvPr/>
        </p:nvCxnSpPr>
        <p:spPr>
          <a:xfrm flipH="1">
            <a:off x="2987824" y="3046894"/>
            <a:ext cx="15429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10" idx="2"/>
          </p:cNvCxnSpPr>
          <p:nvPr/>
        </p:nvCxnSpPr>
        <p:spPr>
          <a:xfrm flipH="1">
            <a:off x="3347864" y="3231560"/>
            <a:ext cx="3487141" cy="701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0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Características desse padrão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579296" cy="54006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 smtClean="0"/>
              <a:t>0 Padrão </a:t>
            </a:r>
            <a:r>
              <a:rPr lang="pt-BR" dirty="0" err="1"/>
              <a:t>Singleton</a:t>
            </a:r>
            <a:r>
              <a:rPr lang="pt-BR" dirty="0"/>
              <a:t> garante </a:t>
            </a:r>
            <a:r>
              <a:rPr lang="pt-BR" dirty="0" smtClean="0"/>
              <a:t>que</a:t>
            </a:r>
            <a:r>
              <a:rPr lang="pt-BR" b="1" dirty="0" smtClean="0"/>
              <a:t> </a:t>
            </a:r>
            <a:r>
              <a:rPr lang="pt-BR" dirty="0" smtClean="0"/>
              <a:t> você tenha </a:t>
            </a:r>
            <a:r>
              <a:rPr lang="pt-BR" dirty="0"/>
              <a:t>no </a:t>
            </a:r>
            <a:r>
              <a:rPr lang="pt-BR" dirty="0" smtClean="0"/>
              <a:t>máximo </a:t>
            </a:r>
            <a:r>
              <a:rPr lang="pt-BR" dirty="0"/>
              <a:t>uma </a:t>
            </a:r>
            <a:r>
              <a:rPr lang="pt-BR" dirty="0" smtClean="0"/>
              <a:t>instância da classe </a:t>
            </a:r>
            <a:r>
              <a:rPr lang="pt-BR" dirty="0"/>
              <a:t>em seu aplicativo.</a:t>
            </a:r>
          </a:p>
          <a:p>
            <a:pPr algn="just"/>
            <a:r>
              <a:rPr lang="pt-BR" dirty="0" smtClean="0"/>
              <a:t>0 Padrão </a:t>
            </a:r>
            <a:r>
              <a:rPr lang="pt-BR" dirty="0" err="1"/>
              <a:t>Singleton</a:t>
            </a:r>
            <a:r>
              <a:rPr lang="pt-BR" dirty="0"/>
              <a:t> </a:t>
            </a:r>
            <a:r>
              <a:rPr lang="pt-BR" dirty="0" smtClean="0"/>
              <a:t>também fornece </a:t>
            </a:r>
            <a:r>
              <a:rPr lang="pt-BR" dirty="0"/>
              <a:t>um ponto de acesso global a </a:t>
            </a:r>
            <a:r>
              <a:rPr lang="pt-BR" dirty="0" smtClean="0"/>
              <a:t>instância</a:t>
            </a:r>
            <a:r>
              <a:rPr lang="pt-BR" dirty="0"/>
              <a:t>.</a:t>
            </a:r>
          </a:p>
          <a:p>
            <a:pPr algn="just"/>
            <a:r>
              <a:rPr lang="pt-BR" dirty="0" smtClean="0"/>
              <a:t> </a:t>
            </a:r>
            <a:r>
              <a:rPr lang="pt-BR" dirty="0"/>
              <a:t>A </a:t>
            </a:r>
            <a:r>
              <a:rPr lang="pt-BR" dirty="0" smtClean="0"/>
              <a:t>implementação </a:t>
            </a:r>
            <a:r>
              <a:rPr lang="pt-BR" dirty="0"/>
              <a:t>de Java do </a:t>
            </a:r>
            <a:r>
              <a:rPr lang="pt-BR" dirty="0" smtClean="0"/>
              <a:t>Padrão </a:t>
            </a:r>
            <a:r>
              <a:rPr lang="pt-BR" dirty="0" err="1" smtClean="0"/>
              <a:t>Singleton</a:t>
            </a:r>
            <a:r>
              <a:rPr lang="pt-BR" dirty="0" smtClean="0"/>
              <a:t> </a:t>
            </a:r>
            <a:r>
              <a:rPr lang="pt-BR" dirty="0"/>
              <a:t>utiliza um construtor </a:t>
            </a:r>
            <a:r>
              <a:rPr lang="pt-BR" dirty="0" smtClean="0"/>
              <a:t>particular, </a:t>
            </a:r>
            <a:r>
              <a:rPr lang="pt-BR" dirty="0"/>
              <a:t>um </a:t>
            </a:r>
            <a:r>
              <a:rPr lang="pt-BR" dirty="0" smtClean="0"/>
              <a:t>método estático </a:t>
            </a:r>
            <a:r>
              <a:rPr lang="pt-BR" dirty="0"/>
              <a:t>combinado </a:t>
            </a:r>
            <a:r>
              <a:rPr lang="pt-BR" dirty="0" smtClean="0"/>
              <a:t>variável estática.</a:t>
            </a:r>
            <a:endParaRPr lang="pt-BR" dirty="0"/>
          </a:p>
          <a:p>
            <a:pPr algn="just"/>
            <a:r>
              <a:rPr lang="pt-BR" dirty="0" smtClean="0"/>
              <a:t>Examine </a:t>
            </a:r>
            <a:r>
              <a:rPr lang="pt-BR" dirty="0"/>
              <a:t>suas </a:t>
            </a:r>
            <a:r>
              <a:rPr lang="pt-BR" dirty="0" smtClean="0"/>
              <a:t>restrições desempenho </a:t>
            </a:r>
            <a:r>
              <a:rPr lang="pt-BR" dirty="0"/>
              <a:t>e recursos e </a:t>
            </a:r>
            <a:r>
              <a:rPr lang="pt-BR" dirty="0" smtClean="0"/>
              <a:t>escolha cuidadosamente </a:t>
            </a:r>
            <a:r>
              <a:rPr lang="pt-BR" dirty="0"/>
              <a:t>uma </a:t>
            </a:r>
            <a:r>
              <a:rPr lang="pt-BR" dirty="0" smtClean="0"/>
              <a:t>implementação </a:t>
            </a:r>
            <a:r>
              <a:rPr lang="pt-BR" dirty="0"/>
              <a:t>de </a:t>
            </a:r>
            <a:r>
              <a:rPr lang="pt-BR" dirty="0" err="1"/>
              <a:t>Singleton</a:t>
            </a:r>
            <a:r>
              <a:rPr lang="pt-BR" dirty="0"/>
              <a:t> apropriada para </a:t>
            </a:r>
            <a:r>
              <a:rPr lang="pt-BR" dirty="0" smtClean="0"/>
              <a:t>aplicativos </a:t>
            </a:r>
            <a:r>
              <a:rPr lang="pt-BR" dirty="0"/>
              <a:t>de </a:t>
            </a:r>
            <a:r>
              <a:rPr lang="pt-BR" dirty="0" smtClean="0"/>
              <a:t>vários </a:t>
            </a:r>
            <a:r>
              <a:rPr lang="pt-BR" dirty="0"/>
              <a:t>segmentos (e de considerar todos os aplicativos segmentos!).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7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8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1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Encapsulando a chamada de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784976" cy="525658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Neste padrão, </a:t>
            </a:r>
            <a:r>
              <a:rPr lang="pt-BR" sz="2400" dirty="0"/>
              <a:t>levaremos o encapsulamento a </a:t>
            </a:r>
            <a:r>
              <a:rPr lang="pt-BR" sz="2400" dirty="0" smtClean="0"/>
              <a:t>um </a:t>
            </a:r>
            <a:r>
              <a:rPr lang="pt-BR" sz="2400" dirty="0"/>
              <a:t>novo </a:t>
            </a:r>
            <a:r>
              <a:rPr lang="pt-BR" sz="2400" dirty="0" smtClean="0"/>
              <a:t>nível: </a:t>
            </a:r>
            <a:r>
              <a:rPr lang="pt-BR" sz="2400" dirty="0"/>
              <a:t>vamos encapsular a chamada de </a:t>
            </a:r>
            <a:r>
              <a:rPr lang="pt-BR" sz="2400" dirty="0" smtClean="0"/>
              <a:t>métodos. É isso </a:t>
            </a:r>
            <a:r>
              <a:rPr lang="pt-BR" sz="2400" dirty="0"/>
              <a:t>mesmo - quando encapsulamos a </a:t>
            </a:r>
            <a:r>
              <a:rPr lang="pt-BR" sz="2400" dirty="0" smtClean="0"/>
              <a:t>chamada </a:t>
            </a:r>
            <a:r>
              <a:rPr lang="pt-BR" sz="2400" dirty="0"/>
              <a:t>de </a:t>
            </a:r>
            <a:r>
              <a:rPr lang="pt-BR" sz="2400" dirty="0" smtClean="0"/>
              <a:t>métodos, </a:t>
            </a:r>
            <a:r>
              <a:rPr lang="pt-BR" sz="2400" dirty="0"/>
              <a:t>podemos cristalizar partes da </a:t>
            </a:r>
            <a:r>
              <a:rPr lang="pt-BR" sz="2400" dirty="0" smtClean="0"/>
              <a:t>computação </a:t>
            </a:r>
            <a:r>
              <a:rPr lang="pt-BR" sz="2400" dirty="0"/>
              <a:t>para que o objeto que esta invocando esse processo </a:t>
            </a:r>
            <a:r>
              <a:rPr lang="pt-BR" sz="2400" dirty="0" smtClean="0"/>
              <a:t>não </a:t>
            </a:r>
            <a:r>
              <a:rPr lang="pt-BR" sz="2400" dirty="0"/>
              <a:t>precise saber </a:t>
            </a:r>
            <a:r>
              <a:rPr lang="pt-BR" sz="2400" dirty="0" smtClean="0"/>
              <a:t>como </a:t>
            </a:r>
            <a:r>
              <a:rPr lang="pt-BR" sz="2400" dirty="0"/>
              <a:t>as coisas </a:t>
            </a:r>
            <a:r>
              <a:rPr lang="pt-BR" sz="2400" dirty="0" smtClean="0"/>
              <a:t>são </a:t>
            </a:r>
            <a:r>
              <a:rPr lang="pt-BR" sz="2400" dirty="0"/>
              <a:t>feitas. Ele </a:t>
            </a:r>
            <a:r>
              <a:rPr lang="pt-BR" sz="2400" dirty="0" smtClean="0"/>
              <a:t>só </a:t>
            </a:r>
            <a:r>
              <a:rPr lang="pt-BR" sz="2400" dirty="0"/>
              <a:t>precisa usar o </a:t>
            </a:r>
            <a:r>
              <a:rPr lang="pt-BR" sz="2400" dirty="0" smtClean="0"/>
              <a:t>método </a:t>
            </a:r>
            <a:r>
              <a:rPr lang="pt-BR" sz="2400" dirty="0"/>
              <a:t>cristalizado para executar a tarefa. 0 encapsulamento das </a:t>
            </a:r>
            <a:r>
              <a:rPr lang="pt-BR" sz="2400" dirty="0" smtClean="0"/>
              <a:t>chamadas </a:t>
            </a:r>
            <a:r>
              <a:rPr lang="pt-BR" sz="2400" dirty="0"/>
              <a:t>de </a:t>
            </a:r>
            <a:r>
              <a:rPr lang="pt-BR" sz="2400" dirty="0" smtClean="0"/>
              <a:t>métodos também </a:t>
            </a:r>
            <a:r>
              <a:rPr lang="pt-BR" sz="2400" dirty="0"/>
              <a:t>nos permite fazer algumas coisas muito engenhosas, </a:t>
            </a:r>
            <a:r>
              <a:rPr lang="pt-BR" sz="2400" dirty="0" smtClean="0"/>
              <a:t>como  </a:t>
            </a:r>
            <a:r>
              <a:rPr lang="pt-BR" sz="2400" dirty="0"/>
              <a:t>salvar os </a:t>
            </a:r>
            <a:r>
              <a:rPr lang="pt-BR" sz="2400" dirty="0" smtClean="0"/>
              <a:t>métodos </a:t>
            </a:r>
            <a:r>
              <a:rPr lang="pt-BR" sz="2400" dirty="0"/>
              <a:t>encapsulados para fins de registro ou </a:t>
            </a:r>
            <a:r>
              <a:rPr lang="pt-BR" sz="2400" dirty="0" smtClean="0"/>
              <a:t>reutilizá-los </a:t>
            </a:r>
            <a:r>
              <a:rPr lang="pt-BR" sz="2400" dirty="0"/>
              <a:t>para implementar recursos de refazer no nosso </a:t>
            </a:r>
            <a:r>
              <a:rPr lang="pt-BR" sz="2400" dirty="0" smtClean="0"/>
              <a:t>código.</a:t>
            </a:r>
            <a:endParaRPr lang="pt-BR" sz="2400" dirty="0"/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6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817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examinar  um controle remoto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5222265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1916832"/>
            <a:ext cx="266429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Temos sete slots programáveis. Podemos associar um dispositivo diferente a cada slot e </a:t>
            </a:r>
            <a:r>
              <a:rPr lang="pt-BR" dirty="0" err="1" smtClean="0"/>
              <a:t>controlá</a:t>
            </a:r>
            <a:r>
              <a:rPr lang="pt-BR" dirty="0" smtClean="0"/>
              <a:t>–</a:t>
            </a:r>
            <a:r>
              <a:rPr lang="pt-BR" dirty="0" err="1" smtClean="0"/>
              <a:t>lo</a:t>
            </a:r>
            <a:r>
              <a:rPr lang="pt-BR" dirty="0" smtClean="0"/>
              <a:t> com os botões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9512" y="5349531"/>
            <a:ext cx="26642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Pegue uma caneta hidrográfica e escreva os nomes dos dispositivos aqui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23928" y="1340768"/>
            <a:ext cx="357277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Cada Slot possui botões liga/desliga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48264" y="2286164"/>
            <a:ext cx="2195736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Estes dois botões são usados para controlar o utensilio doméstico armazenado no slot 1, o dois controla o utensilio domestico no 2 e assim por diante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932040" y="6093296"/>
            <a:ext cx="40324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está o botão refazer global  que refaz o último botão pressionado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8651304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Examinando as classes de vendedor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3"/>
            <a:ext cx="8784976" cy="21602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 smtClean="0"/>
              <a:t>	Agora vamos </a:t>
            </a:r>
            <a:r>
              <a:rPr lang="pt-BR" sz="2800" dirty="0"/>
              <a:t>examinar as classes de vendedor </a:t>
            </a:r>
            <a:r>
              <a:rPr lang="pt-BR" sz="2800" dirty="0" smtClean="0"/>
              <a:t>incluídas </a:t>
            </a:r>
            <a:r>
              <a:rPr lang="pt-BR" sz="2800" dirty="0"/>
              <a:t>no CD-ROM. Elas nos </a:t>
            </a:r>
            <a:r>
              <a:rPr lang="pt-BR" sz="2800" dirty="0" smtClean="0"/>
              <a:t>darão </a:t>
            </a:r>
            <a:r>
              <a:rPr lang="pt-BR" sz="2800" dirty="0"/>
              <a:t>uma </a:t>
            </a:r>
            <a:r>
              <a:rPr lang="pt-BR" sz="2800" dirty="0" smtClean="0"/>
              <a:t>ideia </a:t>
            </a:r>
            <a:r>
              <a:rPr lang="pt-BR" sz="2800" dirty="0"/>
              <a:t>das interfaces dos que precisaremos controlar usando o controle remoto.</a:t>
            </a:r>
          </a:p>
          <a:p>
            <a:pPr algn="just"/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6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Examinando as classes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6192686" cy="4903822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07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9966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/>
              <a:t>Examinando as classes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507288" cy="568863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dirty="0" smtClean="0"/>
              <a:t>Temos aqui </a:t>
            </a:r>
            <a:r>
              <a:rPr lang="pt-BR" dirty="0"/>
              <a:t>um bocado de classes, mas e evidente que os desenvolvedores </a:t>
            </a:r>
            <a:r>
              <a:rPr lang="pt-BR" dirty="0" smtClean="0"/>
              <a:t>não </a:t>
            </a:r>
            <a:r>
              <a:rPr lang="pt-BR" dirty="0"/>
              <a:t>se preocuparam em estabelecer um </a:t>
            </a:r>
            <a:r>
              <a:rPr lang="pt-BR" dirty="0" smtClean="0"/>
              <a:t>tipo </a:t>
            </a:r>
            <a:r>
              <a:rPr lang="pt-BR" dirty="0"/>
              <a:t>de interfaces comuns. </a:t>
            </a:r>
            <a:r>
              <a:rPr lang="pt-BR" dirty="0" smtClean="0"/>
              <a:t>Além </a:t>
            </a:r>
            <a:r>
              <a:rPr lang="pt-BR" dirty="0"/>
              <a:t>disso, parece que teremos </a:t>
            </a:r>
            <a:r>
              <a:rPr lang="pt-BR" dirty="0" smtClean="0"/>
              <a:t>também </a:t>
            </a:r>
            <a:r>
              <a:rPr lang="pt-BR" dirty="0"/>
              <a:t>que prever a </a:t>
            </a:r>
            <a:r>
              <a:rPr lang="pt-BR" dirty="0" smtClean="0"/>
              <a:t>inclusão </a:t>
            </a:r>
            <a:r>
              <a:rPr lang="pt-BR" dirty="0"/>
              <a:t>de novas classes no </a:t>
            </a:r>
            <a:r>
              <a:rPr lang="pt-BR" dirty="0" smtClean="0"/>
              <a:t>futuro. Projetar </a:t>
            </a:r>
            <a:r>
              <a:rPr lang="pt-BR" dirty="0"/>
              <a:t>uma API para esse controle remoto vai ser interessante. Portanto, </a:t>
            </a:r>
            <a:r>
              <a:rPr lang="pt-BR" dirty="0" smtClean="0"/>
              <a:t>mãos </a:t>
            </a:r>
            <a:r>
              <a:rPr lang="pt-BR" dirty="0"/>
              <a:t>a obra!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dirty="0"/>
              <a:t> </a:t>
            </a:r>
          </a:p>
          <a:p>
            <a:pPr>
              <a:lnSpc>
                <a:spcPct val="16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8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Analisando as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764704"/>
            <a:ext cx="8856984" cy="576064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dirty="0" smtClean="0"/>
              <a:t>Sim</a:t>
            </a:r>
            <a:r>
              <a:rPr lang="pt-BR" dirty="0"/>
              <a:t>, eu achei que </a:t>
            </a:r>
            <a:r>
              <a:rPr lang="pt-BR" dirty="0" smtClean="0"/>
              <a:t>receberíamos </a:t>
            </a:r>
            <a:r>
              <a:rPr lang="pt-BR" dirty="0"/>
              <a:t>um punhado de classes com </a:t>
            </a:r>
            <a:r>
              <a:rPr lang="pt-BR" dirty="0" smtClean="0"/>
              <a:t>métodos </a:t>
            </a:r>
            <a:r>
              <a:rPr lang="pt-BR" dirty="0" err="1"/>
              <a:t>on</a:t>
            </a:r>
            <a:r>
              <a:rPr lang="pt-BR" dirty="0"/>
              <a:t>() e off(), mas temos aqui </a:t>
            </a:r>
            <a:r>
              <a:rPr lang="pt-BR" dirty="0" smtClean="0"/>
              <a:t>são métodos </a:t>
            </a:r>
            <a:r>
              <a:rPr lang="pt-BR" dirty="0"/>
              <a:t>como </a:t>
            </a:r>
            <a:r>
              <a:rPr lang="pt-BR" dirty="0" err="1" smtClean="0"/>
              <a:t>dim</a:t>
            </a:r>
            <a:r>
              <a:rPr lang="pt-BR" dirty="0" smtClean="0"/>
              <a:t>(), </a:t>
            </a:r>
            <a:r>
              <a:rPr lang="pt-BR" dirty="0" err="1"/>
              <a:t>setTemperatureO</a:t>
            </a:r>
            <a:r>
              <a:rPr lang="pt-BR" dirty="0"/>
              <a:t>, </a:t>
            </a:r>
            <a:r>
              <a:rPr lang="pt-BR" dirty="0" err="1"/>
              <a:t>setVolume</a:t>
            </a:r>
            <a:r>
              <a:rPr lang="pt-BR" dirty="0"/>
              <a:t>() e </a:t>
            </a:r>
            <a:r>
              <a:rPr lang="pt-BR" dirty="0" err="1" smtClean="0"/>
              <a:t>setDirection</a:t>
            </a:r>
            <a:r>
              <a:rPr lang="pt-BR" dirty="0" smtClean="0"/>
              <a:t>().</a:t>
            </a:r>
            <a:endParaRPr lang="pt-BR" dirty="0"/>
          </a:p>
          <a:p>
            <a:pPr algn="just"/>
            <a:r>
              <a:rPr lang="pt-BR" dirty="0" smtClean="0"/>
              <a:t>E não </a:t>
            </a:r>
            <a:r>
              <a:rPr lang="pt-BR" dirty="0"/>
              <a:t>é</a:t>
            </a:r>
            <a:r>
              <a:rPr lang="pt-BR" dirty="0" smtClean="0"/>
              <a:t> só </a:t>
            </a:r>
            <a:r>
              <a:rPr lang="pt-BR" dirty="0"/>
              <a:t>isso. Parece que podemos esperar mais classes de vendedor no futuro, com </a:t>
            </a:r>
            <a:r>
              <a:rPr lang="pt-BR" dirty="0" smtClean="0"/>
              <a:t>tão </a:t>
            </a:r>
            <a:r>
              <a:rPr lang="pt-BR" dirty="0"/>
              <a:t>diversificados quanto estes.</a:t>
            </a:r>
          </a:p>
          <a:p>
            <a:pPr algn="just"/>
            <a:r>
              <a:rPr lang="pt-BR" dirty="0" smtClean="0"/>
              <a:t>Acho </a:t>
            </a:r>
            <a:r>
              <a:rPr lang="pt-BR" dirty="0"/>
              <a:t>que </a:t>
            </a:r>
            <a:r>
              <a:rPr lang="pt-BR" dirty="0" smtClean="0"/>
              <a:t>é </a:t>
            </a:r>
            <a:r>
              <a:rPr lang="pt-BR" dirty="0"/>
              <a:t>importante encararmos isto como uma </a:t>
            </a:r>
            <a:r>
              <a:rPr lang="pt-BR" dirty="0" smtClean="0"/>
              <a:t>separação </a:t>
            </a:r>
            <a:r>
              <a:rPr lang="pt-BR" dirty="0"/>
              <a:t>de responsabilidades: o </a:t>
            </a:r>
            <a:r>
              <a:rPr lang="pt-BR" dirty="0" smtClean="0"/>
              <a:t>controle </a:t>
            </a:r>
            <a:r>
              <a:rPr lang="pt-BR" dirty="0"/>
              <a:t>remoto deve ser capaz de interpretar o acionamento dos </a:t>
            </a:r>
            <a:r>
              <a:rPr lang="pt-BR" dirty="0" smtClean="0"/>
              <a:t>botões </a:t>
            </a:r>
            <a:r>
              <a:rPr lang="pt-BR" dirty="0"/>
              <a:t>e fazer </a:t>
            </a:r>
            <a:r>
              <a:rPr lang="pt-BR" dirty="0" smtClean="0"/>
              <a:t>solicitações, </a:t>
            </a:r>
            <a:r>
              <a:rPr lang="pt-BR" dirty="0"/>
              <a:t>mas </a:t>
            </a:r>
            <a:r>
              <a:rPr lang="pt-BR" dirty="0" smtClean="0"/>
              <a:t>não precisa saber </a:t>
            </a:r>
            <a:r>
              <a:rPr lang="pt-BR" dirty="0"/>
              <a:t>muito sobre </a:t>
            </a:r>
            <a:r>
              <a:rPr lang="pt-BR" dirty="0" smtClean="0"/>
              <a:t>automação doméstica ou </a:t>
            </a:r>
            <a:r>
              <a:rPr lang="pt-BR" dirty="0"/>
              <a:t>como ligar uma banheira de hidromassagem.</a:t>
            </a:r>
          </a:p>
          <a:p>
            <a:pPr algn="just"/>
            <a:r>
              <a:rPr lang="pt-BR" dirty="0" smtClean="0"/>
              <a:t>Parece </a:t>
            </a:r>
            <a:r>
              <a:rPr lang="pt-BR" dirty="0"/>
              <a:t>ser uma boa maneira de iniciar o projeto. Mas, se o controle remoto e "burro" e como fazer </a:t>
            </a:r>
            <a:r>
              <a:rPr lang="pt-BR" dirty="0" smtClean="0"/>
              <a:t>solicitações genéricas, </a:t>
            </a:r>
            <a:r>
              <a:rPr lang="pt-BR" dirty="0"/>
              <a:t>como podemos induzi-lo a invocar uma </a:t>
            </a:r>
            <a:r>
              <a:rPr lang="pt-BR" dirty="0" smtClean="0"/>
              <a:t>ação </a:t>
            </a:r>
            <a:r>
              <a:rPr lang="pt-BR" dirty="0"/>
              <a:t>que, digamos, </a:t>
            </a:r>
            <a:r>
              <a:rPr lang="pt-BR" dirty="0" smtClean="0"/>
              <a:t>acenda uma </a:t>
            </a:r>
            <a:r>
              <a:rPr lang="pt-BR" dirty="0"/>
              <a:t>luz </a:t>
            </a:r>
            <a:r>
              <a:rPr lang="pt-BR" dirty="0" smtClean="0"/>
              <a:t>ou </a:t>
            </a:r>
            <a:r>
              <a:rPr lang="pt-BR" dirty="0"/>
              <a:t>abra a porta da garagem?</a:t>
            </a:r>
          </a:p>
          <a:p>
            <a:pPr algn="just"/>
            <a:r>
              <a:rPr lang="pt-BR" dirty="0" smtClean="0"/>
              <a:t>Não </a:t>
            </a:r>
            <a:r>
              <a:rPr lang="pt-BR" dirty="0"/>
              <a:t>tenho certeza, mas </a:t>
            </a:r>
            <a:r>
              <a:rPr lang="pt-BR" dirty="0" smtClean="0"/>
              <a:t>não </a:t>
            </a:r>
            <a:r>
              <a:rPr lang="pt-BR" dirty="0"/>
              <a:t>acho </a:t>
            </a:r>
            <a:r>
              <a:rPr lang="pt-BR" dirty="0" smtClean="0"/>
              <a:t>recomendável </a:t>
            </a:r>
            <a:r>
              <a:rPr lang="pt-BR" dirty="0"/>
              <a:t>que o controle remoto </a:t>
            </a:r>
            <a:r>
              <a:rPr lang="pt-BR" dirty="0" smtClean="0"/>
              <a:t>conheça detalhes específicos </a:t>
            </a:r>
            <a:r>
              <a:rPr lang="pt-BR" dirty="0"/>
              <a:t>das classes de vendedor.</a:t>
            </a:r>
          </a:p>
          <a:p>
            <a:pPr algn="just"/>
            <a:r>
              <a:rPr lang="pt-BR" dirty="0" smtClean="0"/>
              <a:t>Não </a:t>
            </a:r>
            <a:r>
              <a:rPr lang="pt-BR" dirty="0"/>
              <a:t>queremos que o controle remoto consista em um conjunto de </a:t>
            </a:r>
            <a:r>
              <a:rPr lang="pt-BR" dirty="0" smtClean="0"/>
              <a:t>instruções </a:t>
            </a:r>
            <a:r>
              <a:rPr lang="pt-BR" dirty="0" err="1"/>
              <a:t>if</a:t>
            </a:r>
            <a:r>
              <a:rPr lang="pt-BR" dirty="0"/>
              <a:t>, como </a:t>
            </a:r>
            <a:r>
              <a:rPr lang="pt-BR" dirty="0" err="1" smtClean="0"/>
              <a:t>if</a:t>
            </a:r>
            <a:r>
              <a:rPr lang="pt-BR" dirty="0" smtClean="0"/>
              <a:t> slot1==Light</a:t>
            </a:r>
            <a:r>
              <a:rPr lang="pt-BR" dirty="0"/>
              <a:t>,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 smtClean="0"/>
              <a:t>light.on</a:t>
            </a:r>
            <a:r>
              <a:rPr lang="pt-BR" dirty="0" smtClean="0"/>
              <a:t>(), </a:t>
            </a:r>
            <a:r>
              <a:rPr lang="pt-BR" dirty="0" err="1"/>
              <a:t>else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slot 1 = = </a:t>
            </a:r>
            <a:r>
              <a:rPr lang="pt-BR" dirty="0" err="1"/>
              <a:t>Hottub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 smtClean="0"/>
              <a:t>hottub</a:t>
            </a:r>
            <a:r>
              <a:rPr lang="pt-BR" dirty="0" smtClean="0"/>
              <a:t>. </a:t>
            </a:r>
            <a:r>
              <a:rPr lang="pt-BR" dirty="0" err="1" smtClean="0"/>
              <a:t>jetsOn</a:t>
            </a:r>
            <a:r>
              <a:rPr lang="pt-BR" dirty="0" smtClean="0"/>
              <a:t>()". </a:t>
            </a:r>
            <a:r>
              <a:rPr lang="pt-BR" dirty="0"/>
              <a:t>Sabemos que </a:t>
            </a:r>
            <a:r>
              <a:rPr lang="pt-BR" dirty="0" smtClean="0"/>
              <a:t>não é uma </a:t>
            </a:r>
            <a:r>
              <a:rPr lang="pt-BR" dirty="0"/>
              <a:t>boa pratica de </a:t>
            </a:r>
            <a:r>
              <a:rPr lang="pt-BR" dirty="0" smtClean="0"/>
              <a:t>programação, pois sempre </a:t>
            </a:r>
            <a:r>
              <a:rPr lang="pt-BR" dirty="0"/>
              <a:t>que aparecesse uma nova classe, </a:t>
            </a:r>
            <a:r>
              <a:rPr lang="pt-BR" dirty="0" smtClean="0"/>
              <a:t>teríamos </a:t>
            </a:r>
            <a:r>
              <a:rPr lang="pt-BR" dirty="0"/>
              <a:t>que abrir o </a:t>
            </a:r>
            <a:r>
              <a:rPr lang="pt-BR" dirty="0" smtClean="0"/>
              <a:t>código </a:t>
            </a:r>
            <a:r>
              <a:rPr lang="pt-BR" dirty="0"/>
              <a:t>e </a:t>
            </a:r>
            <a:r>
              <a:rPr lang="pt-BR" dirty="0" err="1" smtClean="0"/>
              <a:t>modIficá-lo</a:t>
            </a:r>
            <a:r>
              <a:rPr lang="pt-BR" dirty="0" smtClean="0"/>
              <a:t> </a:t>
            </a:r>
            <a:r>
              <a:rPr lang="pt-BR" dirty="0"/>
              <a:t>com tudo o que isso acarreta em termos de potencial de </a:t>
            </a:r>
            <a:r>
              <a:rPr lang="pt-BR" dirty="0" smtClean="0"/>
              <a:t>criação </a:t>
            </a:r>
            <a:r>
              <a:rPr lang="pt-BR" dirty="0"/>
              <a:t>de bugs - sem falar no adicional que </a:t>
            </a:r>
            <a:r>
              <a:rPr lang="pt-BR" dirty="0" smtClean="0"/>
              <a:t>teríamos!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5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0528" y="0"/>
            <a:ext cx="9412347" cy="67174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Uma breve introdução ao Padrão </a:t>
            </a:r>
            <a:r>
              <a:rPr lang="pt-BR" dirty="0" err="1"/>
              <a:t>C</a:t>
            </a:r>
            <a:r>
              <a:rPr lang="pt-BR" dirty="0" err="1" smtClean="0"/>
              <a:t>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789" y="620688"/>
            <a:ext cx="8748464" cy="1008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	</a:t>
            </a:r>
            <a:r>
              <a:rPr lang="pt-BR" sz="2400" dirty="0" smtClean="0"/>
              <a:t>Para entender o padrão </a:t>
            </a:r>
            <a:r>
              <a:rPr lang="pt-BR" sz="2400" dirty="0" err="1" smtClean="0"/>
              <a:t>Command</a:t>
            </a:r>
            <a:r>
              <a:rPr lang="pt-BR" sz="2400" dirty="0" smtClean="0"/>
              <a:t>, vamos rever  como um restaurante funciona.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768752" cy="50873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15616" y="422108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Você, o freguês transmite seu pedido a garçonete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90940" y="1700808"/>
            <a:ext cx="1872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Garçonete recebe o pedido. Coloca-o no balcão de pedidos e grita “Novo pedido”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347864" y="6211669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Cozinheiro prepara sua refeição com base no pedido.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1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Agora vamos examinar mais </a:t>
            </a:r>
            <a:r>
              <a:rPr lang="pt-BR" dirty="0" err="1" smtClean="0"/>
              <a:t>detalhamente</a:t>
            </a:r>
            <a:r>
              <a:rPr lang="pt-BR" dirty="0" smtClean="0"/>
              <a:t> a interação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03339"/>
            <a:ext cx="6480718" cy="5293090"/>
          </a:xfrm>
        </p:spPr>
      </p:pic>
      <p:sp>
        <p:nvSpPr>
          <p:cNvPr id="5" name="CaixaDeTexto 4"/>
          <p:cNvSpPr txBox="1"/>
          <p:nvPr/>
        </p:nvSpPr>
        <p:spPr>
          <a:xfrm>
            <a:off x="5796136" y="2780928"/>
            <a:ext cx="309634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freguês sabe o que quer e gera um pedido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496" y="1340768"/>
            <a:ext cx="1800200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Pedido consiste em uma comanda na qual são escritos os itens de menu solicitado pelo freguês.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3528" y="4365104"/>
            <a:ext cx="1800200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Pedido consiste em uma comanda na qual são escritos os itens de menu solicitado pelo freguês.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742130" y="4213447"/>
            <a:ext cx="320435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cozinheiro segue as instruções do Pedido e prepara a refeição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4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Códigos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4141998" cy="136966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2936"/>
            <a:ext cx="4975100" cy="1296146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395536" y="2420888"/>
            <a:ext cx="8136904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0038"/>
            <a:ext cx="6134510" cy="166858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95536" y="4365104"/>
            <a:ext cx="8136904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87769" y="1124744"/>
            <a:ext cx="324467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A interface  que todas as classes </a:t>
            </a:r>
          </a:p>
          <a:p>
            <a:r>
              <a:rPr lang="pt-BR" dirty="0" smtClean="0"/>
              <a:t>de comportamento de voar</a:t>
            </a:r>
          </a:p>
          <a:p>
            <a:pPr algn="just"/>
            <a:r>
              <a:rPr lang="pt-BR" dirty="0" smtClean="0"/>
              <a:t> implementam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426172" y="2726167"/>
            <a:ext cx="29678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Comportamento de voar para</a:t>
            </a:r>
          </a:p>
          <a:p>
            <a:r>
              <a:rPr lang="pt-BR" dirty="0" smtClean="0"/>
              <a:t>Os patos que voam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012160" y="4472405"/>
            <a:ext cx="31318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implementação do comportamento de voar </a:t>
            </a:r>
          </a:p>
          <a:p>
            <a:r>
              <a:rPr lang="pt-BR" dirty="0" smtClean="0"/>
              <a:t>para os patos que não voam (como patos de borracha)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196"/>
            <a:ext cx="9144000" cy="114300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Papéis de responsabilidades no Restaurante </a:t>
            </a:r>
            <a:r>
              <a:rPr lang="pt-BR" sz="3200" dirty="0" err="1" smtClean="0"/>
              <a:t>Objetolândia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24744"/>
            <a:ext cx="9108504" cy="1036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Uma comanda de pedidos encapsula a solicitação para preparar uma refeição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348880"/>
            <a:ext cx="2240926" cy="273332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79512" y="2060848"/>
            <a:ext cx="51845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Pense na Comanda de Pedido como um objeto que atua como uma </a:t>
            </a:r>
            <a:r>
              <a:rPr lang="pt-BR" b="1" dirty="0" smtClean="0"/>
              <a:t>solicitação </a:t>
            </a:r>
            <a:r>
              <a:rPr lang="pt-BR" b="1" dirty="0"/>
              <a:t>para preparar uma </a:t>
            </a:r>
            <a:r>
              <a:rPr lang="pt-BR" b="1" dirty="0" smtClean="0"/>
              <a:t>refeição. </a:t>
            </a:r>
            <a:r>
              <a:rPr lang="pt-BR" dirty="0"/>
              <a:t>Como qualquer outro objeto, ele pode ser passado de um ponto para outro - da </a:t>
            </a:r>
            <a:r>
              <a:rPr lang="pt-BR" dirty="0" smtClean="0"/>
              <a:t>Garçonete </a:t>
            </a:r>
            <a:r>
              <a:rPr lang="pt-BR" dirty="0"/>
              <a:t>para o </a:t>
            </a:r>
            <a:r>
              <a:rPr lang="pt-BR" dirty="0" smtClean="0"/>
              <a:t>balcão </a:t>
            </a:r>
            <a:r>
              <a:rPr lang="pt-BR" dirty="0"/>
              <a:t>de pedidos </a:t>
            </a:r>
            <a:r>
              <a:rPr lang="pt-BR" dirty="0" smtClean="0"/>
              <a:t>ou </a:t>
            </a:r>
            <a:r>
              <a:rPr lang="pt-BR" dirty="0"/>
              <a:t>para a </a:t>
            </a:r>
            <a:r>
              <a:rPr lang="pt-BR" dirty="0" smtClean="0"/>
              <a:t>Garçonete </a:t>
            </a:r>
            <a:r>
              <a:rPr lang="pt-BR" dirty="0"/>
              <a:t>encarregada do </a:t>
            </a:r>
            <a:r>
              <a:rPr lang="pt-BR" dirty="0" smtClean="0"/>
              <a:t>próximo </a:t>
            </a:r>
            <a:r>
              <a:rPr lang="pt-BR" dirty="0"/>
              <a:t>turno. Sua interface possui somente um </a:t>
            </a:r>
            <a:r>
              <a:rPr lang="pt-BR" dirty="0" smtClean="0"/>
              <a:t>método, </a:t>
            </a:r>
            <a:r>
              <a:rPr lang="pt-BR" dirty="0" err="1"/>
              <a:t>orderUp</a:t>
            </a:r>
            <a:r>
              <a:rPr lang="pt-BR" dirty="0"/>
              <a:t>(), que encapsula as </a:t>
            </a:r>
            <a:r>
              <a:rPr lang="pt-BR" dirty="0" smtClean="0"/>
              <a:t>ações necessárias </a:t>
            </a:r>
            <a:r>
              <a:rPr lang="pt-BR" dirty="0"/>
              <a:t>para preparar a </a:t>
            </a:r>
            <a:r>
              <a:rPr lang="pt-BR" dirty="0" smtClean="0"/>
              <a:t>refeição. Além </a:t>
            </a:r>
            <a:r>
              <a:rPr lang="pt-BR" dirty="0"/>
              <a:t>disso, ele possui uma </a:t>
            </a:r>
            <a:r>
              <a:rPr lang="pt-BR" dirty="0" smtClean="0"/>
              <a:t>referência </a:t>
            </a:r>
            <a:r>
              <a:rPr lang="pt-BR" dirty="0"/>
              <a:t>ao objeto que </a:t>
            </a:r>
            <a:r>
              <a:rPr lang="pt-BR" dirty="0" smtClean="0"/>
              <a:t>deverá </a:t>
            </a:r>
            <a:r>
              <a:rPr lang="pt-BR" dirty="0"/>
              <a:t>executar a tarefa (no caso, o Cozinheiro). Dizemos que ele </a:t>
            </a:r>
            <a:r>
              <a:rPr lang="pt-BR" dirty="0" smtClean="0"/>
              <a:t>está </a:t>
            </a:r>
            <a:r>
              <a:rPr lang="pt-BR" dirty="0"/>
              <a:t>encapsulado porque a </a:t>
            </a:r>
            <a:r>
              <a:rPr lang="pt-BR" dirty="0" smtClean="0"/>
              <a:t>Garçonete não </a:t>
            </a:r>
            <a:r>
              <a:rPr lang="pt-BR" dirty="0"/>
              <a:t>precisa saber qual e o </a:t>
            </a:r>
            <a:r>
              <a:rPr lang="pt-BR" dirty="0" smtClean="0"/>
              <a:t>conteúdo </a:t>
            </a:r>
            <a:r>
              <a:rPr lang="pt-BR" dirty="0"/>
              <a:t>do pedido ou sequer quem preparara a </a:t>
            </a:r>
            <a:r>
              <a:rPr lang="pt-BR" dirty="0" smtClean="0"/>
              <a:t>refeição; </a:t>
            </a:r>
            <a:r>
              <a:rPr lang="pt-BR" dirty="0"/>
              <a:t>tudo o que ela precisa fazer e colocar a comanda no </a:t>
            </a:r>
            <a:r>
              <a:rPr lang="pt-BR" dirty="0" smtClean="0"/>
              <a:t>balcão </a:t>
            </a:r>
            <a:r>
              <a:rPr lang="pt-BR" dirty="0"/>
              <a:t>de pedidos e gritar "Novo pedido!".</a:t>
            </a:r>
          </a:p>
          <a:p>
            <a:pPr algn="just"/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5436096" y="3933056"/>
            <a:ext cx="1656184" cy="389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6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951"/>
            <a:ext cx="90010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200" dirty="0"/>
              <a:t>Papéis de responsabilidades no Restaurante </a:t>
            </a:r>
            <a:r>
              <a:rPr lang="pt-BR" sz="3200" dirty="0" err="1"/>
              <a:t>Objetolândia</a:t>
            </a:r>
            <a:r>
              <a:rPr lang="pt-BR" sz="3200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7"/>
            <a:ext cx="8784976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smtClean="0"/>
              <a:t>Tarefa </a:t>
            </a:r>
            <a:r>
              <a:rPr lang="pt-BR" sz="2400" b="1" dirty="0"/>
              <a:t>da </a:t>
            </a:r>
            <a:r>
              <a:rPr lang="pt-BR" sz="2400" b="1" dirty="0" smtClean="0"/>
              <a:t>Garçonete </a:t>
            </a:r>
            <a:r>
              <a:rPr lang="pt-BR" sz="2400" b="1" dirty="0"/>
              <a:t>a receber </a:t>
            </a:r>
            <a:r>
              <a:rPr lang="pt-BR" sz="2400" b="1" dirty="0" smtClean="0"/>
              <a:t>Comandas de Pedidos </a:t>
            </a:r>
            <a:r>
              <a:rPr lang="pt-BR" sz="2400" b="1" dirty="0"/>
              <a:t>e, de posse delas, invocar o do </a:t>
            </a:r>
            <a:r>
              <a:rPr lang="pt-BR" sz="2400" b="1" dirty="0" err="1" smtClean="0"/>
              <a:t>orderUp</a:t>
            </a:r>
            <a:r>
              <a:rPr lang="pt-BR" sz="2400" b="1" dirty="0" smtClean="0"/>
              <a:t>().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1921" y="1988840"/>
            <a:ext cx="641703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smtClean="0"/>
              <a:t>Tarefa </a:t>
            </a:r>
            <a:r>
              <a:rPr lang="pt-BR" sz="2000" b="1" dirty="0"/>
              <a:t>da </a:t>
            </a:r>
            <a:r>
              <a:rPr lang="pt-BR" sz="2000" b="1" dirty="0" smtClean="0"/>
              <a:t>Garçonete </a:t>
            </a:r>
            <a:r>
              <a:rPr lang="pt-BR" sz="2000" b="1" dirty="0"/>
              <a:t>é</a:t>
            </a:r>
            <a:r>
              <a:rPr lang="pt-BR" sz="2000" b="1" dirty="0" smtClean="0"/>
              <a:t> fácil: </a:t>
            </a:r>
            <a:r>
              <a:rPr lang="pt-BR" sz="2000" b="1" dirty="0"/>
              <a:t>receber os </a:t>
            </a:r>
            <a:r>
              <a:rPr lang="pt-BR" sz="2000" b="1" dirty="0" smtClean="0"/>
              <a:t>pedidos dos fregueses</a:t>
            </a:r>
            <a:r>
              <a:rPr lang="pt-BR" sz="2000" b="1" dirty="0"/>
              <a:t>, continuar auxiliando os fregueses </a:t>
            </a:r>
            <a:r>
              <a:rPr lang="pt-BR" sz="2000" b="1" dirty="0" smtClean="0"/>
              <a:t>até chegar </a:t>
            </a:r>
            <a:r>
              <a:rPr lang="pt-BR" sz="2000" b="1" dirty="0"/>
              <a:t/>
            </a:r>
            <a:br>
              <a:rPr lang="pt-BR" sz="2000" b="1" dirty="0"/>
            </a:br>
            <a:r>
              <a:rPr lang="pt-BR" sz="2000" b="1" dirty="0"/>
              <a:t>ao </a:t>
            </a:r>
            <a:r>
              <a:rPr lang="pt-BR" sz="2000" b="1" dirty="0" smtClean="0"/>
              <a:t>balcão </a:t>
            </a:r>
            <a:r>
              <a:rPr lang="pt-BR" sz="2000" b="1" dirty="0"/>
              <a:t>de pedidos e </a:t>
            </a:r>
            <a:r>
              <a:rPr lang="pt-BR" sz="2000" b="1" dirty="0" smtClean="0"/>
              <a:t>então </a:t>
            </a:r>
            <a:r>
              <a:rPr lang="pt-BR" sz="2000" b="1" dirty="0"/>
              <a:t>invocar o </a:t>
            </a:r>
            <a:r>
              <a:rPr lang="pt-BR" sz="2000" b="1" dirty="0" smtClean="0"/>
              <a:t>método </a:t>
            </a:r>
            <a:r>
              <a:rPr lang="pt-BR" sz="2000" b="1" dirty="0" err="1" smtClean="0"/>
              <a:t>order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Up</a:t>
            </a:r>
            <a:r>
              <a:rPr lang="pt-BR" sz="2000" b="1" dirty="0"/>
              <a:t>() para que a </a:t>
            </a:r>
            <a:r>
              <a:rPr lang="pt-BR" sz="2000" b="1" dirty="0" smtClean="0"/>
              <a:t>refeição </a:t>
            </a:r>
            <a:r>
              <a:rPr lang="pt-BR" sz="2000" b="1" dirty="0"/>
              <a:t>seja preparada. </a:t>
            </a:r>
            <a:r>
              <a:rPr lang="pt-BR" sz="2000" dirty="0" smtClean="0"/>
              <a:t>A Garçonete não esta </a:t>
            </a:r>
            <a:r>
              <a:rPr lang="pt-BR" sz="2000" dirty="0"/>
              <a:t>realmente preocupada em saber o que esta </a:t>
            </a:r>
            <a:r>
              <a:rPr lang="pt-BR" sz="2000" dirty="0" smtClean="0"/>
              <a:t>sendo pedido </a:t>
            </a:r>
            <a:r>
              <a:rPr lang="pt-BR" sz="2000" dirty="0"/>
              <a:t>ou quem </a:t>
            </a:r>
            <a:r>
              <a:rPr lang="pt-BR" sz="2000" dirty="0" smtClean="0"/>
              <a:t>irá </a:t>
            </a:r>
            <a:r>
              <a:rPr lang="pt-BR" sz="2000" dirty="0"/>
              <a:t>prepara-lo; ela </a:t>
            </a:r>
            <a:r>
              <a:rPr lang="pt-BR" sz="2000" dirty="0" smtClean="0"/>
              <a:t>só </a:t>
            </a:r>
            <a:r>
              <a:rPr lang="pt-BR" sz="2000" dirty="0"/>
              <a:t>sabe que as </a:t>
            </a:r>
            <a:r>
              <a:rPr lang="pt-BR" sz="2000" dirty="0" smtClean="0"/>
              <a:t>comandas </a:t>
            </a:r>
            <a:r>
              <a:rPr lang="pt-BR" sz="2000" dirty="0"/>
              <a:t>de pedidos </a:t>
            </a:r>
            <a:r>
              <a:rPr lang="pt-BR" sz="2000" dirty="0" smtClean="0"/>
              <a:t>contém </a:t>
            </a:r>
            <a:r>
              <a:rPr lang="pt-BR" sz="2000" dirty="0"/>
              <a:t>um </a:t>
            </a:r>
            <a:r>
              <a:rPr lang="pt-BR" sz="2000" dirty="0" smtClean="0"/>
              <a:t>método </a:t>
            </a:r>
            <a:r>
              <a:rPr lang="pt-BR" sz="2000" dirty="0" err="1"/>
              <a:t>orderUp</a:t>
            </a:r>
            <a:r>
              <a:rPr lang="pt-BR" sz="2000" dirty="0" smtClean="0"/>
              <a:t>(), que ela </a:t>
            </a:r>
            <a:r>
              <a:rPr lang="pt-BR" sz="2000" dirty="0"/>
              <a:t>pode acionar para executar a tarefa</a:t>
            </a:r>
            <a:r>
              <a:rPr lang="pt-BR" sz="2000" dirty="0" smtClean="0"/>
              <a:t>.</a:t>
            </a:r>
          </a:p>
          <a:p>
            <a:pPr algn="just"/>
            <a:r>
              <a:rPr lang="pt-BR" sz="2000" dirty="0"/>
              <a:t>	</a:t>
            </a:r>
            <a:r>
              <a:rPr lang="pt-BR" sz="2000" dirty="0" smtClean="0"/>
              <a:t>É claro que ao  </a:t>
            </a:r>
            <a:r>
              <a:rPr lang="pt-BR" sz="2000" dirty="0"/>
              <a:t>longo de um dia de trabalho, o </a:t>
            </a:r>
            <a:r>
              <a:rPr lang="pt-BR" sz="2000" dirty="0" smtClean="0"/>
              <a:t>método </a:t>
            </a:r>
            <a:r>
              <a:rPr lang="pt-BR" sz="2000" dirty="0" err="1" smtClean="0"/>
              <a:t>takeOrder</a:t>
            </a:r>
            <a:r>
              <a:rPr lang="pt-BR" sz="2000" dirty="0" smtClean="0"/>
              <a:t>() </a:t>
            </a:r>
            <a:r>
              <a:rPr lang="pt-BR" sz="2000" dirty="0"/>
              <a:t>da </a:t>
            </a:r>
            <a:r>
              <a:rPr lang="pt-BR" sz="2000" dirty="0" smtClean="0"/>
              <a:t>Garçonete </a:t>
            </a:r>
            <a:r>
              <a:rPr lang="pt-BR" sz="2000" dirty="0"/>
              <a:t>e parametrizado com </a:t>
            </a:r>
            <a:r>
              <a:rPr lang="pt-BR" sz="2000" dirty="0" smtClean="0"/>
              <a:t>diferentes </a:t>
            </a:r>
            <a:r>
              <a:rPr lang="pt-BR" sz="2000" dirty="0"/>
              <a:t>comandas de pedidos geradas por </a:t>
            </a:r>
            <a:r>
              <a:rPr lang="pt-BR" sz="2000" dirty="0" smtClean="0"/>
              <a:t>diferentes fregueses</a:t>
            </a:r>
            <a:r>
              <a:rPr lang="pt-BR" sz="2000" dirty="0"/>
              <a:t>, mas isso </a:t>
            </a:r>
            <a:r>
              <a:rPr lang="pt-BR" sz="2000" dirty="0" smtClean="0"/>
              <a:t>não </a:t>
            </a:r>
            <a:r>
              <a:rPr lang="pt-BR" sz="2000" dirty="0"/>
              <a:t>a incomoda, porque ela </a:t>
            </a:r>
            <a:r>
              <a:rPr lang="pt-BR" sz="2000" dirty="0" smtClean="0"/>
              <a:t>sabe </a:t>
            </a:r>
            <a:r>
              <a:rPr lang="pt-BR" sz="2000" dirty="0"/>
              <a:t>que as comandas incorporam o </a:t>
            </a:r>
            <a:r>
              <a:rPr lang="pt-BR" sz="2000" dirty="0" smtClean="0"/>
              <a:t>método </a:t>
            </a:r>
            <a:r>
              <a:rPr lang="pt-BR" sz="2000" dirty="0" err="1"/>
              <a:t>orderUp</a:t>
            </a:r>
            <a:r>
              <a:rPr lang="pt-BR" sz="2000" dirty="0"/>
              <a:t>() </a:t>
            </a:r>
            <a:r>
              <a:rPr lang="pt-BR" sz="2000" dirty="0" smtClean="0"/>
              <a:t>  e este pode </a:t>
            </a:r>
            <a:r>
              <a:rPr lang="pt-BR" sz="2000" dirty="0"/>
              <a:t>ser acionado sempre que </a:t>
            </a:r>
            <a:r>
              <a:rPr lang="pt-BR" sz="2000" dirty="0" smtClean="0"/>
              <a:t>necessário </a:t>
            </a:r>
            <a:r>
              <a:rPr lang="pt-BR" sz="2000" dirty="0"/>
              <a:t>para</a:t>
            </a:r>
          </a:p>
          <a:p>
            <a:r>
              <a:rPr lang="en-US" sz="2000" dirty="0" err="1" smtClean="0"/>
              <a:t>preparar</a:t>
            </a:r>
            <a:r>
              <a:rPr lang="en-US" sz="2000" dirty="0" smtClean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 smtClean="0"/>
              <a:t>refeição</a:t>
            </a:r>
            <a:r>
              <a:rPr lang="en-US" sz="2000" dirty="0"/>
              <a:t>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55" y="2564904"/>
            <a:ext cx="2290010" cy="3067396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5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Papéis de responsabilidades no Restaurante </a:t>
            </a:r>
            <a:r>
              <a:rPr lang="pt-BR" dirty="0" err="1"/>
              <a:t>Objetolândia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b="1" dirty="0" smtClean="0"/>
              <a:t>	</a:t>
            </a:r>
            <a:r>
              <a:rPr lang="en-US" sz="3100" b="1" dirty="0" err="1" smtClean="0">
                <a:latin typeface="Arial" pitchFamily="34" charset="0"/>
                <a:cs typeface="Arial" pitchFamily="34" charset="0"/>
              </a:rPr>
              <a:t>Cozinheiro</a:t>
            </a:r>
            <a:r>
              <a:rPr lang="en-US" sz="3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>
                <a:latin typeface="Arial" pitchFamily="34" charset="0"/>
                <a:cs typeface="Arial" pitchFamily="34" charset="0"/>
              </a:rPr>
              <a:t>possui</a:t>
            </a:r>
            <a:r>
              <a:rPr lang="en-US" sz="31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>
                <a:latin typeface="Arial" pitchFamily="34" charset="0"/>
                <a:cs typeface="Arial" pitchFamily="34" charset="0"/>
              </a:rPr>
              <a:t>os</a:t>
            </a:r>
            <a:r>
              <a:rPr lang="en-US" sz="31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latin typeface="Arial" pitchFamily="34" charset="0"/>
                <a:cs typeface="Arial" pitchFamily="34" charset="0"/>
              </a:rPr>
              <a:t>conhecimentos</a:t>
            </a:r>
            <a:r>
              <a:rPr lang="en-US" sz="3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100" b="1" dirty="0" err="1" smtClean="0">
                <a:latin typeface="Arial" pitchFamily="34" charset="0"/>
                <a:cs typeface="Arial" pitchFamily="34" charset="0"/>
              </a:rPr>
              <a:t>nece</a:t>
            </a:r>
            <a:r>
              <a:rPr lang="pt-BR" sz="3100" b="1" dirty="0" err="1" smtClean="0">
                <a:latin typeface="Arial" pitchFamily="34" charset="0"/>
                <a:cs typeface="Arial" pitchFamily="34" charset="0"/>
              </a:rPr>
              <a:t>ssários</a:t>
            </a:r>
            <a:r>
              <a:rPr lang="pt-BR" sz="31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100" b="1" dirty="0">
                <a:latin typeface="Arial" pitchFamily="34" charset="0"/>
                <a:cs typeface="Arial" pitchFamily="34" charset="0"/>
              </a:rPr>
              <a:t>para preparar a </a:t>
            </a:r>
            <a:r>
              <a:rPr lang="pt-BR" sz="3100" b="1" dirty="0" smtClean="0">
                <a:latin typeface="Arial" pitchFamily="34" charset="0"/>
                <a:cs typeface="Arial" pitchFamily="34" charset="0"/>
              </a:rPr>
              <a:t>refeição. </a:t>
            </a:r>
            <a:r>
              <a:rPr lang="pt-BR" sz="3100" b="1" dirty="0">
                <a:latin typeface="Arial" pitchFamily="34" charset="0"/>
                <a:cs typeface="Arial" pitchFamily="34" charset="0"/>
              </a:rPr>
              <a:t>Cozinheiro </a:t>
            </a:r>
            <a:r>
              <a:rPr lang="pt-BR" sz="3100" b="1" dirty="0" smtClean="0">
                <a:latin typeface="Arial" pitchFamily="34" charset="0"/>
                <a:cs typeface="Arial" pitchFamily="34" charset="0"/>
              </a:rPr>
              <a:t>é </a:t>
            </a:r>
            <a:r>
              <a:rPr lang="pt-BR" sz="3100" b="1" dirty="0">
                <a:latin typeface="Arial" pitchFamily="34" charset="0"/>
                <a:cs typeface="Arial" pitchFamily="34" charset="0"/>
              </a:rPr>
              <a:t>o objeto que realmente sabe </a:t>
            </a:r>
            <a:r>
              <a:rPr lang="pt-BR" sz="3100" b="1" dirty="0" smtClean="0">
                <a:latin typeface="Arial" pitchFamily="34" charset="0"/>
                <a:cs typeface="Arial" pitchFamily="34" charset="0"/>
              </a:rPr>
              <a:t>como preparar refeições.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Depois que 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Garçonete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invoca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o método </a:t>
            </a:r>
            <a:r>
              <a:rPr lang="pt-BR" sz="3100" dirty="0" err="1" smtClean="0">
                <a:latin typeface="Arial" pitchFamily="34" charset="0"/>
                <a:cs typeface="Arial" pitchFamily="34" charset="0"/>
              </a:rPr>
              <a:t>orderUp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(),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o Cozinheiro assume o comando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e implementa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todos os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métodos necessários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para criar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refeições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. Observe que 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Garçonete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e o Cozinheiro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são totalmente </a:t>
            </a:r>
            <a:r>
              <a:rPr lang="en-US" sz="3100" dirty="0" err="1" smtClean="0">
                <a:latin typeface="Arial" pitchFamily="34" charset="0"/>
                <a:cs typeface="Arial" pitchFamily="34" charset="0"/>
              </a:rPr>
              <a:t>desconectados</a:t>
            </a:r>
            <a:r>
              <a:rPr lang="en-US" sz="3100" dirty="0">
                <a:latin typeface="Arial" pitchFamily="34" charset="0"/>
                <a:cs typeface="Arial" pitchFamily="34" charset="0"/>
              </a:rPr>
              <a:t>: a </a:t>
            </a:r>
            <a:r>
              <a:rPr lang="en-US" sz="3100" dirty="0" err="1" smtClean="0">
                <a:latin typeface="Arial" pitchFamily="34" charset="0"/>
                <a:cs typeface="Arial" pitchFamily="34" charset="0"/>
              </a:rPr>
              <a:t>Garçonete</a:t>
            </a:r>
            <a:r>
              <a:rPr lang="en-US" sz="3100" dirty="0" smtClean="0">
                <a:latin typeface="Arial" pitchFamily="34" charset="0"/>
                <a:cs typeface="Arial" pitchFamily="34" charset="0"/>
              </a:rPr>
              <a:t> tem </a:t>
            </a:r>
            <a:r>
              <a:rPr lang="en-US" sz="3100" dirty="0" err="1" smtClean="0">
                <a:latin typeface="Arial" pitchFamily="34" charset="0"/>
                <a:cs typeface="Arial" pitchFamily="34" charset="0"/>
              </a:rPr>
              <a:t>comandas</a:t>
            </a:r>
            <a:r>
              <a:rPr lang="en-US" sz="3100" dirty="0" smtClean="0">
                <a:latin typeface="Arial" pitchFamily="34" charset="0"/>
                <a:cs typeface="Arial" pitchFamily="34" charset="0"/>
              </a:rPr>
              <a:t> de p</a:t>
            </a:r>
            <a:r>
              <a:rPr lang="pt-BR" sz="3100" dirty="0" err="1" smtClean="0">
                <a:latin typeface="Arial" pitchFamily="34" charset="0"/>
                <a:cs typeface="Arial" pitchFamily="34" charset="0"/>
              </a:rPr>
              <a:t>edidos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que encapsulam os detalhes da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refeição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e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se limita a chamar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um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método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em cada pedido para que a 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refeição</a:t>
            </a:r>
            <a:r>
              <a:rPr lang="pt-BR" sz="3100" baseline="30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seja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preparada. Da mesma forma, o Cozinheiro e suas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instruções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da Comanda de Pedido e nunca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precisa </a:t>
            </a:r>
            <a:r>
              <a:rPr lang="pt-BR" sz="3100" dirty="0">
                <a:latin typeface="Arial" pitchFamily="34" charset="0"/>
                <a:cs typeface="Arial" pitchFamily="34" charset="0"/>
              </a:rPr>
              <a:t>se comunicar diretamente com a </a:t>
            </a:r>
            <a:r>
              <a:rPr lang="pt-BR" sz="3100" dirty="0" smtClean="0">
                <a:latin typeface="Arial" pitchFamily="34" charset="0"/>
                <a:cs typeface="Arial" pitchFamily="34" charset="0"/>
              </a:rPr>
              <a:t>Garçonete.</a:t>
            </a:r>
            <a:endParaRPr lang="pt-B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4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Do restaurante ao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6412"/>
            <a:ext cx="5822904" cy="5324326"/>
          </a:xfrm>
        </p:spPr>
      </p:pic>
      <p:sp>
        <p:nvSpPr>
          <p:cNvPr id="5" name="CaixaDeTexto 4"/>
          <p:cNvSpPr txBox="1"/>
          <p:nvPr/>
        </p:nvSpPr>
        <p:spPr>
          <a:xfrm>
            <a:off x="5575189" y="1196862"/>
            <a:ext cx="356388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cliente é responsável pela criação do objeto de comando  que consiste em um conjunto de ações em um receptor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7544" y="548680"/>
            <a:ext cx="510764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ações e o Receptor  são vinculados ao objeto de comando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-1982" y="1412776"/>
            <a:ext cx="2189808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objeto de comando fornece um método, execute(), que encapsula as ações e pode ser chamado para invocar as ações do receptor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-6923" y="4077072"/>
            <a:ext cx="218980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algum momento no futuro, o Invocador chamará o método execute() do objeto de comando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711093" y="4802020"/>
            <a:ext cx="172819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...o qual resulta em ações que serão invocadas pelo receptor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35349" y="2885961"/>
            <a:ext cx="2694869" cy="31393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Carregando o Invocador</a:t>
            </a:r>
          </a:p>
          <a:p>
            <a:endParaRPr lang="pt-BR" dirty="0"/>
          </a:p>
          <a:p>
            <a:r>
              <a:rPr lang="pt-BR" dirty="0" smtClean="0"/>
              <a:t>1º O cliente cria um objeto de comando </a:t>
            </a:r>
          </a:p>
          <a:p>
            <a:r>
              <a:rPr lang="pt-BR" dirty="0" smtClean="0"/>
              <a:t>2ºO cliente executa um </a:t>
            </a:r>
            <a:r>
              <a:rPr lang="pt-BR" dirty="0" err="1" smtClean="0"/>
              <a:t>setCommand</a:t>
            </a:r>
            <a:r>
              <a:rPr lang="pt-BR" dirty="0" smtClean="0"/>
              <a:t>() para armazenar o objeto de comando no invocador.</a:t>
            </a:r>
          </a:p>
          <a:p>
            <a:r>
              <a:rPr lang="pt-BR" dirty="0" smtClean="0"/>
              <a:t>3º Mais tarde...o cliente pede ao invocador para executar o comando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8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5506"/>
            <a:ext cx="8229600" cy="778098"/>
          </a:xfrm>
        </p:spPr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24745"/>
            <a:ext cx="8856984" cy="1152127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 smtClean="0"/>
              <a:t>Associe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objetos</a:t>
            </a:r>
            <a:r>
              <a:rPr lang="en-US" sz="2800" dirty="0" smtClean="0"/>
              <a:t> e </a:t>
            </a:r>
            <a:r>
              <a:rPr lang="en-US" sz="2800" dirty="0" err="1" smtClean="0"/>
              <a:t>métodos</a:t>
            </a:r>
            <a:r>
              <a:rPr lang="en-US" sz="2800" dirty="0" smtClean="0"/>
              <a:t> do </a:t>
            </a:r>
            <a:r>
              <a:rPr lang="en-US" sz="2800" dirty="0" err="1" smtClean="0"/>
              <a:t>restaurante</a:t>
            </a:r>
            <a:r>
              <a:rPr lang="en-US" sz="2800" dirty="0" smtClean="0"/>
              <a:t> </a:t>
            </a:r>
            <a:r>
              <a:rPr lang="en-US" sz="2800" dirty="0" err="1" smtClean="0"/>
              <a:t>aos</a:t>
            </a:r>
            <a:r>
              <a:rPr lang="en-US" sz="2800" dirty="0" smtClean="0"/>
              <a:t> </a:t>
            </a:r>
            <a:r>
              <a:rPr lang="en-US" sz="2800" dirty="0" err="1" smtClean="0"/>
              <a:t>nomes</a:t>
            </a:r>
            <a:r>
              <a:rPr lang="en-US" sz="2800" dirty="0" smtClean="0"/>
              <a:t> </a:t>
            </a:r>
            <a:r>
              <a:rPr lang="en-US" sz="2800" dirty="0" err="1" smtClean="0"/>
              <a:t>correspondentes</a:t>
            </a:r>
            <a:r>
              <a:rPr lang="en-US" sz="2800" dirty="0" smtClean="0"/>
              <a:t> no </a:t>
            </a:r>
            <a:r>
              <a:rPr lang="en-US" sz="2800" dirty="0" err="1" smtClean="0"/>
              <a:t>Padrão</a:t>
            </a:r>
            <a:r>
              <a:rPr lang="en-US" sz="2800" dirty="0" smtClean="0"/>
              <a:t> </a:t>
            </a:r>
            <a:r>
              <a:rPr lang="en-US" sz="2800" dirty="0" err="1" smtClean="0"/>
              <a:t>comando</a:t>
            </a:r>
            <a:r>
              <a:rPr lang="en-US" sz="2800" dirty="0" smtClean="0"/>
              <a:t>.</a:t>
            </a:r>
            <a:endParaRPr lang="pt-BR" sz="28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58897"/>
              </p:ext>
            </p:extLst>
          </p:nvPr>
        </p:nvGraphicFramePr>
        <p:xfrm>
          <a:off x="1259632" y="2348880"/>
          <a:ext cx="609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Restaurante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Padrão</a:t>
                      </a:r>
                      <a:r>
                        <a:rPr lang="en-US" sz="2400" dirty="0" smtClean="0"/>
                        <a:t> Command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Garçonete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Comando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Cozinheiro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Execute()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orderUp</a:t>
                      </a:r>
                      <a:r>
                        <a:rPr lang="en-US" sz="2400" dirty="0" smtClean="0"/>
                        <a:t>()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Cliente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Pedido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Invocador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Freguês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Receptor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takeOrder</a:t>
                      </a:r>
                      <a:r>
                        <a:rPr lang="en-US" sz="2400" dirty="0" smtClean="0"/>
                        <a:t>()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setCommand</a:t>
                      </a:r>
                      <a:r>
                        <a:rPr lang="en-US" sz="2400" dirty="0" smtClean="0"/>
                        <a:t>()</a:t>
                      </a:r>
                      <a:endParaRPr lang="pt-B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1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objeto</a:t>
            </a:r>
            <a:r>
              <a:rPr lang="en-US" dirty="0" smtClean="0"/>
              <a:t> de </a:t>
            </a:r>
            <a:r>
              <a:rPr lang="en-US" dirty="0" err="1" smtClean="0"/>
              <a:t>comando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construir</a:t>
            </a:r>
            <a:r>
              <a:rPr lang="en-US" sz="2400" dirty="0" smtClean="0"/>
              <a:t> o </a:t>
            </a:r>
            <a:r>
              <a:rPr lang="en-US" sz="2400" dirty="0" err="1" smtClean="0"/>
              <a:t>nosso</a:t>
            </a:r>
            <a:r>
              <a:rPr lang="en-US" sz="2400" dirty="0" smtClean="0"/>
              <a:t> </a:t>
            </a:r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de </a:t>
            </a:r>
            <a:r>
              <a:rPr lang="en-US" sz="2400" dirty="0" err="1" smtClean="0"/>
              <a:t>comando</a:t>
            </a:r>
            <a:r>
              <a:rPr lang="en-US" sz="2400" dirty="0" smtClean="0"/>
              <a:t>.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escrever</a:t>
            </a:r>
            <a:r>
              <a:rPr lang="en-US" sz="2400" dirty="0" smtClean="0"/>
              <a:t> </a:t>
            </a:r>
            <a:r>
              <a:rPr lang="en-US" sz="2400" dirty="0" err="1" smtClean="0"/>
              <a:t>algumas</a:t>
            </a:r>
            <a:r>
              <a:rPr lang="en-US" sz="2400" dirty="0" smtClean="0"/>
              <a:t> </a:t>
            </a:r>
            <a:r>
              <a:rPr lang="en-US" sz="2400" dirty="0" err="1" smtClean="0"/>
              <a:t>linhas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o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</a:t>
            </a:r>
            <a:r>
              <a:rPr lang="en-US" sz="2400" dirty="0" err="1" smtClean="0"/>
              <a:t>remoto</a:t>
            </a:r>
            <a:r>
              <a:rPr lang="en-US" sz="2400" dirty="0" smtClean="0"/>
              <a:t>. </a:t>
            </a:r>
            <a:r>
              <a:rPr lang="en-US" sz="2400" dirty="0" err="1" smtClean="0"/>
              <a:t>Embora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esteja</a:t>
            </a:r>
            <a:r>
              <a:rPr lang="en-US" sz="2400" dirty="0" smtClean="0"/>
              <a:t> </a:t>
            </a:r>
            <a:r>
              <a:rPr lang="en-US" sz="2400" dirty="0" err="1" smtClean="0"/>
              <a:t>claro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a API do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</a:t>
            </a:r>
            <a:r>
              <a:rPr lang="en-US" sz="2400" dirty="0" err="1" smtClean="0"/>
              <a:t>remoto</a:t>
            </a:r>
            <a:r>
              <a:rPr lang="en-US" sz="2400" dirty="0" smtClean="0"/>
              <a:t> </a:t>
            </a:r>
            <a:r>
              <a:rPr lang="en-US" sz="2400" dirty="0" err="1" smtClean="0"/>
              <a:t>seja</a:t>
            </a:r>
            <a:r>
              <a:rPr lang="en-US" sz="2400" dirty="0" smtClean="0"/>
              <a:t> </a:t>
            </a:r>
            <a:r>
              <a:rPr lang="en-US" sz="2400" dirty="0" err="1" smtClean="0"/>
              <a:t>projetada</a:t>
            </a:r>
            <a:r>
              <a:rPr lang="en-US" sz="2400" dirty="0" smtClean="0"/>
              <a:t>, </a:t>
            </a:r>
            <a:r>
              <a:rPr lang="en-US" sz="2400" dirty="0" err="1" smtClean="0"/>
              <a:t>talvez</a:t>
            </a:r>
            <a:r>
              <a:rPr lang="en-US" sz="2400" dirty="0" smtClean="0"/>
              <a:t> a </a:t>
            </a:r>
            <a:r>
              <a:rPr lang="en-US" sz="2400" dirty="0" err="1" smtClean="0"/>
              <a:t>cosntrução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alguns</a:t>
            </a:r>
            <a:r>
              <a:rPr lang="en-US" sz="2400" dirty="0" smtClean="0"/>
              <a:t> </a:t>
            </a:r>
            <a:r>
              <a:rPr lang="en-US" sz="2400" dirty="0" err="1" smtClean="0"/>
              <a:t>elementos</a:t>
            </a:r>
            <a:r>
              <a:rPr lang="en-US" sz="2400" dirty="0" smtClean="0"/>
              <a:t> </a:t>
            </a:r>
            <a:r>
              <a:rPr lang="en-US" sz="2400" dirty="0" err="1" smtClean="0"/>
              <a:t>básicos</a:t>
            </a:r>
            <a:r>
              <a:rPr lang="en-US" sz="2400" dirty="0" smtClean="0"/>
              <a:t> </a:t>
            </a:r>
            <a:r>
              <a:rPr lang="en-US" sz="2400" dirty="0" err="1" smtClean="0"/>
              <a:t>possa</a:t>
            </a:r>
            <a:r>
              <a:rPr lang="en-US" sz="2400" dirty="0" smtClean="0"/>
              <a:t> </a:t>
            </a:r>
            <a:r>
              <a:rPr lang="en-US" sz="2400" dirty="0" err="1" smtClean="0"/>
              <a:t>ajudar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2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a interface comando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48965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Vamos começar pelo começo: todos os objetos de comando implementam a mesma interface, que consiste em um único método. No restaurante esse método era chamado de </a:t>
            </a:r>
            <a:r>
              <a:rPr lang="pt-BR" sz="2400" dirty="0" err="1" smtClean="0"/>
              <a:t>orderUp</a:t>
            </a:r>
            <a:r>
              <a:rPr lang="pt-BR" sz="2400" dirty="0" smtClean="0"/>
              <a:t>(), mas normalmente usamos o nome execute().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	</a:t>
            </a:r>
            <a:r>
              <a:rPr lang="pt-BR" sz="2400" dirty="0" smtClean="0"/>
              <a:t>Aqui esta a interface </a:t>
            </a:r>
            <a:r>
              <a:rPr lang="pt-BR" sz="2400" dirty="0" err="1" smtClean="0"/>
              <a:t>Command</a:t>
            </a:r>
            <a:r>
              <a:rPr lang="pt-BR" sz="24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err="1"/>
              <a:t>public</a:t>
            </a:r>
            <a:r>
              <a:rPr lang="pt-BR" sz="2400" dirty="0"/>
              <a:t> interface </a:t>
            </a:r>
            <a:r>
              <a:rPr lang="pt-BR" sz="2400" dirty="0" err="1"/>
              <a:t>Command</a:t>
            </a:r>
            <a:r>
              <a:rPr lang="pt-BR" sz="2400" dirty="0"/>
              <a:t> {	</a:t>
            </a:r>
            <a:endParaRPr lang="pt-BR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        </a:t>
            </a:r>
            <a:r>
              <a:rPr lang="pt-BR" sz="2400" dirty="0" err="1" smtClean="0"/>
              <a:t>public</a:t>
            </a:r>
            <a:r>
              <a:rPr lang="pt-BR" sz="2400" dirty="0" smtClean="0"/>
              <a:t> </a:t>
            </a:r>
            <a:r>
              <a:rPr lang="pt-BR" sz="2400" dirty="0" err="1"/>
              <a:t>void</a:t>
            </a:r>
            <a:r>
              <a:rPr lang="pt-BR" sz="2400" dirty="0"/>
              <a:t> execute</a:t>
            </a:r>
            <a:r>
              <a:rPr lang="pt-BR" sz="2400" dirty="0" smtClean="0"/>
              <a:t>();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}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716016" y="4005064"/>
            <a:ext cx="302433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Simples. Tudo de que precisamos é um método chamado execute()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3491880" y="4466729"/>
            <a:ext cx="1224136" cy="258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9" y="3284984"/>
            <a:ext cx="2867025" cy="19431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Implementando um comando para acender a lâmpada.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484784"/>
            <a:ext cx="8784976" cy="216024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Agora digamos que você queira implementar um comando para acender a lâmpada. Consultando o nosso conjunto de classes de vendedor, constatamos que a classe Light possui dois métodos: </a:t>
            </a:r>
            <a:r>
              <a:rPr lang="pt-BR" sz="2400" dirty="0" err="1" smtClean="0"/>
              <a:t>on</a:t>
            </a:r>
            <a:r>
              <a:rPr lang="pt-BR" sz="2400" dirty="0" smtClean="0"/>
              <a:t>() e off(). Aqui esta a maneira de implementar isso como um comando: 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9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a Lâmpada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5" y="1201458"/>
            <a:ext cx="7753952" cy="445979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um comando para acender uma lâmpada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7001982" cy="3604666"/>
          </a:xfrm>
        </p:spPr>
      </p:pic>
      <p:sp>
        <p:nvSpPr>
          <p:cNvPr id="5" name="CaixaDeTexto 4"/>
          <p:cNvSpPr txBox="1"/>
          <p:nvPr/>
        </p:nvSpPr>
        <p:spPr>
          <a:xfrm>
            <a:off x="6263680" y="2132856"/>
            <a:ext cx="27728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Como isto é um comando, temos  que implementar a interface </a:t>
            </a:r>
            <a:r>
              <a:rPr lang="pt-BR" dirty="0" err="1"/>
              <a:t>C</a:t>
            </a:r>
            <a:r>
              <a:rPr lang="pt-BR" dirty="0" err="1" smtClean="0"/>
              <a:t>ommand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H="1" flipV="1">
            <a:off x="7092280" y="1844824"/>
            <a:ext cx="55780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860032" y="3429000"/>
            <a:ext cx="4176464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construtor recebe a luz especifica que este comando deverá controlar – digamos, a luz da sala  -e a armazenagem da variável de instância light. Quando o método execute() é chamado, este é o objeto light que será receptor da solicitação.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0"/>
          </p:cNvCxnSpPr>
          <p:nvPr/>
        </p:nvCxnSpPr>
        <p:spPr>
          <a:xfrm flipH="1" flipV="1">
            <a:off x="5076056" y="2852936"/>
            <a:ext cx="1872208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730152" y="5373216"/>
            <a:ext cx="732409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método execute() chama o método </a:t>
            </a:r>
            <a:r>
              <a:rPr lang="pt-BR" dirty="0" err="1" smtClean="0"/>
              <a:t>on</a:t>
            </a:r>
            <a:r>
              <a:rPr lang="pt-BR" dirty="0" smtClean="0"/>
              <a:t>() no objeto receptor, que é a luz que estamos controlando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3419872" y="4077072"/>
            <a:ext cx="936104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2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778098"/>
          </a:xfrm>
        </p:spPr>
        <p:txBody>
          <a:bodyPr>
            <a:normAutofit/>
          </a:bodyPr>
          <a:lstStyle/>
          <a:p>
            <a:r>
              <a:rPr lang="pt-BR" dirty="0"/>
              <a:t>Códigos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251520" y="2636912"/>
            <a:ext cx="87849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" y="980728"/>
            <a:ext cx="4699650" cy="1523206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8" y="2852936"/>
            <a:ext cx="4433130" cy="167064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2" y="4725144"/>
            <a:ext cx="4801676" cy="1661120"/>
          </a:xfrm>
          <a:prstGeom prst="rect">
            <a:avLst/>
          </a:prstGeom>
        </p:spPr>
      </p:pic>
      <p:cxnSp>
        <p:nvCxnSpPr>
          <p:cNvPr id="11" name="Conector reto 10"/>
          <p:cNvCxnSpPr/>
          <p:nvPr/>
        </p:nvCxnSpPr>
        <p:spPr>
          <a:xfrm>
            <a:off x="195092" y="4523582"/>
            <a:ext cx="87849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8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pt-BR" dirty="0" smtClean="0"/>
              <a:t>Usando o objeto comando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721"/>
            <a:ext cx="9108504" cy="15841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	Muito </a:t>
            </a:r>
            <a:r>
              <a:rPr lang="pt-BR" sz="2400" dirty="0"/>
              <a:t>bem, vamos tentar manter as coisas simples: digamos que nosso controle remoto tenha apenas um </a:t>
            </a:r>
            <a:r>
              <a:rPr lang="pt-BR" sz="2400" dirty="0" smtClean="0"/>
              <a:t>botão </a:t>
            </a:r>
            <a:r>
              <a:rPr lang="pt-BR" sz="2400" dirty="0"/>
              <a:t>slot correspondente para armazenar o dispositivo que </a:t>
            </a:r>
            <a:r>
              <a:rPr lang="pt-BR" sz="2400" dirty="0" smtClean="0"/>
              <a:t>será </a:t>
            </a:r>
            <a:r>
              <a:rPr lang="pt-BR" sz="2400" dirty="0"/>
              <a:t>controlado: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59512"/>
            <a:ext cx="5338420" cy="417299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220072" y="2276872"/>
            <a:ext cx="37444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Temos um slot para armazenar nosso comando, que controlará um dispositivo específico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3851920" y="2738537"/>
            <a:ext cx="1368152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395644" y="3356992"/>
            <a:ext cx="3744416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Temos um método para definir o comando que o slot deverá controlar. Este método poderia ser chamado diversas vezes caso o cliente do código quisesse mudar o comportamento do botão do controle remoto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4535996" y="3933056"/>
            <a:ext cx="876416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635896" y="5646016"/>
            <a:ext cx="544105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Este método é chamado quando o botão é pressionado. Tudo que fazemos é chamar o método execute() do comando que atualmente esta associado ao slot. 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3347864" y="5589240"/>
            <a:ext cx="288032" cy="518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2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9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Criando um teste simples para usar o Controle Remoto.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196752"/>
            <a:ext cx="9001000" cy="201622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Aqui está um pequeno bloco de código para testar nosso controle remoto básico. Vamos examiná-lo e apontar como suas partes correspondem aos elementos do diagrama do Padrão </a:t>
            </a:r>
            <a:r>
              <a:rPr lang="pt-BR" sz="2400" dirty="0" err="1" smtClean="0"/>
              <a:t>Command</a:t>
            </a:r>
            <a:r>
              <a:rPr lang="pt-BR" sz="2400" dirty="0" smtClean="0"/>
              <a:t>: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7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2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um teste simples para usar o Controle Remoto.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2132856"/>
            <a:ext cx="7624426" cy="31283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7504" y="1156102"/>
            <a:ext cx="517109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No jargão do Padrão Comando, este e o nosso cliente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2"/>
            <a:endCxn id="4" idx="0"/>
          </p:cNvCxnSpPr>
          <p:nvPr/>
        </p:nvCxnSpPr>
        <p:spPr>
          <a:xfrm>
            <a:off x="2693052" y="1525434"/>
            <a:ext cx="1126055" cy="607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868144" y="1090481"/>
            <a:ext cx="324036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controle remoto é o nosso </a:t>
            </a:r>
            <a:r>
              <a:rPr lang="pt-BR" dirty="0" err="1" smtClean="0"/>
              <a:t>Invocator</a:t>
            </a:r>
            <a:r>
              <a:rPr lang="pt-BR" dirty="0" smtClean="0"/>
              <a:t>; ele receberá um objeto de comando que poderá ser utilizado para fazer solicitações.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1"/>
          </p:cNvCxnSpPr>
          <p:nvPr/>
        </p:nvCxnSpPr>
        <p:spPr>
          <a:xfrm flipH="1">
            <a:off x="5278600" y="1829145"/>
            <a:ext cx="589544" cy="7386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853355" y="3645024"/>
            <a:ext cx="32403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Criamos um objeto Light, que será o receptor da solicitação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4499992" y="2996952"/>
            <a:ext cx="1353363" cy="971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868144" y="4443755"/>
            <a:ext cx="32403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nós criamos um comando e o passamos para o Receptor</a:t>
            </a:r>
            <a:endParaRPr lang="pt-BR" dirty="0"/>
          </a:p>
        </p:txBody>
      </p:sp>
      <p:cxnSp>
        <p:nvCxnSpPr>
          <p:cNvPr id="18" name="Conector de seta reta 17"/>
          <p:cNvCxnSpPr>
            <a:stCxn id="15" idx="1"/>
          </p:cNvCxnSpPr>
          <p:nvPr/>
        </p:nvCxnSpPr>
        <p:spPr>
          <a:xfrm flipH="1" flipV="1">
            <a:off x="4499992" y="3356992"/>
            <a:ext cx="1368152" cy="14099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573372" y="5261174"/>
            <a:ext cx="32403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nós passamos o comando para o Invocador</a:t>
            </a:r>
            <a:endParaRPr lang="pt-BR" dirty="0"/>
          </a:p>
        </p:txBody>
      </p:sp>
      <p:cxnSp>
        <p:nvCxnSpPr>
          <p:cNvPr id="21" name="Conector de seta reta 20"/>
          <p:cNvCxnSpPr>
            <a:stCxn id="19" idx="1"/>
          </p:cNvCxnSpPr>
          <p:nvPr/>
        </p:nvCxnSpPr>
        <p:spPr>
          <a:xfrm flipH="1" flipV="1">
            <a:off x="4427984" y="3861048"/>
            <a:ext cx="1145388" cy="1723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1072872" y="4869160"/>
            <a:ext cx="32403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E, finalmente , nós simulamos o botão sendo pressionado</a:t>
            </a:r>
            <a:endParaRPr lang="pt-BR" dirty="0"/>
          </a:p>
        </p:txBody>
      </p:sp>
      <p:cxnSp>
        <p:nvCxnSpPr>
          <p:cNvPr id="24" name="Conector de seta reta 23"/>
          <p:cNvCxnSpPr/>
          <p:nvPr/>
        </p:nvCxnSpPr>
        <p:spPr>
          <a:xfrm flipV="1">
            <a:off x="2693052" y="4061956"/>
            <a:ext cx="366780" cy="807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6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5171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o código </a:t>
            </a:r>
            <a:r>
              <a:rPr lang="pt-BR" dirty="0" err="1" smtClean="0"/>
              <a:t>GarageDoor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1271173"/>
            <a:ext cx="5472610" cy="538083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6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Implementando o código </a:t>
            </a:r>
            <a:r>
              <a:rPr lang="pt-BR" dirty="0" err="1" smtClean="0"/>
              <a:t>GarageDoorOpenCommand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8732546" cy="3672408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4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pt-BR" dirty="0" smtClean="0"/>
              <a:t>Definição do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Você </a:t>
            </a:r>
            <a:r>
              <a:rPr lang="pt-BR" sz="2400" dirty="0" err="1"/>
              <a:t>ja</a:t>
            </a:r>
            <a:r>
              <a:rPr lang="pt-BR" sz="2400" dirty="0"/>
              <a:t> passou algum tempo observando o Restaurante </a:t>
            </a:r>
            <a:r>
              <a:rPr lang="pt-BR" sz="2400" dirty="0" err="1"/>
              <a:t>Objetolandia</a:t>
            </a:r>
            <a:r>
              <a:rPr lang="pt-BR" sz="2400" dirty="0"/>
              <a:t>, </a:t>
            </a:r>
            <a:r>
              <a:rPr lang="pt-BR" sz="2400" dirty="0" err="1"/>
              <a:t>ja</a:t>
            </a:r>
            <a:r>
              <a:rPr lang="pt-BR" sz="2400" dirty="0"/>
              <a:t> implementou parcialmente a API do controle remoto e, nesse processo, adquiriu uma ideia </a:t>
            </a:r>
            <a:r>
              <a:rPr lang="pt-BR" sz="2400" dirty="0" smtClean="0"/>
              <a:t>razoável </a:t>
            </a:r>
            <a:r>
              <a:rPr lang="pt-BR" sz="2400" dirty="0"/>
              <a:t>de como as classes e objetos interagem no </a:t>
            </a:r>
            <a:r>
              <a:rPr lang="pt-BR" sz="2400" dirty="0" smtClean="0"/>
              <a:t>Padrão </a:t>
            </a:r>
            <a:r>
              <a:rPr lang="pt-BR" sz="2400" dirty="0" err="1"/>
              <a:t>Command</a:t>
            </a:r>
            <a:r>
              <a:rPr lang="pt-BR" sz="2400" dirty="0"/>
              <a:t>. Agora definiremos o </a:t>
            </a:r>
            <a:r>
              <a:rPr lang="pt-BR" sz="2400" dirty="0" smtClean="0"/>
              <a:t>Padrão </a:t>
            </a:r>
            <a:r>
              <a:rPr lang="pt-BR" sz="2400" dirty="0" err="1"/>
              <a:t>Command</a:t>
            </a:r>
            <a:r>
              <a:rPr lang="pt-BR" sz="2400" dirty="0"/>
              <a:t> e abordaremos todos os seus detalhes.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Comecemos</a:t>
            </a:r>
            <a:r>
              <a:rPr lang="en-US" sz="2400" dirty="0"/>
              <a:t> </a:t>
            </a:r>
            <a:r>
              <a:rPr lang="en-US" sz="2400" dirty="0" err="1"/>
              <a:t>pela</a:t>
            </a:r>
            <a:r>
              <a:rPr lang="en-US" sz="2400" dirty="0"/>
              <a:t> </a:t>
            </a:r>
            <a:r>
              <a:rPr lang="en-US" sz="2400" dirty="0" err="1" smtClean="0"/>
              <a:t>definição</a:t>
            </a:r>
            <a:r>
              <a:rPr lang="en-US" sz="2400" dirty="0" smtClean="0"/>
              <a:t> </a:t>
            </a:r>
            <a:r>
              <a:rPr lang="en-US" sz="2400" dirty="0" err="1"/>
              <a:t>oficial</a:t>
            </a:r>
            <a:r>
              <a:rPr lang="en-US" sz="2400" dirty="0"/>
              <a:t>: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32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484785"/>
            <a:ext cx="8229600" cy="25922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O Padrão </a:t>
            </a:r>
            <a:r>
              <a:rPr lang="pt-BR" sz="2400" dirty="0" err="1" smtClean="0"/>
              <a:t>Command</a:t>
            </a:r>
            <a:r>
              <a:rPr lang="pt-BR" sz="2400" dirty="0" smtClean="0"/>
              <a:t> encapsula uma solicitação como um objeto, o que lhe permite parametrizar outros objetos com diferentes solicitações, enfileirar ou registrar solicitações e implementar recursos de cancelamento de operações.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6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922114"/>
          </a:xfrm>
        </p:spPr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Vamos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por partes. Sabemos que um objeto de comando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i="1" dirty="0">
                <a:latin typeface="Arial" pitchFamily="34" charset="0"/>
                <a:cs typeface="Arial" pitchFamily="34" charset="0"/>
              </a:rPr>
              <a:t>encapsula uma </a:t>
            </a:r>
            <a:r>
              <a:rPr lang="pt-BR" sz="2400" i="1" dirty="0" smtClean="0">
                <a:latin typeface="Arial" pitchFamily="34" charset="0"/>
                <a:cs typeface="Arial" pitchFamily="34" charset="0"/>
              </a:rPr>
              <a:t>solicitação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vinculando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um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conjunto 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ações em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um receptor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específico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Para fazer isso, ele empacota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as ações  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 receptor em um objeto que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expõe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um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único método,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execute(). Quando execute()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é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chamado, 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ações são invocadas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no receptor. Externamente, nenhum outro objeto sabe realmente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quais ações 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executadas em qual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receptor: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eles apenas sabem que suas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solicitações 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atendidas quando 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método execute()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acionado.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padrão </a:t>
            </a:r>
            <a:r>
              <a:rPr lang="pt-BR" dirty="0" err="1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Já vimos também alguns exemplos da </a:t>
            </a:r>
            <a:r>
              <a:rPr lang="pt-BR" sz="2400" i="1" dirty="0">
                <a:latin typeface="Arial" pitchFamily="34" charset="0"/>
                <a:cs typeface="Arial" pitchFamily="34" charset="0"/>
              </a:rPr>
              <a:t>parametrização de um objeto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com um comando. No restaurantes, a Garçonete e parametrizada com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múltiplos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pedidos recebidos ao longo do dia. No controle remoto simples, carregamos o slot do botão com um comando "light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on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“ e, mais adiante, trocamos esse comando por "garage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door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 open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”. </a:t>
            </a:r>
            <a:endParaRPr lang="pt-BR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pt-BR" sz="2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46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3707"/>
            <a:ext cx="8229600" cy="778098"/>
          </a:xfrm>
        </p:spPr>
        <p:txBody>
          <a:bodyPr/>
          <a:lstStyle/>
          <a:p>
            <a:r>
              <a:rPr lang="pt-BR" dirty="0"/>
              <a:t>O padrão </a:t>
            </a:r>
            <a:r>
              <a:rPr lang="pt-BR" dirty="0" err="1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548680"/>
            <a:ext cx="8964488" cy="45259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Assim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como 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Garçonete,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 controle remoto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se preocupa em saber qual e o objeto de comando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válido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no momento, contanto que ele seja implementado usando a interface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Command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que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vimos ainda e como usar comandos para implementar filas, criar registros de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ações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ou suportar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operações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"refazer". Mas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não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se preocupe, pois estas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são extensões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razoavelmente simples do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Padrão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Command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básico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logo estaremos fazendo isso. Com os elementos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básicos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assimilados, seria igualmente simples implementar o que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é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conhecido como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Padrão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Meta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Command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6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Códigos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4640006" cy="1708746"/>
          </a:xfrm>
        </p:spPr>
      </p:pic>
      <p:cxnSp>
        <p:nvCxnSpPr>
          <p:cNvPr id="5" name="Conector reto 4"/>
          <p:cNvCxnSpPr/>
          <p:nvPr/>
        </p:nvCxnSpPr>
        <p:spPr>
          <a:xfrm>
            <a:off x="251520" y="2636912"/>
            <a:ext cx="878497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40968"/>
            <a:ext cx="5192730" cy="309974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004048" y="2997770"/>
            <a:ext cx="414081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Isso chama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performQuack</a:t>
            </a:r>
            <a:r>
              <a:rPr lang="pt-BR" dirty="0" smtClean="0"/>
              <a:t>() de </a:t>
            </a:r>
          </a:p>
          <a:p>
            <a:r>
              <a:rPr lang="pt-BR" dirty="0" err="1" smtClean="0"/>
              <a:t>MallardDuck</a:t>
            </a:r>
            <a:r>
              <a:rPr lang="pt-BR" dirty="0" smtClean="0"/>
              <a:t>, que depois </a:t>
            </a:r>
            <a:r>
              <a:rPr lang="pt-BR" dirty="0" err="1" smtClean="0"/>
              <a:t>delaga</a:t>
            </a:r>
            <a:r>
              <a:rPr lang="pt-BR" dirty="0" smtClean="0"/>
              <a:t> para </a:t>
            </a:r>
          </a:p>
          <a:p>
            <a:r>
              <a:rPr lang="pt-BR" dirty="0" err="1" smtClean="0"/>
              <a:t>QuackBehavior</a:t>
            </a:r>
            <a:r>
              <a:rPr lang="pt-BR" dirty="0" smtClean="0"/>
              <a:t> do objeto (por exemplo, </a:t>
            </a:r>
          </a:p>
          <a:p>
            <a:r>
              <a:rPr lang="pt-BR" dirty="0" smtClean="0"/>
              <a:t>chama </a:t>
            </a:r>
            <a:r>
              <a:rPr lang="pt-BR" dirty="0" err="1" smtClean="0"/>
              <a:t>quack</a:t>
            </a:r>
            <a:r>
              <a:rPr lang="pt-BR" dirty="0" smtClean="0"/>
              <a:t> na referência </a:t>
            </a:r>
            <a:r>
              <a:rPr lang="pt-BR" dirty="0" err="1" smtClean="0"/>
              <a:t>quackBehavior</a:t>
            </a:r>
            <a:endParaRPr lang="pt-BR" dirty="0" smtClean="0"/>
          </a:p>
          <a:p>
            <a:pPr algn="just"/>
            <a:r>
              <a:rPr lang="pt-BR" dirty="0" smtClean="0"/>
              <a:t>Herdada de patos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3275856" y="3736434"/>
            <a:ext cx="1728192" cy="412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647957" y="5271213"/>
            <a:ext cx="455509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Depois fazemos a mesma coisa com o método </a:t>
            </a:r>
          </a:p>
          <a:p>
            <a:r>
              <a:rPr lang="pt-BR" dirty="0" err="1" smtClean="0"/>
              <a:t>performFly</a:t>
            </a:r>
            <a:r>
              <a:rPr lang="pt-BR" dirty="0" smtClean="0"/>
              <a:t>() herdado de </a:t>
            </a:r>
            <a:r>
              <a:rPr lang="pt-BR" dirty="0" err="1" smtClean="0"/>
              <a:t>MallardDuck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1"/>
          </p:cNvCxnSpPr>
          <p:nvPr/>
        </p:nvCxnSpPr>
        <p:spPr>
          <a:xfrm flipH="1" flipV="1">
            <a:off x="3135789" y="4365104"/>
            <a:ext cx="1512168" cy="1229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763688" y="6093296"/>
            <a:ext cx="70850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primeira chamada para </a:t>
            </a:r>
            <a:r>
              <a:rPr lang="pt-BR" dirty="0" err="1" smtClean="0"/>
              <a:t>performFly</a:t>
            </a:r>
            <a:r>
              <a:rPr lang="pt-BR" dirty="0" smtClean="0"/>
              <a:t>() delega para o objeto </a:t>
            </a:r>
            <a:r>
              <a:rPr lang="pt-BR" dirty="0" err="1" smtClean="0"/>
              <a:t>FlyBehavior</a:t>
            </a:r>
            <a:r>
              <a:rPr lang="pt-BR" dirty="0" smtClean="0"/>
              <a:t>, definindo no construtor de </a:t>
            </a:r>
            <a:r>
              <a:rPr lang="pt-BR" dirty="0" err="1" smtClean="0"/>
              <a:t>Model</a:t>
            </a:r>
            <a:r>
              <a:rPr lang="pt-BR" dirty="0" smtClean="0"/>
              <a:t> </a:t>
            </a:r>
            <a:r>
              <a:rPr lang="pt-BR" dirty="0" err="1" smtClean="0"/>
              <a:t>Duck</a:t>
            </a:r>
            <a:r>
              <a:rPr lang="pt-BR" dirty="0" smtClean="0"/>
              <a:t> que é uma instancia de </a:t>
            </a:r>
            <a:r>
              <a:rPr lang="pt-BR" dirty="0" err="1" smtClean="0"/>
              <a:t>FlynoWay</a:t>
            </a:r>
            <a:endParaRPr lang="pt-BR" dirty="0"/>
          </a:p>
        </p:txBody>
      </p:sp>
      <p:cxnSp>
        <p:nvCxnSpPr>
          <p:cNvPr id="16" name="Conector de seta reta 15"/>
          <p:cNvCxnSpPr>
            <a:stCxn id="14" idx="1"/>
          </p:cNvCxnSpPr>
          <p:nvPr/>
        </p:nvCxnSpPr>
        <p:spPr>
          <a:xfrm flipV="1">
            <a:off x="1763688" y="4797152"/>
            <a:ext cx="504056" cy="1619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2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O padrão </a:t>
            </a:r>
            <a:r>
              <a:rPr lang="pt-BR" dirty="0" err="1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4525963"/>
          </a:xfrm>
        </p:spPr>
        <p:txBody>
          <a:bodyPr/>
          <a:lstStyle/>
          <a:p>
            <a:pPr algn="just"/>
            <a:r>
              <a:rPr lang="pt-BR" dirty="0"/>
              <a:t>0 Padrão Meta </a:t>
            </a:r>
            <a:r>
              <a:rPr lang="pt-BR" dirty="0" err="1"/>
              <a:t>Command</a:t>
            </a:r>
            <a:r>
              <a:rPr lang="pt-BR" dirty="0"/>
              <a:t> permite criar macros de comandos para que múltiplos comandos sejam executados de uma única vez.</a:t>
            </a:r>
          </a:p>
          <a:p>
            <a:pPr algn="just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9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704850"/>
            <a:ext cx="2914650" cy="6153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1520" y="3933056"/>
            <a:ext cx="280831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Um invocador – por exemplo, um slot do controle remoto – pode ser parametrizado com diferentes solicitações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4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Definição do Padrão </a:t>
            </a:r>
            <a:r>
              <a:rPr lang="pt-BR" dirty="0" err="1" smtClean="0"/>
              <a:t>Command</a:t>
            </a:r>
            <a:r>
              <a:rPr lang="pt-BR" dirty="0" smtClean="0"/>
              <a:t>: o diagrama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29600" cy="3712495"/>
          </a:xfrm>
        </p:spPr>
      </p:pic>
      <p:sp>
        <p:nvSpPr>
          <p:cNvPr id="5" name="CaixaDeTexto 4"/>
          <p:cNvSpPr txBox="1"/>
          <p:nvPr/>
        </p:nvSpPr>
        <p:spPr>
          <a:xfrm>
            <a:off x="34514" y="1057907"/>
            <a:ext cx="352937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cliente é responsável pela criação de um </a:t>
            </a:r>
            <a:r>
              <a:rPr lang="pt-BR" dirty="0" err="1" smtClean="0"/>
              <a:t>ComandoConcreto</a:t>
            </a:r>
            <a:r>
              <a:rPr lang="pt-BR" dirty="0" smtClean="0"/>
              <a:t> e pela definição de seu receptor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627784" y="1671191"/>
            <a:ext cx="379816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Invocator</a:t>
            </a:r>
            <a:r>
              <a:rPr lang="pt-BR" dirty="0" smtClean="0"/>
              <a:t> contém um comando  e, em algum momento pede ao comando  para atender uma solicitação chamando o seu método execute()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804248" y="547656"/>
            <a:ext cx="205172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200" dirty="0" err="1" smtClean="0"/>
              <a:t>Command</a:t>
            </a:r>
            <a:r>
              <a:rPr lang="pt-BR" sz="1200" dirty="0" smtClean="0"/>
              <a:t> declara uma interface para todos os comandos. Como vimos anteriormente, um comando  é invocado através de seu método execute(), que pede a um receptor para executar uma ação. Como podemos ver essa classe também possui um método </a:t>
            </a:r>
            <a:r>
              <a:rPr lang="pt-BR" sz="1200" dirty="0" err="1" smtClean="0"/>
              <a:t>undo</a:t>
            </a:r>
            <a:r>
              <a:rPr lang="pt-BR" sz="1200" dirty="0" smtClean="0"/>
              <a:t>() que será discutido mais adiante</a:t>
            </a:r>
            <a:endParaRPr lang="pt-BR" sz="1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514" y="5375442"/>
            <a:ext cx="352937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Receptor sabe como executar as tarefas necessárias para atender a solicitação. Qualquer classe pode atuar como um receptor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707904" y="5653245"/>
            <a:ext cx="54360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</a:t>
            </a:r>
            <a:r>
              <a:rPr lang="pt-BR" dirty="0" err="1" smtClean="0"/>
              <a:t>ComandoConcreto</a:t>
            </a:r>
            <a:r>
              <a:rPr lang="pt-BR" dirty="0" smtClean="0"/>
              <a:t> define um vínculo entre uma ação e um Receptor. O Invocador faz uma solicitação chamando execute e o </a:t>
            </a:r>
            <a:r>
              <a:rPr lang="pt-BR" dirty="0" err="1" smtClean="0"/>
              <a:t>ComandoConcreto</a:t>
            </a:r>
            <a:r>
              <a:rPr lang="pt-BR" dirty="0" smtClean="0"/>
              <a:t> executa essa solicitação chamando uma ou mais ações do receptor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30132" y="2842257"/>
            <a:ext cx="2123745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método execute() invoca um ou mais ações do receptor que são necessárias para atender a solicitação 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8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50106"/>
          </a:xfrm>
        </p:spPr>
        <p:txBody>
          <a:bodyPr/>
          <a:lstStyle/>
          <a:p>
            <a:r>
              <a:rPr lang="pt-BR" dirty="0" smtClean="0"/>
              <a:t>Alguns 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688632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dirty="0" smtClean="0"/>
              <a:t>Como </a:t>
            </a:r>
            <a:r>
              <a:rPr lang="pt-BR" dirty="0"/>
              <a:t>fizemos no Controle Remoto Simples, temos que fornecer uma maneira de atribuir </a:t>
            </a:r>
            <a:r>
              <a:rPr lang="pt-BR" dirty="0" smtClean="0"/>
              <a:t>comandos </a:t>
            </a:r>
            <a:r>
              <a:rPr lang="pt-BR" dirty="0"/>
              <a:t>aos slots. No caso, temos sete slots, cada um com </a:t>
            </a:r>
            <a:r>
              <a:rPr lang="pt-BR" dirty="0" smtClean="0"/>
              <a:t>botões </a:t>
            </a:r>
            <a:r>
              <a:rPr lang="pt-BR" dirty="0"/>
              <a:t>"liga" e "desliga". </a:t>
            </a:r>
            <a:endParaRPr lang="pt-BR" dirty="0" smtClean="0"/>
          </a:p>
          <a:p>
            <a:pPr algn="just"/>
            <a:r>
              <a:rPr lang="pt-BR" dirty="0" smtClean="0"/>
              <a:t>Isso </a:t>
            </a:r>
            <a:r>
              <a:rPr lang="pt-BR" dirty="0"/>
              <a:t>faz sentido, exceto com os objetos Light. Como o controle remoto </a:t>
            </a:r>
            <a:r>
              <a:rPr lang="pt-BR" dirty="0" smtClean="0"/>
              <a:t>diferenciará </a:t>
            </a:r>
            <a:r>
              <a:rPr lang="pt-BR" dirty="0"/>
              <a:t>a luz </a:t>
            </a:r>
            <a:r>
              <a:rPr lang="pt-BR" dirty="0" smtClean="0"/>
              <a:t>da sala da </a:t>
            </a:r>
            <a:r>
              <a:rPr lang="pt-BR" dirty="0"/>
              <a:t>luz da cozinha?</a:t>
            </a:r>
          </a:p>
          <a:p>
            <a:r>
              <a:rPr lang="pt-BR" dirty="0" smtClean="0"/>
              <a:t>Mas é</a:t>
            </a:r>
            <a:r>
              <a:rPr lang="pt-BR" i="1" dirty="0" smtClean="0"/>
              <a:t> </a:t>
            </a:r>
            <a:r>
              <a:rPr lang="pt-BR" dirty="0"/>
              <a:t>exatamente isso, ele </a:t>
            </a:r>
            <a:r>
              <a:rPr lang="pt-BR" dirty="0" smtClean="0"/>
              <a:t>não </a:t>
            </a:r>
            <a:r>
              <a:rPr lang="pt-BR" dirty="0"/>
              <a:t>sabe a </a:t>
            </a:r>
            <a:r>
              <a:rPr lang="pt-BR" dirty="0" smtClean="0"/>
              <a:t>diferença! </a:t>
            </a:r>
            <a:r>
              <a:rPr lang="pt-BR" dirty="0"/>
              <a:t>0 controle remoto </a:t>
            </a:r>
            <a:r>
              <a:rPr lang="pt-BR" dirty="0" smtClean="0"/>
              <a:t>não </a:t>
            </a:r>
            <a:r>
              <a:rPr lang="pt-BR" dirty="0"/>
              <a:t>sabe coisa </a:t>
            </a:r>
            <a:r>
              <a:rPr lang="pt-BR" dirty="0" smtClean="0"/>
              <a:t>alguma exceto , </a:t>
            </a:r>
            <a:r>
              <a:rPr lang="pt-BR" dirty="0"/>
              <a:t>como chamar o </a:t>
            </a:r>
            <a:r>
              <a:rPr lang="pt-BR" dirty="0" smtClean="0"/>
              <a:t>método </a:t>
            </a:r>
            <a:r>
              <a:rPr lang="pt-BR" dirty="0"/>
              <a:t>execute() no objeto de comando correspondente sempre que um </a:t>
            </a:r>
            <a:r>
              <a:rPr lang="pt-BR" dirty="0" smtClean="0"/>
              <a:t>botão é pressionado</a:t>
            </a:r>
            <a:r>
              <a:rPr lang="pt-BR" dirty="0"/>
              <a:t>.</a:t>
            </a:r>
          </a:p>
          <a:p>
            <a:r>
              <a:rPr lang="pt-BR" dirty="0" smtClean="0"/>
              <a:t>Sim</a:t>
            </a:r>
            <a:r>
              <a:rPr lang="pt-BR" dirty="0"/>
              <a:t>, eu consigo entender isso, mas na </a:t>
            </a:r>
            <a:r>
              <a:rPr lang="pt-BR" dirty="0" smtClean="0"/>
              <a:t>implementação </a:t>
            </a:r>
            <a:r>
              <a:rPr lang="pt-BR" dirty="0"/>
              <a:t>como poderemos ter certeza de que os </a:t>
            </a:r>
            <a:r>
              <a:rPr lang="pt-BR" dirty="0" smtClean="0"/>
              <a:t>objetos estão </a:t>
            </a:r>
            <a:r>
              <a:rPr lang="pt-BR" dirty="0"/>
              <a:t>ligando </a:t>
            </a:r>
            <a:r>
              <a:rPr lang="pt-BR" dirty="0" smtClean="0"/>
              <a:t>ou  </a:t>
            </a:r>
            <a:r>
              <a:rPr lang="pt-BR" dirty="0"/>
              <a:t>desligando os dispositivos corretos?</a:t>
            </a:r>
          </a:p>
          <a:p>
            <a:r>
              <a:rPr lang="pt-BR" dirty="0" smtClean="0"/>
              <a:t>Quando criamos </a:t>
            </a:r>
            <a:r>
              <a:rPr lang="pt-BR" dirty="0"/>
              <a:t>os comandos para serem carregados no controle remoto, criaremos um </a:t>
            </a:r>
            <a:r>
              <a:rPr lang="pt-BR" dirty="0" err="1" smtClean="0"/>
              <a:t>LightCommand</a:t>
            </a:r>
            <a:r>
              <a:rPr lang="pt-BR" dirty="0" smtClean="0"/>
              <a:t> </a:t>
            </a:r>
            <a:r>
              <a:rPr lang="pt-BR" dirty="0"/>
              <a:t>associado ao objeto de luz da sala e outro associado ao objeto de luz da cozinha. </a:t>
            </a:r>
            <a:r>
              <a:rPr lang="pt-BR" dirty="0" smtClean="0"/>
              <a:t>Lembre-se o </a:t>
            </a:r>
            <a:r>
              <a:rPr lang="pt-BR" dirty="0"/>
              <a:t>receptor da </a:t>
            </a:r>
            <a:r>
              <a:rPr lang="pt-BR" dirty="0" smtClean="0"/>
              <a:t>solicitação </a:t>
            </a: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vinculado ao comando com o qual esta encapsulado. Portanto, </a:t>
            </a:r>
            <a:r>
              <a:rPr lang="pt-BR" dirty="0" smtClean="0"/>
              <a:t>um botão </a:t>
            </a:r>
            <a:r>
              <a:rPr lang="pt-BR" dirty="0"/>
              <a:t>for pressionado, </a:t>
            </a:r>
            <a:r>
              <a:rPr lang="pt-BR" dirty="0" smtClean="0"/>
              <a:t>ninguém </a:t>
            </a:r>
            <a:r>
              <a:rPr lang="pt-BR" dirty="0"/>
              <a:t>precisara saber qual luz </a:t>
            </a:r>
            <a:r>
              <a:rPr lang="pt-BR" dirty="0" smtClean="0"/>
              <a:t>é </a:t>
            </a:r>
            <a:r>
              <a:rPr lang="pt-BR" dirty="0"/>
              <a:t>qual, porque a luz </a:t>
            </a:r>
            <a:r>
              <a:rPr lang="pt-BR" dirty="0" smtClean="0"/>
              <a:t>correta será acionada </a:t>
            </a:r>
            <a:r>
              <a:rPr lang="pt-BR" dirty="0"/>
              <a:t>quando o respectivo </a:t>
            </a:r>
            <a:r>
              <a:rPr lang="pt-BR" dirty="0" smtClean="0"/>
              <a:t>método </a:t>
            </a:r>
            <a:r>
              <a:rPr lang="pt-BR" dirty="0"/>
              <a:t>execute() for </a:t>
            </a:r>
            <a:r>
              <a:rPr lang="pt-BR" dirty="0" smtClean="0"/>
              <a:t>chamado.</a:t>
            </a:r>
          </a:p>
          <a:p>
            <a:r>
              <a:rPr lang="pt-BR" dirty="0" smtClean="0"/>
              <a:t>Acho </a:t>
            </a:r>
            <a:r>
              <a:rPr lang="pt-BR" dirty="0"/>
              <a:t>que agora entendi. Vamos implementar o controle remoto para ver como isso </a:t>
            </a:r>
            <a:r>
              <a:rPr lang="pt-BR" dirty="0" smtClean="0"/>
              <a:t>funciona.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48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778098"/>
          </a:xfrm>
        </p:spPr>
        <p:txBody>
          <a:bodyPr/>
          <a:lstStyle/>
          <a:p>
            <a:r>
              <a:rPr lang="pt-BR" dirty="0" smtClean="0"/>
              <a:t>Atribuindo Comandos aos Slots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Agora </a:t>
            </a:r>
            <a:r>
              <a:rPr lang="pt-BR" dirty="0"/>
              <a:t>nos </a:t>
            </a:r>
            <a:r>
              <a:rPr lang="pt-BR" dirty="0" smtClean="0"/>
              <a:t>já temos </a:t>
            </a:r>
            <a:r>
              <a:rPr lang="pt-BR" dirty="0"/>
              <a:t>um </a:t>
            </a:r>
            <a:r>
              <a:rPr lang="pt-BR" dirty="0" smtClean="0"/>
              <a:t>plano</a:t>
            </a:r>
            <a:r>
              <a:rPr lang="pt-BR" dirty="0"/>
              <a:t>: vamos associar cada slot a </a:t>
            </a:r>
            <a:r>
              <a:rPr lang="pt-BR" dirty="0" smtClean="0"/>
              <a:t>um comando </a:t>
            </a:r>
            <a:r>
              <a:rPr lang="pt-BR" dirty="0"/>
              <a:t>no controle </a:t>
            </a:r>
            <a:r>
              <a:rPr lang="pt-BR" dirty="0" smtClean="0"/>
              <a:t>remoto</a:t>
            </a:r>
            <a:r>
              <a:rPr lang="pt-BR" dirty="0"/>
              <a:t>. Isto </a:t>
            </a:r>
            <a:r>
              <a:rPr lang="pt-BR" dirty="0" smtClean="0"/>
              <a:t>transforma </a:t>
            </a:r>
            <a:r>
              <a:rPr lang="pt-BR" dirty="0"/>
              <a:t>controle </a:t>
            </a:r>
            <a:r>
              <a:rPr lang="pt-BR" dirty="0" smtClean="0"/>
              <a:t>remoto </a:t>
            </a:r>
            <a:r>
              <a:rPr lang="pt-BR" dirty="0"/>
              <a:t>no nosso </a:t>
            </a:r>
            <a:r>
              <a:rPr lang="pt-BR" i="1" dirty="0"/>
              <a:t>invocador. </a:t>
            </a:r>
            <a:r>
              <a:rPr lang="pt-BR" dirty="0"/>
              <a:t>Quando </a:t>
            </a:r>
            <a:r>
              <a:rPr lang="pt-BR" dirty="0" smtClean="0"/>
              <a:t>um botão </a:t>
            </a:r>
            <a:r>
              <a:rPr lang="pt-BR" dirty="0"/>
              <a:t>for pressionado, o </a:t>
            </a:r>
            <a:r>
              <a:rPr lang="pt-BR" dirty="0" smtClean="0"/>
              <a:t>método </a:t>
            </a:r>
            <a:r>
              <a:rPr lang="pt-BR" dirty="0"/>
              <a:t>execute() </a:t>
            </a:r>
            <a:r>
              <a:rPr lang="pt-BR" dirty="0" smtClean="0"/>
              <a:t>será </a:t>
            </a:r>
            <a:r>
              <a:rPr lang="pt-BR" dirty="0"/>
              <a:t>chamado no </a:t>
            </a:r>
            <a:r>
              <a:rPr lang="pt-BR" dirty="0" smtClean="0"/>
              <a:t>comando </a:t>
            </a:r>
            <a:r>
              <a:rPr lang="pt-BR" dirty="0"/>
              <a:t>correspondente, o que </a:t>
            </a:r>
            <a:r>
              <a:rPr lang="pt-BR" dirty="0" smtClean="0"/>
              <a:t>fará </a:t>
            </a:r>
            <a:r>
              <a:rPr lang="pt-BR" dirty="0"/>
              <a:t>com que as </a:t>
            </a:r>
            <a:r>
              <a:rPr lang="pt-BR" dirty="0" smtClean="0"/>
              <a:t>ações </a:t>
            </a:r>
            <a:r>
              <a:rPr lang="pt-BR" dirty="0"/>
              <a:t>sejam invocadas no receptor (como ligar luzes, ventiladores de </a:t>
            </a:r>
            <a:r>
              <a:rPr lang="pt-BR" dirty="0" smtClean="0"/>
              <a:t>teto </a:t>
            </a:r>
            <a:r>
              <a:rPr lang="pt-BR" dirty="0"/>
              <a:t>aparelhos de </a:t>
            </a:r>
            <a:r>
              <a:rPr lang="pt-BR" dirty="0" smtClean="0"/>
              <a:t>som).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1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pt-BR" dirty="0"/>
              <a:t>Atribuindo Comandos aos Slots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262534" cy="5180308"/>
          </a:xfrm>
        </p:spPr>
      </p:pic>
      <p:sp>
        <p:nvSpPr>
          <p:cNvPr id="5" name="CaixaDeTexto 4"/>
          <p:cNvSpPr txBox="1"/>
          <p:nvPr/>
        </p:nvSpPr>
        <p:spPr>
          <a:xfrm>
            <a:off x="323528" y="1124744"/>
            <a:ext cx="327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1) Cada slot recebe um comando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11960" y="940078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2) Quando o botão é pressionado, o método execute() é chamado no comando correspondente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52657" y="5225497"/>
            <a:ext cx="348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r>
              <a:rPr lang="pt-BR" dirty="0" smtClean="0"/>
              <a:t>) No método execute(), ações são </a:t>
            </a:r>
          </a:p>
          <a:p>
            <a:r>
              <a:rPr lang="pt-BR" dirty="0" smtClean="0"/>
              <a:t>invocadas no receptor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75856" y="5687162"/>
            <a:ext cx="131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Invocador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50614" y="5044339"/>
            <a:ext cx="303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Abordaremos os slots restante</a:t>
            </a:r>
          </a:p>
          <a:p>
            <a:r>
              <a:rPr lang="pt-BR" dirty="0" smtClean="0"/>
              <a:t> mais adiante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2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2791"/>
            <a:ext cx="8229600" cy="778098"/>
          </a:xfrm>
        </p:spPr>
        <p:txBody>
          <a:bodyPr/>
          <a:lstStyle/>
          <a:p>
            <a:r>
              <a:rPr lang="pt-BR" dirty="0" smtClean="0"/>
              <a:t>Implementando o controle remoto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4" y="703916"/>
            <a:ext cx="5760640" cy="5908350"/>
          </a:xfrm>
        </p:spPr>
      </p:pic>
      <p:sp>
        <p:nvSpPr>
          <p:cNvPr id="5" name="CaixaDeTexto 4"/>
          <p:cNvSpPr txBox="1"/>
          <p:nvPr/>
        </p:nvSpPr>
        <p:spPr>
          <a:xfrm>
            <a:off x="2393986" y="657423"/>
            <a:ext cx="676875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Desta vez  o controle remoto terá que lidar com sete comandos ON, Off, que armazenaremos nas matrizes correspondentes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2267744" y="1412776"/>
            <a:ext cx="338437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237373" y="1697103"/>
            <a:ext cx="590465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Tudo o que precisamos fazer no construtor é criar instâncias e inicializar as matrizes </a:t>
            </a:r>
            <a:r>
              <a:rPr lang="pt-BR" dirty="0" err="1" smtClean="0"/>
              <a:t>on</a:t>
            </a:r>
            <a:r>
              <a:rPr lang="pt-BR" dirty="0" smtClean="0"/>
              <a:t> e off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2915816" y="2020268"/>
            <a:ext cx="321557" cy="11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2"/>
          </p:cNvCxnSpPr>
          <p:nvPr/>
        </p:nvCxnSpPr>
        <p:spPr>
          <a:xfrm flipH="1">
            <a:off x="3076594" y="2343434"/>
            <a:ext cx="3113107" cy="437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652119" y="2562181"/>
            <a:ext cx="3489909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método </a:t>
            </a:r>
            <a:r>
              <a:rPr lang="pt-BR" dirty="0" err="1" smtClean="0"/>
              <a:t>setCommand</a:t>
            </a:r>
            <a:r>
              <a:rPr lang="pt-BR" dirty="0" smtClean="0"/>
              <a:t>() recebe uma posição de slot e os comandos </a:t>
            </a:r>
            <a:r>
              <a:rPr lang="pt-BR" dirty="0" err="1" smtClean="0"/>
              <a:t>On</a:t>
            </a:r>
            <a:r>
              <a:rPr lang="pt-BR" dirty="0" smtClean="0"/>
              <a:t> e Off para serem armazenados nesse slot. Ele armazena estes comandos nas matrizes </a:t>
            </a:r>
            <a:r>
              <a:rPr lang="pt-BR" dirty="0" err="1" smtClean="0"/>
              <a:t>on</a:t>
            </a:r>
            <a:r>
              <a:rPr lang="pt-BR" dirty="0" smtClean="0"/>
              <a:t> e off para uso posterior. </a:t>
            </a:r>
            <a:endParaRPr lang="pt-BR" dirty="0"/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3635896" y="3573016"/>
            <a:ext cx="2016223" cy="85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6189700" y="4365104"/>
            <a:ext cx="2941465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Quando um botão </a:t>
            </a:r>
            <a:r>
              <a:rPr lang="pt-BR" dirty="0" err="1" smtClean="0"/>
              <a:t>On</a:t>
            </a:r>
            <a:r>
              <a:rPr lang="pt-BR" dirty="0" smtClean="0"/>
              <a:t> ou Off é pressionado, o hardware encarrega-se de chamar os </a:t>
            </a:r>
            <a:r>
              <a:rPr lang="pt-BR" dirty="0" err="1" smtClean="0"/>
              <a:t>metodos</a:t>
            </a:r>
            <a:r>
              <a:rPr lang="pt-BR" dirty="0" smtClean="0"/>
              <a:t> correspondentes , </a:t>
            </a:r>
            <a:r>
              <a:rPr lang="pt-BR" dirty="0" err="1" smtClean="0"/>
              <a:t>onButtonWasPushed</a:t>
            </a:r>
            <a:r>
              <a:rPr lang="pt-BR" dirty="0" smtClean="0"/>
              <a:t>() ou </a:t>
            </a:r>
            <a:r>
              <a:rPr lang="pt-BR" dirty="0" err="1" smtClean="0"/>
              <a:t>offButtonWasPushed</a:t>
            </a:r>
            <a:r>
              <a:rPr lang="pt-BR" dirty="0" smtClean="0"/>
              <a:t>(). </a:t>
            </a:r>
            <a:endParaRPr lang="pt-BR" dirty="0"/>
          </a:p>
        </p:txBody>
      </p:sp>
      <p:cxnSp>
        <p:nvCxnSpPr>
          <p:cNvPr id="18" name="Conector de seta reta 17"/>
          <p:cNvCxnSpPr>
            <a:stCxn id="16" idx="1"/>
          </p:cNvCxnSpPr>
          <p:nvPr/>
        </p:nvCxnSpPr>
        <p:spPr>
          <a:xfrm flipH="1" flipV="1">
            <a:off x="3347865" y="4365104"/>
            <a:ext cx="2841835" cy="877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6" idx="1"/>
          </p:cNvCxnSpPr>
          <p:nvPr/>
        </p:nvCxnSpPr>
        <p:spPr>
          <a:xfrm flipH="1" flipV="1">
            <a:off x="3076596" y="4797153"/>
            <a:ext cx="3113104" cy="4451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1939277" y="6345344"/>
            <a:ext cx="7223461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err="1" smtClean="0"/>
              <a:t>Sobreescrevemos</a:t>
            </a:r>
            <a:r>
              <a:rPr lang="pt-BR" sz="1400" dirty="0" smtClean="0"/>
              <a:t> </a:t>
            </a:r>
            <a:r>
              <a:rPr lang="pt-BR" sz="1400" dirty="0" err="1" smtClean="0"/>
              <a:t>toString</a:t>
            </a:r>
            <a:r>
              <a:rPr lang="pt-BR" sz="1400" dirty="0" smtClean="0"/>
              <a:t>()para imprimir cada slot e o respectivo comando. Você verá isso em operação quando testarmos o controle remoto</a:t>
            </a:r>
            <a:endParaRPr lang="pt-BR" sz="1400" dirty="0"/>
          </a:p>
        </p:txBody>
      </p:sp>
      <p:cxnSp>
        <p:nvCxnSpPr>
          <p:cNvPr id="28" name="Conector de seta reta 27"/>
          <p:cNvCxnSpPr>
            <a:stCxn id="26" idx="0"/>
          </p:cNvCxnSpPr>
          <p:nvPr/>
        </p:nvCxnSpPr>
        <p:spPr>
          <a:xfrm flipH="1" flipV="1">
            <a:off x="4633147" y="6119430"/>
            <a:ext cx="917861" cy="22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0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comandos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3"/>
            <a:ext cx="9001000" cy="2376264"/>
          </a:xfrm>
        </p:spPr>
        <p:txBody>
          <a:bodyPr>
            <a:normAutofit/>
          </a:bodyPr>
          <a:lstStyle/>
          <a:p>
            <a:pPr algn="just"/>
            <a:r>
              <a:rPr lang="pt-BR" sz="2800" dirty="0" smtClean="0"/>
              <a:t>Já implementamos o </a:t>
            </a:r>
            <a:r>
              <a:rPr lang="pt-BR" sz="2800" dirty="0" err="1" smtClean="0"/>
              <a:t>LightonCommand</a:t>
            </a:r>
            <a:r>
              <a:rPr lang="pt-BR" sz="2800" dirty="0" smtClean="0"/>
              <a:t> para o Controle Remoto Simples. Agora podemos conectar esse mesmo código aqui e tudo funcionará perfeitamente. Os comandos off não são diferentes. O </a:t>
            </a:r>
            <a:r>
              <a:rPr lang="pt-BR" sz="2800" dirty="0" err="1" smtClean="0"/>
              <a:t>LightOffCommand</a:t>
            </a:r>
            <a:r>
              <a:rPr lang="pt-BR" sz="2800" dirty="0" smtClean="0"/>
              <a:t> seria algo assim: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" y="3140968"/>
            <a:ext cx="7226986" cy="345638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6669" y="5229200"/>
            <a:ext cx="4176464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LightOffCommand</a:t>
            </a:r>
            <a:r>
              <a:rPr lang="pt-BR" dirty="0" smtClean="0"/>
              <a:t> funciona de maneira idêntica ao </a:t>
            </a:r>
            <a:r>
              <a:rPr lang="pt-BR" dirty="0" err="1" smtClean="0"/>
              <a:t>LightOnCommand</a:t>
            </a:r>
            <a:r>
              <a:rPr lang="pt-BR" dirty="0" smtClean="0"/>
              <a:t>, exceto que neste caso estamos  </a:t>
            </a:r>
            <a:r>
              <a:rPr lang="pt-BR" dirty="0" err="1" smtClean="0"/>
              <a:t>estamos</a:t>
            </a:r>
            <a:r>
              <a:rPr lang="pt-BR" dirty="0" smtClean="0"/>
              <a:t> vinculando o receptor a uma ação diferente: o método off() 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3419872" y="5733256"/>
            <a:ext cx="1466797" cy="2346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pt-BR" dirty="0"/>
              <a:t>Implementando comandos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1"/>
            <a:ext cx="8568952" cy="352839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Vamos tentar algo um pouco mais desafiador: que tal escrever comandos para ligar e desligar o aparelho de som ? Certo, desligar é fácil, basta vincular </a:t>
            </a:r>
            <a:r>
              <a:rPr lang="pt-BR" sz="2400" dirty="0" err="1" smtClean="0"/>
              <a:t>Stereo</a:t>
            </a:r>
            <a:r>
              <a:rPr lang="pt-BR" sz="2400" dirty="0" smtClean="0"/>
              <a:t> ao método off em </a:t>
            </a:r>
            <a:r>
              <a:rPr lang="pt-BR" sz="2400" dirty="0" err="1" smtClean="0"/>
              <a:t>StereoOffCommand</a:t>
            </a:r>
            <a:r>
              <a:rPr lang="pt-BR" sz="2400" dirty="0" smtClean="0"/>
              <a:t>. Ligar é um pouco mais complicado; digamos que nossa intensão seja ligar o aparelho de som e tocar um </a:t>
            </a:r>
            <a:r>
              <a:rPr lang="pt-BR" sz="2400" dirty="0" err="1" smtClean="0"/>
              <a:t>Cd</a:t>
            </a:r>
            <a:r>
              <a:rPr lang="pt-BR" sz="2400" dirty="0" smtClean="0"/>
              <a:t> </a:t>
            </a:r>
            <a:r>
              <a:rPr lang="pt-BR" sz="2400" dirty="0" err="1" smtClean="0"/>
              <a:t>atraves</a:t>
            </a:r>
            <a:r>
              <a:rPr lang="pt-BR" sz="2400" dirty="0" smtClean="0"/>
              <a:t> de  </a:t>
            </a:r>
            <a:r>
              <a:rPr lang="pt-BR" sz="2400" dirty="0" err="1" smtClean="0"/>
              <a:t>StereoOnWithCDCommand</a:t>
            </a:r>
            <a:r>
              <a:rPr lang="pt-BR" sz="2400" dirty="0" smtClean="0"/>
              <a:t>...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3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0622"/>
            <a:ext cx="8229600" cy="778098"/>
          </a:xfrm>
        </p:spPr>
        <p:txBody>
          <a:bodyPr/>
          <a:lstStyle/>
          <a:p>
            <a:r>
              <a:rPr lang="pt-BR" dirty="0" smtClean="0"/>
              <a:t>Implementando Comandos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462"/>
            <a:ext cx="6946924" cy="3604666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3" y="1091889"/>
            <a:ext cx="2073026" cy="175773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44008" y="3140968"/>
            <a:ext cx="417646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Como em </a:t>
            </a:r>
            <a:r>
              <a:rPr lang="pt-BR" dirty="0" err="1" smtClean="0"/>
              <a:t>LightOnCommand</a:t>
            </a:r>
            <a:r>
              <a:rPr lang="pt-BR" dirty="0" smtClean="0"/>
              <a:t>, recebemos a instância do aparelho de som que pretendemos controlar e o armazenamos numa variável de instancia local.</a:t>
            </a:r>
            <a:endParaRPr lang="pt-BR" dirty="0"/>
          </a:p>
        </p:txBody>
      </p:sp>
      <p:cxnSp>
        <p:nvCxnSpPr>
          <p:cNvPr id="8" name="Conector de seta reta 7"/>
          <p:cNvCxnSpPr>
            <a:stCxn id="6" idx="0"/>
          </p:cNvCxnSpPr>
          <p:nvPr/>
        </p:nvCxnSpPr>
        <p:spPr>
          <a:xfrm flipH="1" flipV="1">
            <a:off x="3995936" y="2420888"/>
            <a:ext cx="273630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997907" y="4941167"/>
            <a:ext cx="417646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Para executar essa solicitação, precisamos chamar 3 métodos no aparelho de som : para ligá-lo, depois configurá-lo para tocar o CD e finalmente para ajustar o volume em 11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1"/>
          </p:cNvCxnSpPr>
          <p:nvPr/>
        </p:nvCxnSpPr>
        <p:spPr>
          <a:xfrm flipH="1" flipV="1">
            <a:off x="2627784" y="4077072"/>
            <a:ext cx="1370123" cy="1602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8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22114"/>
          </a:xfrm>
        </p:spPr>
        <p:txBody>
          <a:bodyPr/>
          <a:lstStyle/>
          <a:p>
            <a:r>
              <a:rPr lang="pt-BR" dirty="0"/>
              <a:t>Códigos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5796514" cy="2479874"/>
          </a:xfrm>
        </p:spPr>
      </p:pic>
      <p:sp>
        <p:nvSpPr>
          <p:cNvPr id="5" name="CaixaDeTexto 4"/>
          <p:cNvSpPr txBox="1"/>
          <p:nvPr/>
        </p:nvSpPr>
        <p:spPr>
          <a:xfrm>
            <a:off x="4788025" y="1340768"/>
            <a:ext cx="424847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Nosso modelo de pato começa a vida no chão... Sem uma maneira de voar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251520" y="3645024"/>
            <a:ext cx="8496944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6886972" cy="172556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283968" y="5335452"/>
            <a:ext cx="424847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Estamos criando um modelo de voo impulsionado por um foguete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9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pt-BR" dirty="0" smtClean="0"/>
              <a:t>Testando o controle remoto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784976" cy="54006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pt-BR" dirty="0"/>
              <a:t>Nosso trabalho com o controle remoto esta praticamente terminado; </a:t>
            </a:r>
            <a:r>
              <a:rPr lang="pt-BR" dirty="0" smtClean="0"/>
              <a:t>só </a:t>
            </a:r>
            <a:r>
              <a:rPr lang="pt-BR" dirty="0"/>
              <a:t>falta fazer alguns testes e </a:t>
            </a:r>
            <a:r>
              <a:rPr lang="pt-BR" dirty="0" smtClean="0"/>
              <a:t>preparar a documentação </a:t>
            </a:r>
            <a:r>
              <a:rPr lang="pt-BR" dirty="0"/>
              <a:t>que descreve a API. A </a:t>
            </a:r>
            <a:r>
              <a:rPr lang="pt-BR" dirty="0" smtClean="0"/>
              <a:t>Automação </a:t>
            </a:r>
            <a:r>
              <a:rPr lang="pt-BR" dirty="0"/>
              <a:t>Domestica a Qualquer Custo Ltda. com certeza </a:t>
            </a:r>
            <a:r>
              <a:rPr lang="pt-BR" dirty="0" smtClean="0"/>
              <a:t>ficará bem  </a:t>
            </a:r>
            <a:r>
              <a:rPr lang="pt-BR" dirty="0"/>
              <a:t>impressionada, </a:t>
            </a:r>
            <a:r>
              <a:rPr lang="pt-BR" dirty="0" smtClean="0"/>
              <a:t>você não </a:t>
            </a:r>
            <a:r>
              <a:rPr lang="pt-BR" dirty="0"/>
              <a:t>acha? Conseguimos bolar uma estrutura que lhes </a:t>
            </a:r>
            <a:r>
              <a:rPr lang="pt-BR" dirty="0" smtClean="0"/>
              <a:t>permitiram </a:t>
            </a:r>
            <a:r>
              <a:rPr lang="pt-BR" dirty="0"/>
              <a:t>produzir um controle </a:t>
            </a:r>
            <a:r>
              <a:rPr lang="pt-BR" dirty="0" smtClean="0"/>
              <a:t>remoto </a:t>
            </a:r>
            <a:r>
              <a:rPr lang="pt-BR" dirty="0"/>
              <a:t>de </a:t>
            </a:r>
            <a:r>
              <a:rPr lang="pt-BR" dirty="0" smtClean="0"/>
              <a:t>fácil manutenção, </a:t>
            </a:r>
            <a:r>
              <a:rPr lang="pt-BR" dirty="0"/>
              <a:t>e no futuro eles </a:t>
            </a:r>
            <a:r>
              <a:rPr lang="pt-BR" dirty="0" smtClean="0"/>
              <a:t>não terão </a:t>
            </a:r>
            <a:r>
              <a:rPr lang="pt-BR" dirty="0"/>
              <a:t>qualquer dificuldade para convencer seus fornecedores de </a:t>
            </a:r>
            <a:r>
              <a:rPr lang="pt-BR" dirty="0" smtClean="0"/>
              <a:t>software </a:t>
            </a:r>
            <a:r>
              <a:rPr lang="pt-BR" dirty="0"/>
              <a:t>escrever algumas classes simples de comandos, porque esta tornou-se uma tarefa muito </a:t>
            </a:r>
            <a:r>
              <a:rPr lang="pt-BR" dirty="0" smtClean="0"/>
              <a:t>fácil.</a:t>
            </a:r>
            <a:endParaRPr lang="pt-BR" dirty="0"/>
          </a:p>
          <a:p>
            <a:pPr>
              <a:lnSpc>
                <a:spcPct val="160000"/>
              </a:lnSpc>
            </a:pPr>
            <a:r>
              <a:rPr lang="pt-BR" dirty="0"/>
              <a:t>Agora vamos testar o nosso </a:t>
            </a:r>
            <a:r>
              <a:rPr lang="pt-BR" dirty="0" smtClean="0"/>
              <a:t>código!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3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Testando o controle remoto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48680"/>
            <a:ext cx="6192688" cy="6110340"/>
          </a:xfrm>
        </p:spPr>
      </p:pic>
      <p:sp>
        <p:nvSpPr>
          <p:cNvPr id="7" name="CaixaDeTexto 6"/>
          <p:cNvSpPr txBox="1"/>
          <p:nvPr/>
        </p:nvSpPr>
        <p:spPr>
          <a:xfrm>
            <a:off x="6084168" y="764704"/>
            <a:ext cx="29523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Crie todos os dispositivos nos locais adequados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5076056" y="1087870"/>
            <a:ext cx="1008112" cy="18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have direita 9"/>
          <p:cNvSpPr/>
          <p:nvPr/>
        </p:nvSpPr>
        <p:spPr>
          <a:xfrm>
            <a:off x="4679521" y="764704"/>
            <a:ext cx="360040" cy="11521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/>
          <p:cNvSpPr/>
          <p:nvPr/>
        </p:nvSpPr>
        <p:spPr>
          <a:xfrm>
            <a:off x="5782825" y="1916832"/>
            <a:ext cx="360040" cy="792088"/>
          </a:xfrm>
          <a:prstGeom prst="rightBrace">
            <a:avLst>
              <a:gd name="adj1" fmla="val 80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191672" y="1666545"/>
            <a:ext cx="29523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Crie todos os objetos de comando Light</a:t>
            </a:r>
            <a:endParaRPr lang="pt-BR" dirty="0"/>
          </a:p>
        </p:txBody>
      </p:sp>
      <p:sp>
        <p:nvSpPr>
          <p:cNvPr id="14" name="Chave direita 13"/>
          <p:cNvSpPr/>
          <p:nvPr/>
        </p:nvSpPr>
        <p:spPr>
          <a:xfrm>
            <a:off x="5968282" y="2731853"/>
            <a:ext cx="360040" cy="481123"/>
          </a:xfrm>
          <a:prstGeom prst="rightBrace">
            <a:avLst>
              <a:gd name="adj1" fmla="val 80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6399840" y="2385754"/>
            <a:ext cx="265639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Crie o </a:t>
            </a:r>
            <a:r>
              <a:rPr lang="pt-BR" dirty="0" err="1" smtClean="0"/>
              <a:t>on</a:t>
            </a:r>
            <a:r>
              <a:rPr lang="pt-BR" dirty="0" smtClean="0"/>
              <a:t> e o off para o ventilador do teto.</a:t>
            </a:r>
            <a:endParaRPr lang="pt-BR" dirty="0"/>
          </a:p>
        </p:txBody>
      </p:sp>
      <p:sp>
        <p:nvSpPr>
          <p:cNvPr id="16" name="Chave direita 15"/>
          <p:cNvSpPr/>
          <p:nvPr/>
        </p:nvSpPr>
        <p:spPr>
          <a:xfrm>
            <a:off x="6135994" y="3212976"/>
            <a:ext cx="360040" cy="481123"/>
          </a:xfrm>
          <a:prstGeom prst="rightBrace">
            <a:avLst>
              <a:gd name="adj1" fmla="val 80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509319" y="3032085"/>
            <a:ext cx="265639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Crie </a:t>
            </a:r>
            <a:r>
              <a:rPr lang="pt-BR" dirty="0" err="1" smtClean="0"/>
              <a:t>up</a:t>
            </a:r>
            <a:r>
              <a:rPr lang="pt-BR" dirty="0" smtClean="0"/>
              <a:t> e </a:t>
            </a:r>
            <a:r>
              <a:rPr lang="pt-BR" dirty="0" err="1" smtClean="0"/>
              <a:t>down</a:t>
            </a:r>
            <a:r>
              <a:rPr lang="pt-BR" dirty="0" smtClean="0"/>
              <a:t> para a porta da garagem</a:t>
            </a:r>
            <a:endParaRPr lang="pt-BR" dirty="0"/>
          </a:p>
        </p:txBody>
      </p:sp>
      <p:sp>
        <p:nvSpPr>
          <p:cNvPr id="18" name="Chave direita 17"/>
          <p:cNvSpPr/>
          <p:nvPr/>
        </p:nvSpPr>
        <p:spPr>
          <a:xfrm>
            <a:off x="5788262" y="3581772"/>
            <a:ext cx="360040" cy="481123"/>
          </a:xfrm>
          <a:prstGeom prst="rightBrace">
            <a:avLst>
              <a:gd name="adj1" fmla="val 80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6219806" y="3702016"/>
            <a:ext cx="265639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Crie </a:t>
            </a:r>
            <a:r>
              <a:rPr lang="pt-BR" dirty="0" err="1" smtClean="0"/>
              <a:t>on</a:t>
            </a:r>
            <a:r>
              <a:rPr lang="pt-BR" dirty="0" smtClean="0"/>
              <a:t> e off para aparelhos de som</a:t>
            </a:r>
            <a:endParaRPr lang="pt-BR" dirty="0"/>
          </a:p>
        </p:txBody>
      </p:sp>
      <p:sp>
        <p:nvSpPr>
          <p:cNvPr id="20" name="Chave direita 19"/>
          <p:cNvSpPr/>
          <p:nvPr/>
        </p:nvSpPr>
        <p:spPr>
          <a:xfrm>
            <a:off x="5428222" y="4062895"/>
            <a:ext cx="360040" cy="950281"/>
          </a:xfrm>
          <a:prstGeom prst="rightBrace">
            <a:avLst>
              <a:gd name="adj1" fmla="val 80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5911061" y="4437112"/>
            <a:ext cx="312543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Agora que já temos todos os comandos, podemos carregá-los nos  slots do controle remoto.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5055347" y="5777899"/>
            <a:ext cx="405415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usamos nosso método </a:t>
            </a:r>
            <a:r>
              <a:rPr lang="pt-BR" dirty="0" err="1" smtClean="0"/>
              <a:t>toString</a:t>
            </a:r>
            <a:r>
              <a:rPr lang="pt-BR" dirty="0" smtClean="0"/>
              <a:t>() para imprimir cada slot de controle remoto e o comando associado a ele</a:t>
            </a:r>
            <a:endParaRPr lang="pt-BR" dirty="0"/>
          </a:p>
        </p:txBody>
      </p:sp>
      <p:cxnSp>
        <p:nvCxnSpPr>
          <p:cNvPr id="24" name="Conector de seta reta 23"/>
          <p:cNvCxnSpPr/>
          <p:nvPr/>
        </p:nvCxnSpPr>
        <p:spPr>
          <a:xfrm flipH="1" flipV="1">
            <a:off x="3491880" y="5013176"/>
            <a:ext cx="1547681" cy="122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1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864096"/>
          </a:xfrm>
        </p:spPr>
        <p:txBody>
          <a:bodyPr/>
          <a:lstStyle/>
          <a:p>
            <a:r>
              <a:rPr lang="pt-BR" dirty="0" smtClean="0"/>
              <a:t>Testando o controle remoto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315374" cy="4854234"/>
          </a:xfrm>
        </p:spPr>
      </p:pic>
      <p:sp>
        <p:nvSpPr>
          <p:cNvPr id="5" name="CaixaDeTexto 4"/>
          <p:cNvSpPr txBox="1"/>
          <p:nvPr/>
        </p:nvSpPr>
        <p:spPr>
          <a:xfrm>
            <a:off x="1619672" y="836712"/>
            <a:ext cx="83869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Slot </a:t>
            </a:r>
            <a:r>
              <a:rPr lang="pt-BR" dirty="0" err="1" smtClean="0"/>
              <a:t>on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83967" y="839862"/>
            <a:ext cx="8861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Slot Off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22506" y="3717032"/>
            <a:ext cx="3641981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Nossos comandos em ação. Lembre-se que a saída de cada dispositivo vem das classes de vendedor. Por exemplo, quando um objeto Light é ligado , ele imprime “Living </a:t>
            </a:r>
            <a:r>
              <a:rPr lang="pt-BR" dirty="0" err="1" smtClean="0"/>
              <a:t>Room</a:t>
            </a:r>
            <a:r>
              <a:rPr lang="pt-BR" dirty="0" smtClean="0"/>
              <a:t> light </a:t>
            </a:r>
            <a:r>
              <a:rPr lang="pt-BR" dirty="0" err="1" smtClean="0"/>
              <a:t>is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” ( A luz esta acessa).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08720"/>
          </a:xfrm>
        </p:spPr>
        <p:txBody>
          <a:bodyPr/>
          <a:lstStyle/>
          <a:p>
            <a:r>
              <a:rPr lang="pt-BR" dirty="0" smtClean="0"/>
              <a:t>A classe </a:t>
            </a:r>
            <a:r>
              <a:rPr lang="pt-BR" dirty="0" err="1" smtClean="0"/>
              <a:t>NoCommand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229600" cy="280831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Nos incluímos no controle remoto a classe </a:t>
            </a:r>
            <a:r>
              <a:rPr lang="pt-BR" sz="2400" dirty="0" err="1" smtClean="0"/>
              <a:t>NoCommand</a:t>
            </a:r>
            <a:r>
              <a:rPr lang="pt-BR" sz="2400" dirty="0" smtClean="0"/>
              <a:t>, para não precisar verificar se a classe foi carregado sempre que referenciamos um slot. Por exemplo  no método </a:t>
            </a:r>
            <a:r>
              <a:rPr lang="pt-BR" sz="2400" dirty="0" err="1" smtClean="0"/>
              <a:t>on</a:t>
            </a:r>
            <a:r>
              <a:rPr lang="pt-BR" sz="2400" dirty="0" smtClean="0"/>
              <a:t> </a:t>
            </a:r>
            <a:r>
              <a:rPr lang="pt-BR" sz="2400" dirty="0" err="1" smtClean="0"/>
              <a:t>ButtonWasPusched</a:t>
            </a:r>
            <a:r>
              <a:rPr lang="pt-BR" sz="2400" dirty="0" smtClean="0"/>
              <a:t>(), precisaríamos de um trecho de código como este.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683568" y="3933056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Public</a:t>
            </a:r>
            <a:r>
              <a:rPr lang="pt-BR" dirty="0" smtClean="0"/>
              <a:t> </a:t>
            </a:r>
            <a:r>
              <a:rPr lang="pt-BR" dirty="0" err="1" smtClean="0"/>
              <a:t>void</a:t>
            </a:r>
            <a:r>
              <a:rPr lang="pt-BR" dirty="0" smtClean="0"/>
              <a:t> </a:t>
            </a:r>
            <a:r>
              <a:rPr lang="pt-BR" dirty="0" err="1" smtClean="0"/>
              <a:t>onButtonWasPushed</a:t>
            </a:r>
            <a:r>
              <a:rPr lang="pt-BR" dirty="0" smtClean="0"/>
              <a:t>(</a:t>
            </a:r>
            <a:r>
              <a:rPr lang="pt-BR" dirty="0" err="1" smtClean="0"/>
              <a:t>int</a:t>
            </a:r>
            <a:r>
              <a:rPr lang="pt-BR" dirty="0" smtClean="0"/>
              <a:t> slot)</a:t>
            </a:r>
          </a:p>
          <a:p>
            <a:r>
              <a:rPr lang="pt-BR" dirty="0" smtClean="0"/>
              <a:t>{</a:t>
            </a:r>
          </a:p>
          <a:p>
            <a:r>
              <a:rPr lang="pt-BR" dirty="0"/>
              <a:t> </a:t>
            </a:r>
            <a:r>
              <a:rPr lang="pt-BR" dirty="0" smtClean="0"/>
              <a:t>   </a:t>
            </a:r>
            <a:r>
              <a:rPr lang="pt-BR" dirty="0" err="1" smtClean="0"/>
              <a:t>if</a:t>
            </a:r>
            <a:r>
              <a:rPr lang="pt-BR" dirty="0" smtClean="0"/>
              <a:t> (</a:t>
            </a:r>
            <a:r>
              <a:rPr lang="pt-BR" dirty="0" err="1" smtClean="0"/>
              <a:t>onCommands</a:t>
            </a:r>
            <a:r>
              <a:rPr lang="pt-BR" dirty="0" smtClean="0"/>
              <a:t>[slot] != </a:t>
            </a:r>
            <a:r>
              <a:rPr lang="pt-BR" dirty="0" err="1" smtClean="0"/>
              <a:t>null</a:t>
            </a:r>
            <a:r>
              <a:rPr lang="pt-BR" dirty="0" smtClean="0"/>
              <a:t> {</a:t>
            </a:r>
          </a:p>
          <a:p>
            <a:r>
              <a:rPr lang="pt-BR" dirty="0"/>
              <a:t> </a:t>
            </a:r>
            <a:r>
              <a:rPr lang="pt-BR" dirty="0" smtClean="0"/>
              <a:t>       </a:t>
            </a:r>
            <a:r>
              <a:rPr lang="pt-BR" dirty="0" err="1" smtClean="0"/>
              <a:t>onCommands</a:t>
            </a:r>
            <a:r>
              <a:rPr lang="pt-BR" dirty="0" smtClean="0"/>
              <a:t>[slot].execute();</a:t>
            </a:r>
          </a:p>
          <a:p>
            <a:r>
              <a:rPr lang="pt-BR" dirty="0"/>
              <a:t>}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pt-BR" dirty="0"/>
              <a:t>A classe </a:t>
            </a:r>
            <a:r>
              <a:rPr lang="pt-BR" dirty="0" err="1"/>
              <a:t>NoCommand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68761"/>
            <a:ext cx="8229600" cy="432047"/>
          </a:xfrm>
        </p:spPr>
        <p:txBody>
          <a:bodyPr>
            <a:normAutofit lnSpcReduction="10000"/>
          </a:bodyPr>
          <a:lstStyle/>
          <a:p>
            <a:r>
              <a:rPr lang="pt-BR" sz="2400" dirty="0" smtClean="0"/>
              <a:t>Foi implementado uma classe que não faz coisa alguma: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1560" y="1772816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NoCommand</a:t>
            </a:r>
            <a:r>
              <a:rPr lang="en-US" dirty="0"/>
              <a:t> implements Command </a:t>
            </a:r>
            <a:r>
              <a:rPr lang="en-US" dirty="0" smtClean="0"/>
              <a:t>{</a:t>
            </a:r>
          </a:p>
          <a:p>
            <a:r>
              <a:rPr lang="en-US" dirty="0"/>
              <a:t>	public void execute() { </a:t>
            </a:r>
            <a:r>
              <a:rPr lang="en-US" dirty="0" smtClean="0"/>
              <a:t>}</a:t>
            </a:r>
          </a:p>
          <a:p>
            <a:r>
              <a:rPr lang="en-US" dirty="0" smtClean="0"/>
              <a:t>}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79512" y="2696700"/>
            <a:ext cx="8229600" cy="948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 smtClean="0"/>
              <a:t>Depois de fazer isso, no nosso construtor </a:t>
            </a:r>
            <a:r>
              <a:rPr lang="pt-BR" sz="2400" dirty="0" err="1" smtClean="0"/>
              <a:t>RemoteControl</a:t>
            </a:r>
            <a:r>
              <a:rPr lang="pt-BR" sz="2400" dirty="0" smtClean="0"/>
              <a:t> nos atribuímos por default um objeto </a:t>
            </a:r>
            <a:r>
              <a:rPr lang="pt-BR" sz="2400" dirty="0" err="1" smtClean="0"/>
              <a:t>NoCommand</a:t>
            </a:r>
            <a:r>
              <a:rPr lang="pt-BR" sz="2400" dirty="0" smtClean="0"/>
              <a:t> a cada slot, o que nos permite saber que sempre haverá um comando para ser chamado a cada slot 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3861048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/>
              <a:t>noCommand</a:t>
            </a:r>
            <a:r>
              <a:rPr lang="pt-BR" dirty="0"/>
              <a:t> = </a:t>
            </a:r>
            <a:r>
              <a:rPr lang="pt-BR" b="1" dirty="0"/>
              <a:t>new </a:t>
            </a:r>
            <a:r>
              <a:rPr lang="pt-BR" b="1" dirty="0" err="1"/>
              <a:t>NoCommand</a:t>
            </a:r>
            <a:r>
              <a:rPr lang="pt-BR" b="1" dirty="0"/>
              <a:t>();</a:t>
            </a:r>
          </a:p>
          <a:p>
            <a:r>
              <a:rPr lang="nn-NO" b="1" dirty="0" smtClean="0"/>
              <a:t>	for </a:t>
            </a:r>
            <a:r>
              <a:rPr lang="nn-NO" b="1" dirty="0"/>
              <a:t>(int i = 0; i &lt; 7; i++) {</a:t>
            </a:r>
          </a:p>
          <a:p>
            <a:r>
              <a:rPr lang="pt-BR" dirty="0" smtClean="0"/>
              <a:t>		</a:t>
            </a:r>
            <a:r>
              <a:rPr lang="pt-BR" dirty="0" err="1" smtClean="0"/>
              <a:t>onCommands</a:t>
            </a:r>
            <a:r>
              <a:rPr lang="pt-BR" dirty="0" smtClean="0"/>
              <a:t>[i</a:t>
            </a:r>
            <a:r>
              <a:rPr lang="pt-BR" dirty="0"/>
              <a:t>] = </a:t>
            </a:r>
            <a:r>
              <a:rPr lang="pt-BR" dirty="0" err="1"/>
              <a:t>noCommand</a:t>
            </a:r>
            <a:r>
              <a:rPr lang="pt-BR" dirty="0"/>
              <a:t>;</a:t>
            </a:r>
          </a:p>
          <a:p>
            <a:r>
              <a:rPr lang="pt-BR" dirty="0" smtClean="0"/>
              <a:t>		</a:t>
            </a:r>
            <a:r>
              <a:rPr lang="pt-BR" dirty="0" err="1" smtClean="0"/>
              <a:t>offCommands</a:t>
            </a:r>
            <a:r>
              <a:rPr lang="pt-BR" dirty="0" smtClean="0"/>
              <a:t>[i</a:t>
            </a:r>
            <a:r>
              <a:rPr lang="pt-BR" dirty="0"/>
              <a:t>] = </a:t>
            </a:r>
            <a:r>
              <a:rPr lang="pt-BR" dirty="0" err="1"/>
              <a:t>noCommand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0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pt-BR" dirty="0"/>
              <a:t>A classe </a:t>
            </a:r>
            <a:r>
              <a:rPr lang="pt-BR" dirty="0" err="1"/>
              <a:t>NoCommand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507288" cy="5001419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0 </a:t>
            </a:r>
            <a:r>
              <a:rPr lang="pt-BR" sz="2400" dirty="0"/>
              <a:t>objeto </a:t>
            </a:r>
            <a:r>
              <a:rPr lang="pt-BR" sz="2400" dirty="0" err="1"/>
              <a:t>NoCommand</a:t>
            </a:r>
            <a:r>
              <a:rPr lang="pt-BR" sz="2400" dirty="0"/>
              <a:t> </a:t>
            </a:r>
            <a:r>
              <a:rPr lang="pt-BR" sz="2400" dirty="0" smtClean="0"/>
              <a:t>é um </a:t>
            </a:r>
            <a:r>
              <a:rPr lang="pt-BR" sz="2400" dirty="0"/>
              <a:t>exemplo de um </a:t>
            </a:r>
            <a:r>
              <a:rPr lang="pt-BR" sz="2400" i="1" dirty="0"/>
              <a:t>objeto nulo. Os </a:t>
            </a:r>
            <a:r>
              <a:rPr lang="pt-BR" sz="2400" dirty="0"/>
              <a:t>objetos nulos </a:t>
            </a:r>
            <a:r>
              <a:rPr lang="pt-BR" sz="2400" dirty="0" smtClean="0"/>
              <a:t>são </a:t>
            </a:r>
            <a:r>
              <a:rPr lang="pt-BR" sz="2400" dirty="0" err="1" smtClean="0"/>
              <a:t>utéis</a:t>
            </a:r>
            <a:r>
              <a:rPr lang="pt-BR" sz="2400" dirty="0" smtClean="0"/>
              <a:t> </a:t>
            </a:r>
            <a:r>
              <a:rPr lang="pt-BR" sz="2400" dirty="0"/>
              <a:t>quando </a:t>
            </a:r>
            <a:r>
              <a:rPr lang="pt-BR" sz="2400" dirty="0" smtClean="0"/>
              <a:t>você não </a:t>
            </a:r>
            <a:r>
              <a:rPr lang="pt-BR" sz="2400" dirty="0"/>
              <a:t>tem </a:t>
            </a:r>
            <a:r>
              <a:rPr lang="pt-BR" sz="2400" dirty="0" smtClean="0"/>
              <a:t>um </a:t>
            </a:r>
            <a:r>
              <a:rPr lang="pt-BR" sz="2400" dirty="0"/>
              <a:t>objeto significativo para retornar, mas quer retirar do cliente a responsabilidade de lidar com uma resposta </a:t>
            </a:r>
            <a:r>
              <a:rPr lang="pt-BR" sz="2400" dirty="0" err="1"/>
              <a:t>null</a:t>
            </a:r>
            <a:r>
              <a:rPr lang="pt-BR" sz="2400" dirty="0"/>
              <a:t>. Por exemplo, como </a:t>
            </a:r>
            <a:r>
              <a:rPr lang="pt-BR" sz="2400" dirty="0" smtClean="0"/>
              <a:t>não tínhamos </a:t>
            </a:r>
            <a:r>
              <a:rPr lang="pt-BR" sz="2400" dirty="0"/>
              <a:t>um objeto significativo para atribuir a cada slot do nosso controle remoto, fornecemos um objeto </a:t>
            </a:r>
            <a:r>
              <a:rPr lang="pt-BR" sz="2400" dirty="0" err="1"/>
              <a:t>NoCommand</a:t>
            </a:r>
            <a:r>
              <a:rPr lang="pt-BR" sz="2400" dirty="0"/>
              <a:t> que atua como um substituto e </a:t>
            </a:r>
            <a:r>
              <a:rPr lang="pt-BR" sz="2400" dirty="0" smtClean="0"/>
              <a:t>não </a:t>
            </a:r>
            <a:r>
              <a:rPr lang="pt-BR" sz="2400" dirty="0"/>
              <a:t>faz coisa alguma quando o seu </a:t>
            </a:r>
            <a:r>
              <a:rPr lang="pt-BR" sz="2400" dirty="0" smtClean="0"/>
              <a:t>método </a:t>
            </a:r>
            <a:r>
              <a:rPr lang="pt-BR" sz="2400" dirty="0"/>
              <a:t>execute() e chamado.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Voce </a:t>
            </a:r>
            <a:r>
              <a:rPr lang="pt-BR" sz="2400" dirty="0" smtClean="0"/>
              <a:t>encontrará </a:t>
            </a:r>
            <a:r>
              <a:rPr lang="pt-BR" sz="2400" dirty="0"/>
              <a:t>utilidades para os Objetos Nulos em muitos </a:t>
            </a:r>
            <a:r>
              <a:rPr lang="pt-BR" sz="2400" dirty="0" smtClean="0"/>
              <a:t>Padrões </a:t>
            </a:r>
            <a:r>
              <a:rPr lang="pt-BR" sz="2400" dirty="0"/>
              <a:t>de Projetos e ocasionalmente </a:t>
            </a:r>
            <a:r>
              <a:rPr lang="pt-BR" sz="2400" dirty="0" smtClean="0"/>
              <a:t>até verá </a:t>
            </a:r>
            <a:r>
              <a:rPr lang="pt-BR" sz="2400" dirty="0"/>
              <a:t>um Objeto Nulo listado como um </a:t>
            </a:r>
            <a:r>
              <a:rPr lang="pt-BR" sz="2400" dirty="0" smtClean="0"/>
              <a:t>Padrão </a:t>
            </a:r>
            <a:r>
              <a:rPr lang="pt-BR" sz="2400" dirty="0"/>
              <a:t>de Projetos.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1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5599"/>
            <a:ext cx="8229600" cy="718295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Projeto de Controle Remoto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060848"/>
            <a:ext cx="8655906" cy="3765126"/>
          </a:xfrm>
        </p:spPr>
      </p:pic>
      <p:sp>
        <p:nvSpPr>
          <p:cNvPr id="6" name="CaixaDeTexto 5"/>
          <p:cNvSpPr txBox="1"/>
          <p:nvPr/>
        </p:nvSpPr>
        <p:spPr>
          <a:xfrm>
            <a:off x="71802" y="620688"/>
            <a:ext cx="2555981" cy="160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O </a:t>
            </a:r>
            <a:r>
              <a:rPr lang="pt-BR" sz="1400" dirty="0" err="1" smtClean="0"/>
              <a:t>RemoteLoader</a:t>
            </a:r>
            <a:r>
              <a:rPr lang="pt-BR" sz="1400" dirty="0" smtClean="0"/>
              <a:t> cria diversos objetos  de comando que são carregados nos slots do controle remoto. Cada objeto de comando encapsula uma solicitação para um dispositivo de automação industrial (</a:t>
            </a:r>
            <a:r>
              <a:rPr lang="pt-BR" sz="1400" dirty="0" err="1" smtClean="0"/>
              <a:t>client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88093" y="615901"/>
            <a:ext cx="6355907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O </a:t>
            </a:r>
            <a:r>
              <a:rPr lang="pt-BR" sz="1400" dirty="0" err="1" smtClean="0"/>
              <a:t>RemoteControl</a:t>
            </a:r>
            <a:r>
              <a:rPr lang="pt-BR" sz="1400" dirty="0" smtClean="0"/>
              <a:t> gerencia um conjunto de Objetos de Comando, um por botão . Quando um botão é pressionado , o método </a:t>
            </a:r>
            <a:r>
              <a:rPr lang="pt-BR" sz="1400" dirty="0" err="1" smtClean="0"/>
              <a:t>ButtonWasPushed</a:t>
            </a:r>
            <a:r>
              <a:rPr lang="pt-BR" sz="1400" dirty="0" smtClean="0"/>
              <a:t>() correspondente é chamado, é por sua vez invoca o método execute() no comando. Isso é tudo que o controle remoto sabe sob as classes que esta </a:t>
            </a:r>
            <a:r>
              <a:rPr lang="pt-BR" sz="1400" dirty="0" err="1" smtClean="0"/>
              <a:t>invovando</a:t>
            </a:r>
            <a:r>
              <a:rPr lang="pt-BR" sz="1400" dirty="0" smtClean="0"/>
              <a:t>, pois o objeto de comando desconecta o controle remoto das classes  que executam o trabalho real de automação (</a:t>
            </a:r>
            <a:r>
              <a:rPr lang="pt-BR" sz="1400" dirty="0" err="1" smtClean="0"/>
              <a:t>invoker</a:t>
            </a:r>
            <a:r>
              <a:rPr lang="pt-BR" sz="1400" dirty="0" smtClean="0"/>
              <a:t>)  </a:t>
            </a:r>
            <a:endParaRPr lang="pt-BR" sz="1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4388" y="1772816"/>
            <a:ext cx="2149611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Todos os comandos de </a:t>
            </a:r>
            <a:r>
              <a:rPr lang="pt-BR" sz="1400" dirty="0" err="1" smtClean="0"/>
              <a:t>RemoteControl</a:t>
            </a:r>
            <a:r>
              <a:rPr lang="pt-BR" sz="1400" dirty="0" smtClean="0"/>
              <a:t> implementam a interface </a:t>
            </a:r>
            <a:r>
              <a:rPr lang="pt-BR" sz="1400" dirty="0" err="1" smtClean="0"/>
              <a:t>Command</a:t>
            </a:r>
            <a:r>
              <a:rPr lang="pt-BR" sz="1400" dirty="0" smtClean="0"/>
              <a:t>, que possui um único método : execute(). Os comandos encapsulam um conjunto de ações numa classe especifica fornecida pelo vendedor. O controle remoto invoca essas ações chamando o método execute() (interface)</a:t>
            </a:r>
            <a:endParaRPr lang="pt-BR" sz="1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7890" y="5157192"/>
            <a:ext cx="2537886" cy="160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As Classes de Vendedor são utilizadas para executar o trabalho real  de controle dos  dispositivos  na automação residencial. Aqui estamos  usando a classe Light como exemplo. (</a:t>
            </a:r>
            <a:r>
              <a:rPr lang="pt-BR" sz="1400" dirty="0" err="1" smtClean="0"/>
              <a:t>receiver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843809" y="5526524"/>
            <a:ext cx="6300190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400" dirty="0" smtClean="0"/>
              <a:t>Usando a Interface </a:t>
            </a:r>
            <a:r>
              <a:rPr lang="pt-BR" sz="1400" dirty="0" err="1" smtClean="0"/>
              <a:t>Command</a:t>
            </a:r>
            <a:r>
              <a:rPr lang="pt-BR" sz="1400" dirty="0" smtClean="0"/>
              <a:t>, cada ação que pode ser invocada  pressionando –se um botão no controle remoto é  implementada com um Objeto de Comando simples . O objeto de comando contém referência a um objeto que é uma instância de uma Classe de vendedor é implementa um método execute() que chama um ou mais métodos nesse objeto. Mostraremos aqui duas dessas classes que ligam e desligam uma lâmpada respectivamente (concrete </a:t>
            </a:r>
            <a:r>
              <a:rPr lang="pt-BR" sz="1400" dirty="0" err="1" smtClean="0"/>
              <a:t>Command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2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o botão refazer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784976" cy="547260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Muito </a:t>
            </a:r>
            <a:r>
              <a:rPr lang="pt-BR" dirty="0"/>
              <a:t>bem, agora precisamos acrescentar funcionalidades que permitam implementar o </a:t>
            </a:r>
            <a:r>
              <a:rPr lang="pt-BR" dirty="0" smtClean="0"/>
              <a:t>botão </a:t>
            </a:r>
            <a:r>
              <a:rPr lang="pt-BR" dirty="0"/>
              <a:t>de "refazer" no </a:t>
            </a:r>
            <a:r>
              <a:rPr lang="pt-BR" dirty="0" smtClean="0"/>
              <a:t>controle </a:t>
            </a:r>
            <a:r>
              <a:rPr lang="pt-BR" dirty="0"/>
              <a:t>remoto. Ele funciona assim: digamos que a luz da sala esteja apagada e </a:t>
            </a:r>
            <a:r>
              <a:rPr lang="pt-BR" dirty="0" smtClean="0"/>
              <a:t>você pressiona </a:t>
            </a:r>
            <a:r>
              <a:rPr lang="pt-BR" dirty="0"/>
              <a:t>o </a:t>
            </a:r>
            <a:r>
              <a:rPr lang="pt-BR" dirty="0" smtClean="0"/>
              <a:t>botão </a:t>
            </a:r>
            <a:r>
              <a:rPr lang="pt-BR" dirty="0"/>
              <a:t>correspondente </a:t>
            </a:r>
            <a:r>
              <a:rPr lang="pt-BR" dirty="0" smtClean="0"/>
              <a:t>no controle </a:t>
            </a:r>
            <a:r>
              <a:rPr lang="pt-BR" dirty="0"/>
              <a:t>remoto para </a:t>
            </a:r>
            <a:r>
              <a:rPr lang="pt-BR" dirty="0" smtClean="0"/>
              <a:t>acendê-la</a:t>
            </a:r>
            <a:r>
              <a:rPr lang="pt-BR" dirty="0"/>
              <a:t>. Obviamente, a </a:t>
            </a:r>
            <a:r>
              <a:rPr lang="pt-BR" dirty="0" smtClean="0"/>
              <a:t>lâmpada </a:t>
            </a:r>
            <a:r>
              <a:rPr lang="pt-BR" dirty="0"/>
              <a:t>se acende. Se agora </a:t>
            </a:r>
            <a:r>
              <a:rPr lang="pt-BR" dirty="0" smtClean="0"/>
              <a:t>você </a:t>
            </a:r>
            <a:r>
              <a:rPr lang="pt-BR" dirty="0"/>
              <a:t>pressionar o </a:t>
            </a:r>
            <a:r>
              <a:rPr lang="pt-BR" dirty="0" smtClean="0"/>
              <a:t>botão </a:t>
            </a:r>
            <a:r>
              <a:rPr lang="pt-BR" dirty="0"/>
              <a:t>"refazer", a ú</a:t>
            </a:r>
            <a:r>
              <a:rPr lang="pt-BR" dirty="0" smtClean="0"/>
              <a:t>ltima ação será </a:t>
            </a:r>
            <a:r>
              <a:rPr lang="pt-BR" dirty="0"/>
              <a:t>cancelada - no caso, a </a:t>
            </a:r>
            <a:r>
              <a:rPr lang="pt-BR" dirty="0" smtClean="0"/>
              <a:t>lâmpada será </a:t>
            </a:r>
            <a:r>
              <a:rPr lang="pt-BR" dirty="0"/>
              <a:t>apagada novamente. Antes de entrarmos em exemplos mais </a:t>
            </a:r>
            <a:r>
              <a:rPr lang="pt-BR" dirty="0" smtClean="0"/>
              <a:t>complexos </a:t>
            </a:r>
            <a:r>
              <a:rPr lang="pt-BR" dirty="0"/>
              <a:t>vejamos como a luz funcionaria com o </a:t>
            </a:r>
            <a:r>
              <a:rPr lang="pt-BR" dirty="0" smtClean="0"/>
              <a:t>botão </a:t>
            </a:r>
            <a:r>
              <a:rPr lang="pt-BR" dirty="0"/>
              <a:t>"refazer":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8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/>
          <a:lstStyle/>
          <a:p>
            <a:r>
              <a:rPr lang="pt-BR" dirty="0"/>
              <a:t>Implementando o botão refazer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637" y="4437112"/>
            <a:ext cx="8229600" cy="25817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 smtClean="0"/>
              <a:t>public</a:t>
            </a:r>
            <a:r>
              <a:rPr lang="pt-BR" sz="2400" dirty="0" smtClean="0"/>
              <a:t> interface </a:t>
            </a:r>
            <a:r>
              <a:rPr lang="pt-BR" sz="2400" dirty="0" err="1" smtClean="0"/>
              <a:t>Command</a:t>
            </a:r>
            <a:r>
              <a:rPr lang="pt-BR" sz="2400" dirty="0" smtClean="0"/>
              <a:t>()</a:t>
            </a:r>
          </a:p>
          <a:p>
            <a:pPr marL="0" indent="0">
              <a:buNone/>
            </a:pPr>
            <a:r>
              <a:rPr lang="pt-BR" sz="2400" dirty="0" smtClean="0"/>
              <a:t>{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public</a:t>
            </a:r>
            <a:r>
              <a:rPr lang="pt-BR" sz="2400" dirty="0" smtClean="0"/>
              <a:t> </a:t>
            </a:r>
            <a:r>
              <a:rPr lang="pt-BR" sz="2400" dirty="0" err="1" smtClean="0"/>
              <a:t>void</a:t>
            </a:r>
            <a:r>
              <a:rPr lang="pt-BR" sz="2400" dirty="0" smtClean="0"/>
              <a:t> execute();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public</a:t>
            </a:r>
            <a:r>
              <a:rPr lang="pt-BR" sz="2400" dirty="0" smtClean="0"/>
              <a:t> </a:t>
            </a:r>
            <a:r>
              <a:rPr lang="pt-BR" sz="2400" dirty="0" err="1" smtClean="0"/>
              <a:t>void</a:t>
            </a:r>
            <a:r>
              <a:rPr lang="pt-BR" sz="2400" dirty="0" smtClean="0"/>
              <a:t> </a:t>
            </a:r>
            <a:r>
              <a:rPr lang="pt-BR" sz="2400" dirty="0" err="1" smtClean="0"/>
              <a:t>undo</a:t>
            </a:r>
            <a:r>
              <a:rPr lang="pt-BR" sz="2400" dirty="0" smtClean="0"/>
              <a:t>();</a:t>
            </a:r>
          </a:p>
          <a:p>
            <a:pPr marL="0" indent="0">
              <a:buNone/>
            </a:pPr>
            <a:r>
              <a:rPr lang="pt-BR" sz="2400" dirty="0"/>
              <a:t>}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3528" y="980728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	Os </a:t>
            </a:r>
            <a:r>
              <a:rPr lang="pt-BR" sz="2400" dirty="0"/>
              <a:t>comandos que suportam "refazer" possuem um método </a:t>
            </a:r>
            <a:r>
              <a:rPr lang="pt-BR" sz="2400" dirty="0" err="1"/>
              <a:t>undo</a:t>
            </a:r>
            <a:r>
              <a:rPr lang="pt-BR" sz="2400" dirty="0"/>
              <a:t>() que é uma replica espelhada do método executar(). Seja o que for que execute() tenha feito por último, </a:t>
            </a:r>
            <a:r>
              <a:rPr lang="pt-BR" sz="2400" dirty="0" err="1"/>
              <a:t>undo</a:t>
            </a:r>
            <a:r>
              <a:rPr lang="pt-BR" sz="2400" dirty="0"/>
              <a:t>() pode reverter essa ação. Portanto, antes de poder acrescentar "refazer" aos nossos comandos, precisamos incluir um método </a:t>
            </a:r>
            <a:r>
              <a:rPr lang="pt-BR" sz="2400" dirty="0" err="1"/>
              <a:t>undo</a:t>
            </a:r>
            <a:r>
              <a:rPr lang="pt-BR" sz="2400" dirty="0"/>
              <a:t>() na interface </a:t>
            </a:r>
            <a:r>
              <a:rPr lang="pt-BR" sz="2400" dirty="0" err="1"/>
              <a:t>Command</a:t>
            </a:r>
            <a:r>
              <a:rPr lang="pt-BR" sz="2400" dirty="0"/>
              <a:t>: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pt-BR" dirty="0"/>
              <a:t>Implementando o botão refazer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23762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Começaremos pelo </a:t>
            </a:r>
            <a:r>
              <a:rPr lang="pt-BR" sz="2400" dirty="0" err="1" smtClean="0"/>
              <a:t>LightOnCommand</a:t>
            </a:r>
            <a:r>
              <a:rPr lang="pt-BR" sz="2400" dirty="0" smtClean="0"/>
              <a:t>: se o método execute() de </a:t>
            </a:r>
            <a:r>
              <a:rPr lang="pt-BR" sz="2400" dirty="0" err="1" smtClean="0"/>
              <a:t>LightOnCommand</a:t>
            </a:r>
            <a:r>
              <a:rPr lang="pt-BR" sz="2400" dirty="0" smtClean="0"/>
              <a:t> foi executado então o último método chamado foi </a:t>
            </a:r>
            <a:r>
              <a:rPr lang="pt-BR" sz="2400" dirty="0" err="1" smtClean="0"/>
              <a:t>on</a:t>
            </a:r>
            <a:r>
              <a:rPr lang="pt-BR" sz="2400" dirty="0" smtClean="0"/>
              <a:t>(). Sabemos que </a:t>
            </a:r>
            <a:r>
              <a:rPr lang="pt-BR" sz="2400" dirty="0" err="1" smtClean="0"/>
              <a:t>undo</a:t>
            </a:r>
            <a:r>
              <a:rPr lang="pt-BR" sz="2400" dirty="0" smtClean="0"/>
              <a:t>() precisa fazer o contrário disso chamando o método off().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140968"/>
            <a:ext cx="5479931" cy="36004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788024" y="494116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Como execute() acende a luz, </a:t>
            </a:r>
            <a:r>
              <a:rPr lang="pt-BR" dirty="0" err="1" smtClean="0"/>
              <a:t>undo</a:t>
            </a:r>
            <a:r>
              <a:rPr lang="pt-BR" dirty="0" smtClean="0"/>
              <a:t>() simplesmente a apaga novamente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3491880" y="5264333"/>
            <a:ext cx="1296144" cy="612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299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43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2075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Analisar o Aplicativo </a:t>
            </a:r>
            <a:r>
              <a:rPr lang="pt-BR" dirty="0" err="1" smtClean="0"/>
              <a:t>Duck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836713"/>
            <a:ext cx="8568952" cy="2592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	Joe </a:t>
            </a:r>
            <a:r>
              <a:rPr lang="pt-BR" sz="2400" dirty="0"/>
              <a:t>trabalha para uma empresa que cria </a:t>
            </a:r>
            <a:r>
              <a:rPr lang="pt-BR" sz="2400" dirty="0" smtClean="0"/>
              <a:t>um </a:t>
            </a:r>
            <a:r>
              <a:rPr lang="pt-BR" sz="2400" dirty="0"/>
              <a:t>jogo de </a:t>
            </a:r>
            <a:r>
              <a:rPr lang="pt-BR" sz="2400" dirty="0" smtClean="0"/>
              <a:t>simulação </a:t>
            </a:r>
            <a:r>
              <a:rPr lang="pt-BR" sz="2400" dirty="0"/>
              <a:t>de lago com patos de grande sucesso </a:t>
            </a:r>
            <a:r>
              <a:rPr lang="pt-BR" sz="2400" i="1" dirty="0"/>
              <a:t>o </a:t>
            </a:r>
            <a:r>
              <a:rPr lang="pt-BR" sz="2400" i="1" dirty="0" err="1"/>
              <a:t>SimUDuck</a:t>
            </a:r>
            <a:r>
              <a:rPr lang="pt-BR" sz="2400" i="1" dirty="0"/>
              <a:t>. </a:t>
            </a:r>
            <a:r>
              <a:rPr lang="pt-BR" sz="2400" dirty="0"/>
              <a:t>O jogo pode mostrar uma grande variedade de </a:t>
            </a:r>
            <a:r>
              <a:rPr lang="pt-BR" sz="2400" dirty="0" smtClean="0"/>
              <a:t>espécies </a:t>
            </a:r>
            <a:r>
              <a:rPr lang="pt-BR" sz="2400" dirty="0"/>
              <a:t>de pato nadando e produzindo sons. Os designers iniciais do sistema usaram </a:t>
            </a:r>
            <a:r>
              <a:rPr lang="pt-BR" sz="2400" dirty="0" smtClean="0"/>
              <a:t>técnicas </a:t>
            </a:r>
            <a:r>
              <a:rPr lang="pt-BR" sz="2400" dirty="0"/>
              <a:t>00 </a:t>
            </a:r>
            <a:r>
              <a:rPr lang="pt-BR" sz="2400" dirty="0" smtClean="0"/>
              <a:t>padrão </a:t>
            </a:r>
            <a:r>
              <a:rPr lang="pt-BR" sz="2400" dirty="0"/>
              <a:t>e criaram uma superclasse </a:t>
            </a:r>
            <a:r>
              <a:rPr lang="pt-BR" sz="2400" dirty="0" err="1"/>
              <a:t>Duck</a:t>
            </a:r>
            <a:r>
              <a:rPr lang="pt-BR" sz="2400" dirty="0"/>
              <a:t> (Pato) herdada por todos os outros tipos de pato.</a:t>
            </a:r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01008"/>
            <a:ext cx="8324734" cy="3209536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6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poder de um vocabulário de padrão compartilhado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b="1" dirty="0"/>
              <a:t>Quando voce se comunica usando </a:t>
            </a:r>
            <a:r>
              <a:rPr lang="pt-BR" sz="2400" b="1" dirty="0" err="1"/>
              <a:t>padroes</a:t>
            </a:r>
            <a:r>
              <a:rPr lang="pt-BR" sz="2400" b="1" dirty="0"/>
              <a:t>, </a:t>
            </a:r>
            <a:r>
              <a:rPr lang="pt-BR" sz="2400" b="1" dirty="0" smtClean="0"/>
              <a:t>está fazendo </a:t>
            </a:r>
            <a:r>
              <a:rPr lang="pt-BR" sz="2400" b="1" dirty="0"/>
              <a:t>mais do que apenas compartilhar um </a:t>
            </a:r>
            <a:r>
              <a:rPr lang="pt-BR" sz="2400" b="1" dirty="0" smtClean="0"/>
              <a:t>DIALETO</a:t>
            </a:r>
            <a:r>
              <a:rPr lang="pt-BR" sz="2400" b="1" dirty="0"/>
              <a:t>.</a:t>
            </a:r>
          </a:p>
          <a:p>
            <a:pPr algn="just"/>
            <a:r>
              <a:rPr lang="pt-BR" sz="2400" b="1" dirty="0" smtClean="0"/>
              <a:t>vocabulários </a:t>
            </a:r>
            <a:r>
              <a:rPr lang="pt-BR" sz="2400" b="1" dirty="0"/>
              <a:t>de </a:t>
            </a:r>
            <a:r>
              <a:rPr lang="pt-BR" sz="2400" b="1" dirty="0" smtClean="0"/>
              <a:t>padrão </a:t>
            </a:r>
            <a:r>
              <a:rPr lang="pt-BR" sz="2400" b="1" dirty="0"/>
              <a:t>compartilhado </a:t>
            </a:r>
            <a:r>
              <a:rPr lang="pt-BR" sz="2400" b="1" dirty="0" smtClean="0"/>
              <a:t>são </a:t>
            </a:r>
            <a:r>
              <a:rPr lang="pt-BR" sz="2400" b="1" dirty="0"/>
              <a:t>EFICAZES. </a:t>
            </a:r>
            <a:r>
              <a:rPr lang="pt-BR" sz="2400" dirty="0"/>
              <a:t>Quando</a:t>
            </a:r>
            <a:r>
              <a:rPr lang="pt-BR" sz="2400" dirty="0" smtClean="0"/>
              <a:t> você </a:t>
            </a:r>
            <a:r>
              <a:rPr lang="pt-BR" sz="2400" dirty="0"/>
              <a:t>se comunica </a:t>
            </a:r>
            <a:r>
              <a:rPr lang="pt-BR" sz="2400" dirty="0" smtClean="0"/>
              <a:t>com </a:t>
            </a:r>
            <a:r>
              <a:rPr lang="pt-BR" sz="2400" dirty="0"/>
              <a:t>outro desenvolvedor </a:t>
            </a:r>
            <a:r>
              <a:rPr lang="pt-BR" sz="2400" dirty="0" smtClean="0"/>
              <a:t>ou com sua equipe </a:t>
            </a:r>
            <a:r>
              <a:rPr lang="pt-BR" sz="2400" dirty="0"/>
              <a:t>usando </a:t>
            </a:r>
            <a:r>
              <a:rPr lang="pt-BR" sz="2400" dirty="0" smtClean="0"/>
              <a:t>padrões, esta </a:t>
            </a:r>
            <a:r>
              <a:rPr lang="pt-BR" sz="2400" dirty="0"/>
              <a:t>comunicando </a:t>
            </a:r>
            <a:r>
              <a:rPr lang="pt-BR" sz="2400" dirty="0" smtClean="0"/>
              <a:t>não </a:t>
            </a:r>
            <a:r>
              <a:rPr lang="pt-BR" sz="2400" dirty="0"/>
              <a:t>apenas um nome </a:t>
            </a:r>
            <a:r>
              <a:rPr lang="pt-BR" sz="2400" dirty="0" smtClean="0"/>
              <a:t>padrão, </a:t>
            </a:r>
            <a:r>
              <a:rPr lang="pt-BR" sz="2400" dirty="0"/>
              <a:t>mas um conjunto inteiro de qualidades, </a:t>
            </a:r>
            <a:r>
              <a:rPr lang="pt-BR" sz="2400" dirty="0" smtClean="0"/>
              <a:t>características e restrições </a:t>
            </a:r>
            <a:r>
              <a:rPr lang="pt-BR" sz="2400" dirty="0"/>
              <a:t>que o </a:t>
            </a:r>
            <a:r>
              <a:rPr lang="pt-BR" sz="2400" dirty="0" smtClean="0"/>
              <a:t>padrão </a:t>
            </a:r>
            <a:r>
              <a:rPr lang="pt-BR" sz="2400" dirty="0"/>
              <a:t>representa.</a:t>
            </a:r>
          </a:p>
          <a:p>
            <a:endParaRPr lang="en-US" sz="2400" dirty="0"/>
          </a:p>
          <a:p>
            <a:pPr algn="just"/>
            <a:r>
              <a:rPr lang="pt-BR" sz="2400" b="1" dirty="0" smtClean="0"/>
              <a:t>Os padrões </a:t>
            </a:r>
            <a:r>
              <a:rPr lang="pt-BR" sz="2400" b="1" dirty="0"/>
              <a:t>permitem dizer mais com menos. </a:t>
            </a:r>
            <a:r>
              <a:rPr lang="pt-BR" sz="2400" dirty="0"/>
              <a:t>Quando </a:t>
            </a:r>
            <a:r>
              <a:rPr lang="pt-BR" sz="2400" dirty="0" smtClean="0"/>
              <a:t>você </a:t>
            </a:r>
            <a:r>
              <a:rPr lang="pt-BR" sz="2400" dirty="0"/>
              <a:t>usa </a:t>
            </a:r>
            <a:r>
              <a:rPr lang="pt-BR" sz="2400" dirty="0" smtClean="0"/>
              <a:t>um padrão </a:t>
            </a:r>
            <a:r>
              <a:rPr lang="pt-BR" sz="2400" dirty="0"/>
              <a:t>em uma </a:t>
            </a:r>
            <a:r>
              <a:rPr lang="pt-BR" sz="2400" dirty="0" smtClean="0"/>
              <a:t>descrição, </a:t>
            </a:r>
            <a:r>
              <a:rPr lang="pt-BR" sz="2400" dirty="0"/>
              <a:t>outros desenvolvedores logo sabem </a:t>
            </a:r>
            <a:r>
              <a:rPr lang="pt-BR" sz="2400" dirty="0" smtClean="0"/>
              <a:t>precisamente </a:t>
            </a:r>
            <a:r>
              <a:rPr lang="pt-BR" sz="2400" dirty="0"/>
              <a:t>o design que voce </a:t>
            </a:r>
            <a:r>
              <a:rPr lang="pt-BR" sz="2400" dirty="0" smtClean="0"/>
              <a:t>tem </a:t>
            </a:r>
            <a:r>
              <a:rPr lang="pt-BR" sz="2400" dirty="0"/>
              <a:t>em 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83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Implementando o botão refazer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1"/>
            <a:ext cx="8568952" cy="9361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 smtClean="0"/>
              <a:t>	Agora vamos ao </a:t>
            </a:r>
            <a:r>
              <a:rPr lang="pt-BR" dirty="0" err="1" smtClean="0"/>
              <a:t>LightOffCommand</a:t>
            </a:r>
            <a:r>
              <a:rPr lang="pt-BR" dirty="0" smtClean="0"/>
              <a:t>. Aqui o método </a:t>
            </a:r>
            <a:r>
              <a:rPr lang="pt-BR" dirty="0" err="1" smtClean="0"/>
              <a:t>undo</a:t>
            </a:r>
            <a:r>
              <a:rPr lang="pt-BR" dirty="0" smtClean="0"/>
              <a:t>() só precisa chamar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() de Light.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60848"/>
            <a:ext cx="6336704" cy="389331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60032" y="465313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 aqui o </a:t>
            </a:r>
            <a:r>
              <a:rPr lang="pt-BR" dirty="0" err="1" smtClean="0"/>
              <a:t>undo</a:t>
            </a:r>
            <a:r>
              <a:rPr lang="pt-BR" dirty="0" smtClean="0"/>
              <a:t>() acende novamente a luz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pt-BR" dirty="0"/>
              <a:t>Implementando o botão refazer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856984" cy="3096343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sz="2400" dirty="0" smtClean="0"/>
              <a:t>	Para </a:t>
            </a:r>
            <a:r>
              <a:rPr lang="pt-BR" sz="2400" dirty="0"/>
              <a:t>acrescentar suporte ao </a:t>
            </a:r>
            <a:r>
              <a:rPr lang="pt-BR" sz="2400" dirty="0" smtClean="0"/>
              <a:t>botão </a:t>
            </a:r>
            <a:r>
              <a:rPr lang="pt-BR" sz="2400" dirty="0"/>
              <a:t>"refazer", </a:t>
            </a:r>
            <a:r>
              <a:rPr lang="pt-BR" sz="2400" dirty="0" smtClean="0"/>
              <a:t>só </a:t>
            </a:r>
            <a:r>
              <a:rPr lang="pt-BR" sz="2400" dirty="0"/>
              <a:t>temos que fazer algumas pequenas </a:t>
            </a:r>
            <a:r>
              <a:rPr lang="pt-BR" sz="2400" dirty="0" smtClean="0"/>
              <a:t>modificações </a:t>
            </a:r>
            <a:r>
              <a:rPr lang="pt-BR" sz="2400" dirty="0"/>
              <a:t>na classe </a:t>
            </a:r>
            <a:r>
              <a:rPr lang="pt-BR" sz="2400" dirty="0" err="1" smtClean="0"/>
              <a:t>RemoteControl</a:t>
            </a:r>
            <a:r>
              <a:rPr lang="pt-BR" sz="2400" dirty="0"/>
              <a:t>. Faremos assim: acrescentaremos uma nova </a:t>
            </a:r>
            <a:r>
              <a:rPr lang="pt-BR" sz="2400" dirty="0" smtClean="0"/>
              <a:t>variável </a:t>
            </a:r>
            <a:r>
              <a:rPr lang="pt-BR" sz="2400" dirty="0"/>
              <a:t>de </a:t>
            </a:r>
            <a:r>
              <a:rPr lang="pt-BR" sz="2400" dirty="0" smtClean="0"/>
              <a:t>instância </a:t>
            </a:r>
            <a:r>
              <a:rPr lang="pt-BR" sz="2400" dirty="0"/>
              <a:t>para monitorar o </a:t>
            </a:r>
            <a:r>
              <a:rPr lang="pt-BR" sz="2400" dirty="0" smtClean="0"/>
              <a:t>último </a:t>
            </a:r>
            <a:r>
              <a:rPr lang="pt-BR" sz="2400" dirty="0"/>
              <a:t>comando </a:t>
            </a:r>
            <a:r>
              <a:rPr lang="pt-BR" sz="2400" dirty="0" smtClean="0"/>
              <a:t>acionado</a:t>
            </a:r>
            <a:r>
              <a:rPr lang="pt-BR" sz="2400" dirty="0"/>
              <a:t>; assim, sempre que o </a:t>
            </a:r>
            <a:r>
              <a:rPr lang="pt-BR" sz="2400" dirty="0" smtClean="0"/>
              <a:t>botão </a:t>
            </a:r>
            <a:r>
              <a:rPr lang="pt-BR" sz="2400" dirty="0"/>
              <a:t>"refazer" for pressionado, recuperaremos esse comando e invocaremos o </a:t>
            </a:r>
            <a:r>
              <a:rPr lang="pt-BR" sz="2400" dirty="0" smtClean="0"/>
              <a:t>seu método </a:t>
            </a:r>
            <a:r>
              <a:rPr lang="pt-BR" sz="2400" dirty="0" err="1" smtClean="0"/>
              <a:t>undo</a:t>
            </a:r>
            <a:r>
              <a:rPr lang="pt-BR" sz="2400" dirty="0"/>
              <a:t>().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6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Implementando o botão refazer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4779828" cy="5602846"/>
          </a:xfrm>
        </p:spPr>
      </p:pic>
      <p:cxnSp>
        <p:nvCxnSpPr>
          <p:cNvPr id="6" name="Conector reto 5"/>
          <p:cNvCxnSpPr/>
          <p:nvPr/>
        </p:nvCxnSpPr>
        <p:spPr>
          <a:xfrm>
            <a:off x="611560" y="148478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755576" y="2636912"/>
            <a:ext cx="144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827584" y="364502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99592" y="4221088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611560" y="4437112"/>
            <a:ext cx="1944216" cy="4320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779912" y="3501008"/>
            <a:ext cx="460851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Quando o botão </a:t>
            </a:r>
            <a:r>
              <a:rPr lang="pt-BR" dirty="0" err="1" smtClean="0"/>
              <a:t>undo</a:t>
            </a:r>
            <a:r>
              <a:rPr lang="pt-BR" dirty="0" smtClean="0"/>
              <a:t> é pressionado, invocamos o método </a:t>
            </a:r>
            <a:r>
              <a:rPr lang="pt-BR" dirty="0" err="1" smtClean="0"/>
              <a:t>undo</a:t>
            </a:r>
            <a:r>
              <a:rPr lang="pt-BR" dirty="0" smtClean="0"/>
              <a:t>() do comando armazenado em </a:t>
            </a:r>
            <a:r>
              <a:rPr lang="pt-BR" dirty="0" err="1" smtClean="0"/>
              <a:t>undo</a:t>
            </a:r>
            <a:r>
              <a:rPr lang="pt-BR" dirty="0" smtClean="0"/>
              <a:t> </a:t>
            </a:r>
            <a:r>
              <a:rPr lang="pt-BR" dirty="0" err="1" smtClean="0"/>
              <a:t>Command</a:t>
            </a:r>
            <a:r>
              <a:rPr lang="pt-BR" dirty="0" smtClean="0"/>
              <a:t>, Isso reverte a operação do último comando executado.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2627784" y="4101172"/>
            <a:ext cx="1152128" cy="479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6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 classe </a:t>
            </a:r>
            <a:r>
              <a:rPr lang="pt-BR" dirty="0" err="1" smtClean="0"/>
              <a:t>CeilingFanMediumCommand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33674"/>
            <a:ext cx="6099602" cy="5324326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037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Hora de Testar o botão “Refazer”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229600" cy="4525963"/>
          </a:xfrm>
        </p:spPr>
        <p:txBody>
          <a:bodyPr/>
          <a:lstStyle/>
          <a:p>
            <a:r>
              <a:rPr lang="pt-BR" dirty="0" smtClean="0"/>
              <a:t>Vamos mudar ligeiramente o código para testar o botão refazer.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38289"/>
            <a:ext cx="4711548" cy="493915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7504" y="1965515"/>
            <a:ext cx="22322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Acende e Apaga a luz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 flipV="1">
            <a:off x="2339752" y="2060848"/>
            <a:ext cx="432048" cy="89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4932040" y="1479497"/>
            <a:ext cx="36356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estão os comandos de Light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2"/>
          </p:cNvCxnSpPr>
          <p:nvPr/>
        </p:nvCxnSpPr>
        <p:spPr>
          <a:xfrm flipH="1">
            <a:off x="4139952" y="1848829"/>
            <a:ext cx="2609901" cy="788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11" idx="2"/>
          </p:cNvCxnSpPr>
          <p:nvPr/>
        </p:nvCxnSpPr>
        <p:spPr>
          <a:xfrm flipH="1">
            <a:off x="5940152" y="1848829"/>
            <a:ext cx="809701" cy="788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664222" y="3009727"/>
            <a:ext cx="272420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Agora </a:t>
            </a:r>
            <a:r>
              <a:rPr lang="pt-BR" dirty="0" err="1" smtClean="0"/>
              <a:t>undo</a:t>
            </a:r>
            <a:r>
              <a:rPr lang="pt-BR" dirty="0" smtClean="0"/>
              <a:t> contém </a:t>
            </a:r>
            <a:r>
              <a:rPr lang="pt-BR" dirty="0" err="1" smtClean="0"/>
              <a:t>LightOffCommand</a:t>
            </a:r>
            <a:r>
              <a:rPr lang="pt-BR" dirty="0" smtClean="0"/>
              <a:t>, o último comando executado</a:t>
            </a:r>
            <a:endParaRPr lang="pt-BR" dirty="0"/>
          </a:p>
        </p:txBody>
      </p:sp>
      <p:cxnSp>
        <p:nvCxnSpPr>
          <p:cNvPr id="18" name="Conector de seta reta 17"/>
          <p:cNvCxnSpPr>
            <a:stCxn id="16" idx="1"/>
          </p:cNvCxnSpPr>
          <p:nvPr/>
        </p:nvCxnSpPr>
        <p:spPr>
          <a:xfrm flipH="1">
            <a:off x="4644008" y="3471392"/>
            <a:ext cx="1020214" cy="3748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4572000" y="3969026"/>
            <a:ext cx="45720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botão </a:t>
            </a:r>
            <a:r>
              <a:rPr lang="pt-BR" dirty="0" err="1" smtClean="0"/>
              <a:t>Undo</a:t>
            </a:r>
            <a:r>
              <a:rPr lang="pt-BR" dirty="0" smtClean="0"/>
              <a:t> foi pressionado... O método </a:t>
            </a:r>
            <a:r>
              <a:rPr lang="pt-BR" dirty="0" err="1" smtClean="0"/>
              <a:t>Undo</a:t>
            </a:r>
            <a:r>
              <a:rPr lang="pt-BR" dirty="0" smtClean="0"/>
              <a:t>() de </a:t>
            </a:r>
            <a:r>
              <a:rPr lang="pt-BR" dirty="0" err="1" smtClean="0"/>
              <a:t>LightOffCommand</a:t>
            </a:r>
            <a:r>
              <a:rPr lang="pt-BR" dirty="0" smtClean="0"/>
              <a:t> acende novamente a luz</a:t>
            </a:r>
            <a:endParaRPr lang="pt-BR" dirty="0"/>
          </a:p>
        </p:txBody>
      </p:sp>
      <p:cxnSp>
        <p:nvCxnSpPr>
          <p:cNvPr id="26" name="Conector de seta reta 25"/>
          <p:cNvCxnSpPr>
            <a:stCxn id="23" idx="1"/>
          </p:cNvCxnSpPr>
          <p:nvPr/>
        </p:nvCxnSpPr>
        <p:spPr>
          <a:xfrm flipH="1" flipV="1">
            <a:off x="3851920" y="4292193"/>
            <a:ext cx="720080" cy="138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5444902" y="5229200"/>
            <a:ext cx="363562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seguida apagamos e acendemos novamente a luz</a:t>
            </a:r>
            <a:endParaRPr lang="pt-BR" dirty="0"/>
          </a:p>
        </p:txBody>
      </p:sp>
      <p:cxnSp>
        <p:nvCxnSpPr>
          <p:cNvPr id="30" name="Conector de seta reta 29"/>
          <p:cNvCxnSpPr>
            <a:stCxn id="28" idx="1"/>
          </p:cNvCxnSpPr>
          <p:nvPr/>
        </p:nvCxnSpPr>
        <p:spPr>
          <a:xfrm flipH="1" flipV="1">
            <a:off x="3851920" y="4653136"/>
            <a:ext cx="1592982" cy="899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421635" y="6007487"/>
            <a:ext cx="363562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</a:t>
            </a:r>
            <a:r>
              <a:rPr lang="pt-BR" dirty="0" err="1" smtClean="0"/>
              <a:t>undo</a:t>
            </a:r>
            <a:r>
              <a:rPr lang="pt-BR" dirty="0" smtClean="0"/>
              <a:t> contém </a:t>
            </a:r>
            <a:r>
              <a:rPr lang="pt-BR" dirty="0" err="1" smtClean="0"/>
              <a:t>LightOnCommand</a:t>
            </a:r>
            <a:r>
              <a:rPr lang="pt-BR" dirty="0" smtClean="0"/>
              <a:t>, o ultimo comando executado</a:t>
            </a:r>
            <a:endParaRPr lang="pt-BR" dirty="0"/>
          </a:p>
        </p:txBody>
      </p:sp>
      <p:cxnSp>
        <p:nvCxnSpPr>
          <p:cNvPr id="33" name="Conector de seta reta 32"/>
          <p:cNvCxnSpPr>
            <a:stCxn id="31" idx="1"/>
          </p:cNvCxnSpPr>
          <p:nvPr/>
        </p:nvCxnSpPr>
        <p:spPr>
          <a:xfrm flipH="1" flipV="1">
            <a:off x="4572000" y="6309320"/>
            <a:ext cx="849635" cy="159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107504" y="5552366"/>
            <a:ext cx="223224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botão </a:t>
            </a:r>
            <a:r>
              <a:rPr lang="pt-BR" dirty="0" err="1" smtClean="0"/>
              <a:t>Undo</a:t>
            </a:r>
            <a:r>
              <a:rPr lang="pt-BR" dirty="0" smtClean="0"/>
              <a:t> foi executado  é a Luz e apagada novamente</a:t>
            </a:r>
            <a:endParaRPr lang="pt-BR" dirty="0"/>
          </a:p>
        </p:txBody>
      </p:sp>
      <p:cxnSp>
        <p:nvCxnSpPr>
          <p:cNvPr id="36" name="Conector de seta reta 35"/>
          <p:cNvCxnSpPr>
            <a:stCxn id="34" idx="3"/>
          </p:cNvCxnSpPr>
          <p:nvPr/>
        </p:nvCxnSpPr>
        <p:spPr>
          <a:xfrm>
            <a:off x="2339752" y="6014031"/>
            <a:ext cx="576064" cy="511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4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986"/>
            <a:ext cx="8748464" cy="778098"/>
          </a:xfrm>
        </p:spPr>
        <p:txBody>
          <a:bodyPr>
            <a:normAutofit fontScale="90000"/>
          </a:bodyPr>
          <a:lstStyle/>
          <a:p>
            <a:r>
              <a:rPr lang="pt-BR" dirty="0"/>
              <a:t>Usando o estado para implementar </a:t>
            </a:r>
            <a:r>
              <a:rPr lang="pt-BR" dirty="0" err="1"/>
              <a:t>Undo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3"/>
            <a:ext cx="8784976" cy="302433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As vezes, </a:t>
            </a:r>
            <a:r>
              <a:rPr lang="pt-BR" sz="2400" dirty="0"/>
              <a:t>teremos que lidar com algum gerenciamento de estados para implementar </a:t>
            </a:r>
            <a:r>
              <a:rPr lang="pt-BR" sz="2400" dirty="0" err="1"/>
              <a:t>Undo</a:t>
            </a:r>
            <a:r>
              <a:rPr lang="pt-BR" sz="2400" dirty="0"/>
              <a:t>. </a:t>
            </a:r>
            <a:r>
              <a:rPr lang="pt-BR" sz="2400" dirty="0" smtClean="0"/>
              <a:t>Vamos ver o caso do ventilador </a:t>
            </a:r>
            <a:r>
              <a:rPr lang="pt-BR" sz="2400" dirty="0"/>
              <a:t>de teto (</a:t>
            </a:r>
            <a:r>
              <a:rPr lang="pt-BR" sz="2400" dirty="0" err="1"/>
              <a:t>CeilingFan</a:t>
            </a:r>
            <a:r>
              <a:rPr lang="pt-BR" sz="2400" dirty="0"/>
              <a:t>) classes de vendedor. </a:t>
            </a:r>
            <a:r>
              <a:rPr lang="pt-BR" sz="2400" dirty="0" smtClean="0"/>
              <a:t>Além </a:t>
            </a:r>
            <a:r>
              <a:rPr lang="pt-BR" sz="2400" dirty="0"/>
              <a:t>do </a:t>
            </a:r>
            <a:r>
              <a:rPr lang="pt-BR" sz="2400" dirty="0" err="1"/>
              <a:t>metodo</a:t>
            </a:r>
            <a:r>
              <a:rPr lang="pt-BR" sz="2400" dirty="0"/>
              <a:t> </a:t>
            </a:r>
            <a:r>
              <a:rPr lang="pt-BR" sz="2400" dirty="0" smtClean="0"/>
              <a:t>off(),  </a:t>
            </a:r>
            <a:r>
              <a:rPr lang="pt-BR" sz="2400" dirty="0"/>
              <a:t>o ventilador </a:t>
            </a:r>
            <a:r>
              <a:rPr lang="pt-BR" sz="2400" dirty="0" smtClean="0"/>
              <a:t>também </a:t>
            </a:r>
            <a:r>
              <a:rPr lang="pt-BR" sz="2400" dirty="0"/>
              <a:t>pode ser acionado </a:t>
            </a:r>
            <a:r>
              <a:rPr lang="pt-BR" sz="2400" dirty="0" smtClean="0"/>
              <a:t>com diferentes </a:t>
            </a:r>
            <a:r>
              <a:rPr lang="pt-BR" sz="2400" dirty="0"/>
              <a:t>velocidades. </a:t>
            </a:r>
            <a:r>
              <a:rPr lang="pt-BR" sz="2400" dirty="0" smtClean="0"/>
              <a:t>A seguir será apresentado o código do </a:t>
            </a:r>
            <a:r>
              <a:rPr lang="pt-BR" sz="2400" dirty="0" err="1" smtClean="0"/>
              <a:t>CellingFan</a:t>
            </a:r>
            <a:r>
              <a:rPr lang="pt-BR" sz="2400" dirty="0" smtClean="0"/>
              <a:t>():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70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Usando o estado para implementar </a:t>
            </a:r>
            <a:r>
              <a:rPr lang="pt-BR" dirty="0" err="1" smtClean="0"/>
              <a:t>Undo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692696"/>
            <a:ext cx="1768624" cy="1431982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79136"/>
            <a:ext cx="5735772" cy="607886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139952" y="1268760"/>
            <a:ext cx="288032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Observe que a classe </a:t>
            </a:r>
            <a:r>
              <a:rPr lang="pt-BR" dirty="0" err="1" smtClean="0"/>
              <a:t>CellingFan</a:t>
            </a:r>
            <a:r>
              <a:rPr lang="pt-BR" dirty="0" smtClean="0"/>
              <a:t> contém um estado local representando a velocidade do ventilador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2627784" y="186892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have direita 8"/>
          <p:cNvSpPr/>
          <p:nvPr/>
        </p:nvSpPr>
        <p:spPr>
          <a:xfrm>
            <a:off x="5735264" y="2996952"/>
            <a:ext cx="648072" cy="23042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6365686" y="3501008"/>
            <a:ext cx="267081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Esses métodos definem a velocidade do ventilador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43439" y="5517232"/>
            <a:ext cx="288032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Podemos obter a velocidade atual do ventilador usando </a:t>
            </a:r>
            <a:r>
              <a:rPr lang="pt-BR" dirty="0" err="1" smtClean="0"/>
              <a:t>getSpeed</a:t>
            </a:r>
            <a:r>
              <a:rPr lang="pt-BR" dirty="0" smtClean="0"/>
              <a:t>()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>
            <a:off x="2771800" y="5978897"/>
            <a:ext cx="3471639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9844"/>
            <a:ext cx="8229600" cy="103289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Acrescentando </a:t>
            </a:r>
            <a:r>
              <a:rPr lang="pt-BR" dirty="0" err="1" smtClean="0"/>
              <a:t>Undo</a:t>
            </a:r>
            <a:r>
              <a:rPr lang="pt-BR" dirty="0" smtClean="0"/>
              <a:t> aos comandos do ventilador de teto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96752"/>
            <a:ext cx="8964488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>
                <a:latin typeface="Arial" pitchFamily="34" charset="0"/>
                <a:cs typeface="Arial" pitchFamily="34" charset="0"/>
              </a:rPr>
              <a:t>	Agora vamos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abordar 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inclusão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do refazer nos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vários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comandos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CeilingFan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Para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fazer isso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teremos que monitorar a ú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ltima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velocidade do ventilador e, quando do </a:t>
            </a:r>
            <a:r>
              <a:rPr lang="pt-BR" sz="2400" dirty="0" err="1">
                <a:latin typeface="Arial" pitchFamily="34" charset="0"/>
                <a:cs typeface="Arial" pitchFamily="34" charset="0"/>
              </a:rPr>
              <a:t>undo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() for chamado, restaurar essa velocidade. Aqui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está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o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código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de </a:t>
            </a:r>
            <a:r>
              <a:rPr lang="pt-BR" sz="2400" dirty="0" err="1" smtClean="0">
                <a:latin typeface="Arial" pitchFamily="34" charset="0"/>
                <a:cs typeface="Arial" pitchFamily="34" charset="0"/>
              </a:rPr>
              <a:t>CellingFanHighCommand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9844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Acrescentando </a:t>
            </a:r>
            <a:r>
              <a:rPr lang="pt-BR" dirty="0" err="1" smtClean="0"/>
              <a:t>Undo</a:t>
            </a:r>
            <a:r>
              <a:rPr lang="pt-BR" dirty="0" smtClean="0"/>
              <a:t> aos comandos do ventilador de teto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6056668" cy="5612358"/>
          </a:xfrm>
        </p:spPr>
      </p:pic>
      <p:sp>
        <p:nvSpPr>
          <p:cNvPr id="3" name="Retângulo 2"/>
          <p:cNvSpPr/>
          <p:nvPr/>
        </p:nvSpPr>
        <p:spPr>
          <a:xfrm>
            <a:off x="1259632" y="1484784"/>
            <a:ext cx="1512168" cy="21602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995936" y="1269630"/>
            <a:ext cx="489654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Acrescentamos um estado local para monitorar a velocidade anterior do ventilador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2843808" y="1592795"/>
            <a:ext cx="11521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547664" y="2132856"/>
            <a:ext cx="3024336" cy="21602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20072" y="2270879"/>
            <a:ext cx="392392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execute(), antes de mudarmos a velocidade do ventilador , temos que registrar o seu estado anterior  para o caso de precisarmos reverter nossas ações.  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1"/>
          </p:cNvCxnSpPr>
          <p:nvPr/>
        </p:nvCxnSpPr>
        <p:spPr>
          <a:xfrm flipH="1" flipV="1">
            <a:off x="4572000" y="2420888"/>
            <a:ext cx="648072" cy="5886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242888" y="3748206"/>
            <a:ext cx="4769271" cy="234508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156176" y="4149080"/>
            <a:ext cx="295232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Para reverter a última ação, colocamos a velocidade do ventilador  na velocidade que estava anteriormente.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5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2" y="24036"/>
            <a:ext cx="9036496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Preparando o teste do Ventilador de teto.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Chegou </a:t>
            </a:r>
            <a:r>
              <a:rPr lang="pt-BR" sz="2400" dirty="0"/>
              <a:t>a hora de carregarmos os comandos do ventilador de teto no nosso controle remoto. Vamos colocar o comando referente a velocidade </a:t>
            </a:r>
            <a:r>
              <a:rPr lang="pt-BR" sz="2400" dirty="0" smtClean="0"/>
              <a:t>média </a:t>
            </a:r>
            <a:r>
              <a:rPr lang="pt-BR" sz="2400" dirty="0"/>
              <a:t>do ventilador no </a:t>
            </a:r>
            <a:r>
              <a:rPr lang="pt-BR" sz="2400" dirty="0" smtClean="0"/>
              <a:t>botão </a:t>
            </a:r>
            <a:r>
              <a:rPr lang="pt-BR" sz="2400" dirty="0" err="1"/>
              <a:t>on</a:t>
            </a:r>
            <a:r>
              <a:rPr lang="pt-BR" sz="2400" dirty="0"/>
              <a:t> do slot zero e o que define a velocidade alta no </a:t>
            </a:r>
            <a:r>
              <a:rPr lang="pt-BR" sz="2400" dirty="0" smtClean="0"/>
              <a:t>botão </a:t>
            </a:r>
            <a:r>
              <a:rPr lang="pt-BR" sz="2400" dirty="0" err="1"/>
              <a:t>on</a:t>
            </a:r>
            <a:r>
              <a:rPr lang="pt-BR" sz="2400" dirty="0"/>
              <a:t> do slot </a:t>
            </a:r>
            <a:r>
              <a:rPr lang="pt-BR" sz="2400" dirty="0" smtClean="0"/>
              <a:t>um. </a:t>
            </a:r>
            <a:r>
              <a:rPr lang="pt-BR" sz="2400" dirty="0"/>
              <a:t>Em ambos os casos, os </a:t>
            </a:r>
            <a:r>
              <a:rPr lang="pt-BR" sz="2400" dirty="0" smtClean="0"/>
              <a:t>botões </a:t>
            </a:r>
            <a:r>
              <a:rPr lang="pt-BR" sz="2400" dirty="0"/>
              <a:t>off correspondentes </a:t>
            </a:r>
            <a:r>
              <a:rPr lang="pt-BR" sz="2400" dirty="0" smtClean="0"/>
              <a:t>conterão </a:t>
            </a:r>
            <a:r>
              <a:rPr lang="pt-BR" sz="2400" dirty="0"/>
              <a:t>o comando que desliga o ventilador.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7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poder de um vocabulário de padrão compartilhado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smtClean="0"/>
              <a:t>Falar com padrões </a:t>
            </a:r>
            <a:r>
              <a:rPr lang="pt-BR" sz="2400" b="1" dirty="0"/>
              <a:t>permite que </a:t>
            </a:r>
            <a:r>
              <a:rPr lang="pt-BR" sz="2400" b="1" dirty="0" smtClean="0"/>
              <a:t>você permaneça </a:t>
            </a:r>
            <a:r>
              <a:rPr lang="pt-BR" sz="2400" b="1" dirty="0"/>
              <a:t>"no projeto" mais tempo. </a:t>
            </a:r>
            <a:r>
              <a:rPr lang="pt-BR" sz="2400" dirty="0"/>
              <a:t>Falar sobre sistemas de software usando </a:t>
            </a:r>
            <a:r>
              <a:rPr lang="pt-BR" sz="2400" dirty="0" smtClean="0"/>
              <a:t>padrões permite  </a:t>
            </a:r>
            <a:r>
              <a:rPr lang="pt-BR" sz="2400" dirty="0"/>
              <a:t>manter a </a:t>
            </a:r>
            <a:r>
              <a:rPr lang="pt-BR" sz="2400" dirty="0" smtClean="0"/>
              <a:t>discussão </a:t>
            </a:r>
            <a:r>
              <a:rPr lang="pt-BR" sz="2400" dirty="0"/>
              <a:t>no </a:t>
            </a:r>
            <a:r>
              <a:rPr lang="pt-BR" sz="2400" dirty="0" smtClean="0"/>
              <a:t>nível </a:t>
            </a:r>
            <a:r>
              <a:rPr lang="pt-BR" sz="2400" dirty="0"/>
              <a:t>de projeto, </a:t>
            </a:r>
            <a:r>
              <a:rPr lang="pt-BR" sz="2400" dirty="0" smtClean="0"/>
              <a:t>sem </a:t>
            </a:r>
            <a:r>
              <a:rPr lang="pt-BR" sz="2400" dirty="0"/>
              <a:t>ter que entrar </a:t>
            </a:r>
            <a:r>
              <a:rPr lang="pt-BR" sz="2400" dirty="0" smtClean="0"/>
              <a:t>em detalhes de implementação </a:t>
            </a:r>
            <a:r>
              <a:rPr lang="pt-BR" sz="2400" dirty="0"/>
              <a:t>de objetos e classes.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9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73" y="0"/>
            <a:ext cx="9145016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Preparando o teste do Ventilador de teto.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674"/>
            <a:ext cx="6813164" cy="5324326"/>
          </a:xfrm>
        </p:spPr>
      </p:pic>
      <p:sp>
        <p:nvSpPr>
          <p:cNvPr id="5" name="Chave direita 4"/>
          <p:cNvSpPr/>
          <p:nvPr/>
        </p:nvSpPr>
        <p:spPr>
          <a:xfrm>
            <a:off x="5184068" y="2996952"/>
            <a:ext cx="504056" cy="122413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796136" y="2924944"/>
            <a:ext cx="324036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criamos uma instância de três comandos : high, </a:t>
            </a:r>
            <a:r>
              <a:rPr lang="pt-BR" dirty="0" err="1" smtClean="0"/>
              <a:t>medium</a:t>
            </a:r>
            <a:r>
              <a:rPr lang="pt-BR" dirty="0" smtClean="0"/>
              <a:t> e off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407696" y="3991323"/>
            <a:ext cx="273630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colocamos </a:t>
            </a:r>
            <a:r>
              <a:rPr lang="pt-BR" dirty="0" err="1" smtClean="0"/>
              <a:t>medium</a:t>
            </a:r>
            <a:r>
              <a:rPr lang="pt-BR" dirty="0" smtClean="0"/>
              <a:t> no slot zero e high no slot  um. Carregamos também os respectivos comandos off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6084168" y="4729987"/>
            <a:ext cx="3235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932040" y="5373216"/>
            <a:ext cx="42119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Primeiro ligamos o ventilador na velocidade média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1"/>
          </p:cNvCxnSpPr>
          <p:nvPr/>
        </p:nvCxnSpPr>
        <p:spPr>
          <a:xfrm flipH="1" flipV="1">
            <a:off x="4283968" y="5085184"/>
            <a:ext cx="648072" cy="611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931246" y="6171947"/>
            <a:ext cx="421196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Depois desligamos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5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Preparando o teste do ventilador de teto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4" y="1261170"/>
            <a:ext cx="5616626" cy="5192986"/>
          </a:xfrm>
        </p:spPr>
      </p:pic>
      <p:sp>
        <p:nvSpPr>
          <p:cNvPr id="5" name="CaixaDeTexto 4"/>
          <p:cNvSpPr txBox="1"/>
          <p:nvPr/>
        </p:nvSpPr>
        <p:spPr>
          <a:xfrm>
            <a:off x="3601397" y="1044238"/>
            <a:ext cx="55288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Ligue o ventilador na velocidade média e depois desligue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00256" y="1590438"/>
            <a:ext cx="434016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Aqui estão os comandos do controle remoto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97588" y="2780928"/>
            <a:ext cx="453650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</a:t>
            </a:r>
            <a:r>
              <a:rPr lang="pt-BR" dirty="0" err="1" smtClean="0"/>
              <a:t>undo</a:t>
            </a:r>
            <a:r>
              <a:rPr lang="pt-BR" dirty="0" smtClean="0"/>
              <a:t> contém o ultimo comando executado , </a:t>
            </a:r>
            <a:r>
              <a:rPr lang="pt-BR" dirty="0" err="1" smtClean="0"/>
              <a:t>CellingFanOffComand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2627784" y="3104094"/>
            <a:ext cx="1469804" cy="468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211960" y="3579659"/>
            <a:ext cx="50405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Quando revertemos o último comando, o ventilador volta a girar na velocidade média 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flipH="1">
            <a:off x="3491880" y="3902824"/>
            <a:ext cx="720080" cy="102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211960" y="4194305"/>
            <a:ext cx="504056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mudamos para velocidade alta</a:t>
            </a:r>
            <a:endParaRPr lang="pt-BR" dirty="0"/>
          </a:p>
        </p:txBody>
      </p:sp>
      <p:cxnSp>
        <p:nvCxnSpPr>
          <p:cNvPr id="15" name="Conector de seta reta 14"/>
          <p:cNvCxnSpPr>
            <a:stCxn id="13" idx="1"/>
          </p:cNvCxnSpPr>
          <p:nvPr/>
        </p:nvCxnSpPr>
        <p:spPr>
          <a:xfrm flipH="1" flipV="1">
            <a:off x="3362686" y="4225990"/>
            <a:ext cx="849274" cy="152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590828" y="5301208"/>
            <a:ext cx="504056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último comando colocou em velocidade alta</a:t>
            </a:r>
            <a:endParaRPr lang="pt-BR" dirty="0"/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2843808" y="5485874"/>
            <a:ext cx="747020" cy="8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6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44624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Todo controle remoto precisa de um Modo de Festa.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	De que adianta ter um controle remoto se você não pode  pressionar um único botão para abaixar as luzes, ligar o aparelho de som e a TV, acionar a reprodução de um DVD e ligar a banheira de hidromassagem.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0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318" y="0"/>
            <a:ext cx="9117682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Todo controle remoto precisa de um Modo de Festa.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76872"/>
            <a:ext cx="8818316" cy="4460230"/>
          </a:xfrm>
        </p:spPr>
      </p:pic>
      <p:sp>
        <p:nvSpPr>
          <p:cNvPr id="5" name="CaixaDeTexto 4"/>
          <p:cNvSpPr txBox="1"/>
          <p:nvPr/>
        </p:nvSpPr>
        <p:spPr>
          <a:xfrm>
            <a:off x="2555776" y="1092686"/>
            <a:ext cx="47525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 ideia é criar um novo tipo de </a:t>
            </a:r>
            <a:r>
              <a:rPr lang="pt-BR" dirty="0" err="1" smtClean="0"/>
              <a:t>comand</a:t>
            </a:r>
            <a:r>
              <a:rPr lang="pt-BR" dirty="0" smtClean="0"/>
              <a:t> que possa executar  outros </a:t>
            </a:r>
            <a:r>
              <a:rPr lang="pt-BR" dirty="0" err="1" smtClean="0"/>
              <a:t>Commands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2"/>
          </p:cNvCxnSpPr>
          <p:nvPr/>
        </p:nvCxnSpPr>
        <p:spPr>
          <a:xfrm flipH="1">
            <a:off x="3347864" y="1739017"/>
            <a:ext cx="1584176" cy="46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052045" y="2219856"/>
            <a:ext cx="409195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Receba uma matriz de </a:t>
            </a:r>
            <a:r>
              <a:rPr lang="pt-BR" dirty="0" err="1" smtClean="0"/>
              <a:t>Commands</a:t>
            </a:r>
            <a:r>
              <a:rPr lang="pt-BR" dirty="0" smtClean="0"/>
              <a:t> e os armazena em </a:t>
            </a:r>
            <a:r>
              <a:rPr lang="pt-BR" dirty="0" err="1" smtClean="0"/>
              <a:t>MacroCommand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>
            <a:off x="3059832" y="2543021"/>
            <a:ext cx="1992213" cy="323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203848" y="4365104"/>
            <a:ext cx="560412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Quando a macro é executada pelo controle remoto, estes comandos são executados sequencialmente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2699792" y="4365104"/>
            <a:ext cx="50405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788024" y="6211669"/>
            <a:ext cx="42359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Botão para desfazer todos os comandos</a:t>
            </a:r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 flipH="1" flipV="1">
            <a:off x="3635896" y="6093296"/>
            <a:ext cx="1152128" cy="303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10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3589"/>
            <a:ext cx="8229600" cy="778098"/>
          </a:xfrm>
        </p:spPr>
        <p:txBody>
          <a:bodyPr/>
          <a:lstStyle/>
          <a:p>
            <a:r>
              <a:rPr lang="pt-BR" dirty="0" smtClean="0"/>
              <a:t>Usando o </a:t>
            </a:r>
            <a:r>
              <a:rPr lang="pt-BR" dirty="0" err="1" smtClean="0"/>
              <a:t>Macrocomando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823"/>
            <a:ext cx="5616626" cy="5841652"/>
          </a:xfrm>
        </p:spPr>
      </p:pic>
      <p:sp>
        <p:nvSpPr>
          <p:cNvPr id="5" name="Chave direita 4"/>
          <p:cNvSpPr/>
          <p:nvPr/>
        </p:nvSpPr>
        <p:spPr>
          <a:xfrm>
            <a:off x="3923928" y="1916832"/>
            <a:ext cx="432048" cy="71244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427984" y="1949886"/>
            <a:ext cx="44644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Crie todos os dispositivos ,luz, TV, aparelho de som e banheira de hidromassagem</a:t>
            </a:r>
            <a:endParaRPr lang="pt-BR" dirty="0"/>
          </a:p>
        </p:txBody>
      </p:sp>
      <p:sp>
        <p:nvSpPr>
          <p:cNvPr id="7" name="Chave direita 6"/>
          <p:cNvSpPr/>
          <p:nvPr/>
        </p:nvSpPr>
        <p:spPr>
          <a:xfrm>
            <a:off x="4863827" y="2781672"/>
            <a:ext cx="432048" cy="71244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364088" y="2791569"/>
            <a:ext cx="374441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crie todos os comandos ON para controlá-los</a:t>
            </a:r>
            <a:endParaRPr lang="pt-BR" dirty="0"/>
          </a:p>
        </p:txBody>
      </p:sp>
      <p:sp>
        <p:nvSpPr>
          <p:cNvPr id="9" name="Chave direita 8"/>
          <p:cNvSpPr/>
          <p:nvPr/>
        </p:nvSpPr>
        <p:spPr>
          <a:xfrm>
            <a:off x="5232251" y="3502074"/>
            <a:ext cx="432048" cy="71244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664299" y="3502074"/>
            <a:ext cx="337219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crie todos os comandos OFF para controlá-los</a:t>
            </a:r>
            <a:endParaRPr lang="pt-BR" dirty="0"/>
          </a:p>
        </p:txBody>
      </p:sp>
      <p:sp>
        <p:nvSpPr>
          <p:cNvPr id="11" name="Chave direita 10"/>
          <p:cNvSpPr/>
          <p:nvPr/>
        </p:nvSpPr>
        <p:spPr>
          <a:xfrm>
            <a:off x="5362500" y="4293096"/>
            <a:ext cx="432048" cy="51063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816699" y="4214514"/>
            <a:ext cx="337219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Crie uma matriz para todos os comandos </a:t>
            </a:r>
            <a:r>
              <a:rPr lang="pt-BR" dirty="0" err="1" smtClean="0"/>
              <a:t>On</a:t>
            </a:r>
            <a:r>
              <a:rPr lang="pt-BR" dirty="0" smtClean="0"/>
              <a:t> e outra para todos os comandos OFF</a:t>
            </a:r>
            <a:endParaRPr lang="pt-BR" dirty="0"/>
          </a:p>
        </p:txBody>
      </p:sp>
      <p:sp>
        <p:nvSpPr>
          <p:cNvPr id="13" name="Chave direita 12"/>
          <p:cNvSpPr/>
          <p:nvPr/>
        </p:nvSpPr>
        <p:spPr>
          <a:xfrm>
            <a:off x="4816127" y="4676179"/>
            <a:ext cx="432048" cy="51063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664299" y="5209728"/>
            <a:ext cx="337219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Crie dois  macros comandos correspondentes para armazená-las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 flipH="1" flipV="1">
            <a:off x="5295875" y="5137844"/>
            <a:ext cx="368424" cy="5335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816128" y="6184582"/>
            <a:ext cx="42203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Depois associamos a um botão</a:t>
            </a:r>
            <a:endParaRPr lang="pt-BR" dirty="0"/>
          </a:p>
        </p:txBody>
      </p:sp>
      <p:cxnSp>
        <p:nvCxnSpPr>
          <p:cNvPr id="20" name="Conector de seta reta 19"/>
          <p:cNvCxnSpPr/>
          <p:nvPr/>
        </p:nvCxnSpPr>
        <p:spPr>
          <a:xfrm flipH="1" flipV="1">
            <a:off x="4427984" y="5404618"/>
            <a:ext cx="388143" cy="964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2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Usando o </a:t>
            </a:r>
            <a:r>
              <a:rPr lang="pt-BR" dirty="0" err="1"/>
              <a:t>Macrocomando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4896544" cy="5181926"/>
          </a:xfrm>
        </p:spPr>
      </p:pic>
      <p:sp>
        <p:nvSpPr>
          <p:cNvPr id="5" name="CaixaDeTexto 4"/>
          <p:cNvSpPr txBox="1"/>
          <p:nvPr/>
        </p:nvSpPr>
        <p:spPr>
          <a:xfrm>
            <a:off x="4644008" y="1095286"/>
            <a:ext cx="39604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estão os dois </a:t>
            </a:r>
            <a:r>
              <a:rPr lang="pt-BR" dirty="0" err="1" smtClean="0"/>
              <a:t>macrocomandos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3563888" y="1279952"/>
            <a:ext cx="1080120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355976" y="3212976"/>
            <a:ext cx="396044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Todos os comandos são executados quando ele é invocado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>
            <a:off x="3059832" y="3536142"/>
            <a:ext cx="1296144" cy="324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4427984" y="5045918"/>
            <a:ext cx="396044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também executado quando executa o comando Off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2915816" y="5369083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8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Command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Encapsula uma solicitação como um objeto, permitindo que você parametrize clientes com diferentes solicitações, enfileire ou registre solicitações e  implemente operações reversíveis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4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4511"/>
            <a:ext cx="8229600" cy="778098"/>
          </a:xfrm>
        </p:spPr>
        <p:txBody>
          <a:bodyPr/>
          <a:lstStyle/>
          <a:p>
            <a:r>
              <a:rPr lang="pt-BR" dirty="0" smtClean="0"/>
              <a:t>Pontos Importantes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80728"/>
            <a:ext cx="8856984" cy="587727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0 </a:t>
            </a:r>
            <a:r>
              <a:rPr lang="pt-BR" dirty="0" err="1"/>
              <a:t>Padrao</a:t>
            </a:r>
            <a:r>
              <a:rPr lang="pt-BR" dirty="0"/>
              <a:t> </a:t>
            </a:r>
            <a:r>
              <a:rPr lang="pt-BR" dirty="0" err="1"/>
              <a:t>Command</a:t>
            </a:r>
            <a:r>
              <a:rPr lang="pt-BR" dirty="0"/>
              <a:t> desconecta objeto que faz uma </a:t>
            </a:r>
            <a:r>
              <a:rPr lang="pt-BR" dirty="0" smtClean="0"/>
              <a:t>solicitação </a:t>
            </a:r>
            <a:r>
              <a:rPr lang="pt-BR" dirty="0"/>
              <a:t>do </a:t>
            </a:r>
            <a:r>
              <a:rPr lang="pt-BR" dirty="0" smtClean="0"/>
              <a:t>objeto </a:t>
            </a:r>
            <a:r>
              <a:rPr lang="pt-BR" dirty="0"/>
              <a:t>que sabe como </a:t>
            </a:r>
            <a:r>
              <a:rPr lang="pt-BR" dirty="0" smtClean="0"/>
              <a:t>atendê-la</a:t>
            </a:r>
            <a:r>
              <a:rPr lang="pt-BR" dirty="0"/>
              <a:t>.</a:t>
            </a:r>
          </a:p>
          <a:p>
            <a:pPr algn="just"/>
            <a:r>
              <a:rPr lang="pt-BR" dirty="0" smtClean="0"/>
              <a:t>Um </a:t>
            </a:r>
            <a:r>
              <a:rPr lang="pt-BR" dirty="0"/>
              <a:t>objeto de Comando </a:t>
            </a:r>
            <a:r>
              <a:rPr lang="pt-BR" dirty="0" smtClean="0"/>
              <a:t>esta no </a:t>
            </a:r>
            <a:r>
              <a:rPr lang="pt-BR" dirty="0"/>
              <a:t>centro dessa </a:t>
            </a:r>
            <a:r>
              <a:rPr lang="pt-BR" dirty="0" smtClean="0"/>
              <a:t>desconexão </a:t>
            </a:r>
            <a:r>
              <a:rPr lang="pt-BR" dirty="0"/>
              <a:t>e </a:t>
            </a:r>
            <a:r>
              <a:rPr lang="pt-BR" dirty="0" smtClean="0"/>
              <a:t>encapsula </a:t>
            </a:r>
            <a:r>
              <a:rPr lang="pt-BR" dirty="0"/>
              <a:t>um receptor com uma </a:t>
            </a:r>
            <a:r>
              <a:rPr lang="pt-BR" dirty="0" smtClean="0"/>
              <a:t>ação </a:t>
            </a:r>
            <a:r>
              <a:rPr lang="pt-BR" dirty="0"/>
              <a:t>(ou </a:t>
            </a:r>
            <a:r>
              <a:rPr lang="pt-BR" dirty="0" smtClean="0"/>
              <a:t>conjunto </a:t>
            </a:r>
            <a:r>
              <a:rPr lang="pt-BR" dirty="0"/>
              <a:t>de </a:t>
            </a:r>
            <a:r>
              <a:rPr lang="pt-BR" dirty="0" smtClean="0"/>
              <a:t>ações).</a:t>
            </a:r>
            <a:endParaRPr lang="pt-BR" dirty="0"/>
          </a:p>
          <a:p>
            <a:pPr algn="just"/>
            <a:r>
              <a:rPr lang="pt-BR" dirty="0" smtClean="0"/>
              <a:t>Um </a:t>
            </a:r>
            <a:r>
              <a:rPr lang="pt-BR" dirty="0"/>
              <a:t>invocador faz uma </a:t>
            </a:r>
            <a:r>
              <a:rPr lang="pt-BR" dirty="0" smtClean="0"/>
              <a:t>solicitação em um </a:t>
            </a:r>
            <a:r>
              <a:rPr lang="pt-BR" dirty="0"/>
              <a:t>objeto de Comando chamando </a:t>
            </a:r>
            <a:r>
              <a:rPr lang="pt-BR" dirty="0" smtClean="0"/>
              <a:t>os seus método </a:t>
            </a:r>
            <a:r>
              <a:rPr lang="pt-BR" dirty="0"/>
              <a:t>execute(), que invoca essas </a:t>
            </a:r>
            <a:r>
              <a:rPr lang="pt-BR" dirty="0" smtClean="0"/>
              <a:t>ações </a:t>
            </a:r>
            <a:r>
              <a:rPr lang="pt-BR" dirty="0"/>
              <a:t>no receptor.</a:t>
            </a:r>
          </a:p>
          <a:p>
            <a:pPr algn="just"/>
            <a:r>
              <a:rPr lang="pt-BR" dirty="0" smtClean="0"/>
              <a:t>Os </a:t>
            </a:r>
            <a:r>
              <a:rPr lang="pt-BR" dirty="0"/>
              <a:t>invocadores podem ser </a:t>
            </a:r>
            <a:r>
              <a:rPr lang="pt-BR" dirty="0" smtClean="0"/>
              <a:t>parametrizados </a:t>
            </a:r>
            <a:r>
              <a:rPr lang="pt-BR" dirty="0"/>
              <a:t>com Comandos, </a:t>
            </a:r>
            <a:r>
              <a:rPr lang="pt-BR" dirty="0" smtClean="0"/>
              <a:t>mesmo </a:t>
            </a:r>
            <a:r>
              <a:rPr lang="pt-BR" dirty="0"/>
              <a:t>dinamicamente durante a </a:t>
            </a:r>
            <a:r>
              <a:rPr lang="pt-BR" dirty="0" smtClean="0"/>
              <a:t>execução.</a:t>
            </a:r>
            <a:endParaRPr lang="pt-BR" dirty="0"/>
          </a:p>
          <a:p>
            <a:pPr algn="just"/>
            <a:r>
              <a:rPr lang="pt-BR" dirty="0" smtClean="0"/>
              <a:t>Os comandos </a:t>
            </a:r>
            <a:r>
              <a:rPr lang="pt-BR" dirty="0"/>
              <a:t>podem suportar </a:t>
            </a:r>
            <a:r>
              <a:rPr lang="pt-BR" dirty="0" smtClean="0"/>
              <a:t>reversão </a:t>
            </a:r>
            <a:r>
              <a:rPr lang="pt-BR" dirty="0"/>
              <a:t>das </a:t>
            </a:r>
            <a:r>
              <a:rPr lang="pt-BR" dirty="0" smtClean="0"/>
              <a:t>ações </a:t>
            </a:r>
            <a:r>
              <a:rPr lang="pt-BR" dirty="0"/>
              <a:t>executadas </a:t>
            </a:r>
            <a:r>
              <a:rPr lang="pt-BR" dirty="0" smtClean="0"/>
              <a:t>através </a:t>
            </a:r>
            <a:r>
              <a:rPr lang="pt-BR" dirty="0"/>
              <a:t>da </a:t>
            </a:r>
            <a:r>
              <a:rPr lang="pt-BR" dirty="0" smtClean="0"/>
              <a:t>implementação </a:t>
            </a:r>
            <a:r>
              <a:rPr lang="pt-BR" dirty="0"/>
              <a:t>de um </a:t>
            </a:r>
            <a:r>
              <a:rPr lang="pt-BR" dirty="0" smtClean="0"/>
              <a:t>método </a:t>
            </a:r>
            <a:r>
              <a:rPr lang="pt-BR" dirty="0" err="1" smtClean="0"/>
              <a:t>undo</a:t>
            </a:r>
            <a:r>
              <a:rPr lang="pt-BR" dirty="0" smtClean="0"/>
              <a:t>() </a:t>
            </a:r>
            <a:r>
              <a:rPr lang="pt-BR" dirty="0"/>
              <a:t>que restaura o objeto ao seu </a:t>
            </a:r>
            <a:r>
              <a:rPr lang="pt-BR" dirty="0" smtClean="0"/>
              <a:t>estado </a:t>
            </a:r>
            <a:r>
              <a:rPr lang="pt-BR" dirty="0"/>
              <a:t>anterior, antes que seu </a:t>
            </a:r>
            <a:r>
              <a:rPr lang="pt-BR" dirty="0" smtClean="0"/>
              <a:t>método execute() </a:t>
            </a:r>
            <a:r>
              <a:rPr lang="pt-BR" dirty="0"/>
              <a:t>seja chamado.</a:t>
            </a:r>
          </a:p>
          <a:p>
            <a:pPr algn="just"/>
            <a:r>
              <a:rPr lang="pt-BR" dirty="0" err="1" smtClean="0"/>
              <a:t>Macrocomandos</a:t>
            </a:r>
            <a:r>
              <a:rPr lang="pt-BR" dirty="0" smtClean="0"/>
              <a:t> são extensões simples </a:t>
            </a:r>
            <a:r>
              <a:rPr lang="pt-BR" dirty="0"/>
              <a:t>dos comandos que permitem a </a:t>
            </a:r>
            <a:r>
              <a:rPr lang="pt-BR" dirty="0" smtClean="0"/>
              <a:t>chamada simultânea </a:t>
            </a:r>
            <a:r>
              <a:rPr lang="pt-BR" dirty="0"/>
              <a:t>de </a:t>
            </a:r>
            <a:r>
              <a:rPr lang="pt-BR" dirty="0" smtClean="0"/>
              <a:t>múltiplos comandos. Também é </a:t>
            </a:r>
            <a:r>
              <a:rPr lang="pt-BR" dirty="0"/>
              <a:t>simples implementar </a:t>
            </a:r>
            <a:r>
              <a:rPr lang="pt-BR" dirty="0" err="1" smtClean="0"/>
              <a:t>undo</a:t>
            </a:r>
            <a:r>
              <a:rPr lang="pt-BR" dirty="0" smtClean="0"/>
              <a:t> </a:t>
            </a:r>
            <a:r>
              <a:rPr lang="pt-BR" dirty="0"/>
              <a:t>em </a:t>
            </a:r>
            <a:r>
              <a:rPr lang="pt-BR" dirty="0" err="1"/>
              <a:t>macrocomandos</a:t>
            </a:r>
            <a:r>
              <a:rPr lang="pt-BR" dirty="0"/>
              <a:t>.</a:t>
            </a:r>
          </a:p>
          <a:p>
            <a:pPr algn="just"/>
            <a:r>
              <a:rPr lang="pt-BR" dirty="0" smtClean="0"/>
              <a:t>Na prática</a:t>
            </a:r>
            <a:r>
              <a:rPr lang="pt-BR" dirty="0"/>
              <a:t>, </a:t>
            </a:r>
            <a:r>
              <a:rPr lang="pt-BR" dirty="0" smtClean="0"/>
              <a:t>não </a:t>
            </a: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incomum que </a:t>
            </a:r>
            <a:r>
              <a:rPr lang="pt-BR" dirty="0" smtClean="0"/>
              <a:t>objetos </a:t>
            </a:r>
            <a:r>
              <a:rPr lang="pt-BR" dirty="0"/>
              <a:t>de comando "inteligentes" implemente a </a:t>
            </a:r>
            <a:r>
              <a:rPr lang="pt-BR" dirty="0" smtClean="0"/>
              <a:t>solicitação </a:t>
            </a:r>
            <a:r>
              <a:rPr lang="pt-BR" dirty="0"/>
              <a:t>por conta </a:t>
            </a:r>
            <a:r>
              <a:rPr lang="pt-BR" dirty="0" smtClean="0"/>
              <a:t>própria </a:t>
            </a:r>
            <a:r>
              <a:rPr lang="pt-BR" dirty="0"/>
              <a:t>em vez delega-la a </a:t>
            </a:r>
            <a:r>
              <a:rPr lang="pt-BR" dirty="0" err="1" smtClean="0"/>
              <a:t>umreceptor</a:t>
            </a:r>
            <a:r>
              <a:rPr lang="pt-BR" dirty="0"/>
              <a:t>.</a:t>
            </a:r>
          </a:p>
          <a:p>
            <a:pPr algn="just"/>
            <a:r>
              <a:rPr lang="pt-BR" dirty="0" smtClean="0"/>
              <a:t>Os </a:t>
            </a:r>
            <a:r>
              <a:rPr lang="pt-BR" dirty="0"/>
              <a:t>comandos </a:t>
            </a:r>
            <a:r>
              <a:rPr lang="pt-BR" dirty="0" smtClean="0"/>
              <a:t>também </a:t>
            </a:r>
            <a:r>
              <a:rPr lang="pt-BR" dirty="0"/>
              <a:t>podem </a:t>
            </a:r>
            <a:r>
              <a:rPr lang="pt-BR" dirty="0" smtClean="0"/>
              <a:t>ser usados </a:t>
            </a:r>
            <a:r>
              <a:rPr lang="pt-BR" dirty="0"/>
              <a:t>para implementar registros </a:t>
            </a:r>
            <a:r>
              <a:rPr lang="pt-BR" dirty="0" smtClean="0"/>
              <a:t>ações </a:t>
            </a:r>
            <a:r>
              <a:rPr lang="pt-BR" dirty="0"/>
              <a:t>executadas ("</a:t>
            </a:r>
            <a:r>
              <a:rPr lang="pt-BR" dirty="0" err="1"/>
              <a:t>logging</a:t>
            </a:r>
            <a:r>
              <a:rPr lang="pt-BR" dirty="0"/>
              <a:t>") e </a:t>
            </a:r>
            <a:r>
              <a:rPr lang="pt-BR" dirty="0" smtClean="0"/>
              <a:t>sistema </a:t>
            </a:r>
            <a:r>
              <a:rPr lang="pt-BR" dirty="0"/>
              <a:t>transacionais.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7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Padrões </a:t>
            </a:r>
            <a:r>
              <a:rPr lang="pt-BR" dirty="0" err="1" smtClean="0"/>
              <a:t>Adapter</a:t>
            </a:r>
            <a:r>
              <a:rPr lang="pt-BR" dirty="0" smtClean="0"/>
              <a:t> e </a:t>
            </a:r>
            <a:r>
              <a:rPr lang="pt-BR" dirty="0" err="1" smtClean="0"/>
              <a:t>Facade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 smtClean="0"/>
              <a:t>Estamos cercados de adaptadores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784976" cy="28803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 smtClean="0"/>
              <a:t>	Você não tem </a:t>
            </a:r>
            <a:r>
              <a:rPr lang="pt-BR" sz="2800" dirty="0"/>
              <a:t>nenhuma dificuldade para entender o que </a:t>
            </a:r>
            <a:r>
              <a:rPr lang="pt-BR" sz="2800" dirty="0" smtClean="0"/>
              <a:t>é </a:t>
            </a:r>
            <a:r>
              <a:rPr lang="pt-BR" sz="2800" dirty="0"/>
              <a:t>um adaptador 00, porque o mundo real esta repleto </a:t>
            </a:r>
            <a:r>
              <a:rPr lang="pt-BR" sz="2800" dirty="0" smtClean="0"/>
              <a:t>deles. </a:t>
            </a:r>
            <a:r>
              <a:rPr lang="pt-BR" sz="2800" dirty="0"/>
              <a:t>Por exemplo, </a:t>
            </a:r>
            <a:r>
              <a:rPr lang="pt-BR" sz="2800" dirty="0" smtClean="0"/>
              <a:t>você já </a:t>
            </a:r>
            <a:r>
              <a:rPr lang="pt-BR" sz="2800" dirty="0"/>
              <a:t>tentou usar um laptop fabricado nos EUA em um </a:t>
            </a:r>
            <a:r>
              <a:rPr lang="pt-BR" sz="2800" dirty="0" smtClean="0"/>
              <a:t>país </a:t>
            </a:r>
            <a:r>
              <a:rPr lang="pt-BR" sz="2800" dirty="0"/>
              <a:t>europeu? Nesse caso, </a:t>
            </a:r>
            <a:r>
              <a:rPr lang="pt-BR" sz="2800" dirty="0" smtClean="0"/>
              <a:t>você </a:t>
            </a:r>
            <a:r>
              <a:rPr lang="pt-BR" sz="2800" dirty="0"/>
              <a:t>provavelmente</a:t>
            </a:r>
            <a:r>
              <a:rPr lang="pt-BR" sz="2800" dirty="0" smtClean="0"/>
              <a:t> </a:t>
            </a:r>
            <a:r>
              <a:rPr lang="pt-BR" sz="2800" dirty="0"/>
              <a:t>precisou de um adaptador para liga-lo a tomada</a:t>
            </a:r>
            <a:r>
              <a:rPr lang="pt-BR" sz="2800" dirty="0" smtClean="0"/>
              <a:t>...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2º Padrão: </a:t>
            </a:r>
            <a:r>
              <a:rPr lang="pt-BR" dirty="0" err="1" smtClean="0"/>
              <a:t>Observer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8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Estamos cercados de adaptadores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733401"/>
            <a:ext cx="7296150" cy="2819400"/>
          </a:xfrm>
        </p:spPr>
      </p:pic>
      <p:sp>
        <p:nvSpPr>
          <p:cNvPr id="5" name="CaixaDeTexto 4"/>
          <p:cNvSpPr txBox="1"/>
          <p:nvPr/>
        </p:nvSpPr>
        <p:spPr>
          <a:xfrm>
            <a:off x="755576" y="1268760"/>
            <a:ext cx="28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Tomada de Parede Europeia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203848" y="1973610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Adaptador para CA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652119" y="2156391"/>
            <a:ext cx="197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Pino Americano CA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5536" y="4581128"/>
            <a:ext cx="25922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tomada europeia expõe uma interface para alimentação elétrica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419872" y="4704556"/>
            <a:ext cx="25922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O adaptador faz a conversão de uma interface para a outra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228184" y="3866356"/>
            <a:ext cx="25922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O laptop americano espera uma outra interface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4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Estamos cercados de adaptadores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60486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dirty="0" smtClean="0"/>
              <a:t>Você </a:t>
            </a:r>
            <a:r>
              <a:rPr lang="pt-BR" dirty="0"/>
              <a:t>sabe o que o adaptador faz: ele fica entre o pino de tomada do seu laptop e a tomada de parede europeia, e sua tarefa e adaptar a tomada europeia para que </a:t>
            </a:r>
            <a:r>
              <a:rPr lang="pt-BR" dirty="0" smtClean="0"/>
              <a:t>você </a:t>
            </a:r>
            <a:r>
              <a:rPr lang="pt-BR" dirty="0"/>
              <a:t>possa conectar seu laptop a ela e receber eletricidade. Olhando de outra maneira, o adaptador muda a interface da tomada de parede para algo que o seu laptop espera encontrar.</a:t>
            </a:r>
          </a:p>
          <a:p>
            <a:pPr algn="just"/>
            <a:r>
              <a:rPr lang="pt-BR" dirty="0"/>
              <a:t>Alguns adaptadores de eletricidade </a:t>
            </a:r>
            <a:r>
              <a:rPr lang="pt-BR" dirty="0" smtClean="0"/>
              <a:t>são </a:t>
            </a:r>
            <a:r>
              <a:rPr lang="pt-BR" dirty="0"/>
              <a:t>simples - eles simplesmente mudam o formato da tomada para algo </a:t>
            </a:r>
            <a:r>
              <a:rPr lang="pt-BR" dirty="0" smtClean="0"/>
              <a:t>compatível com </a:t>
            </a:r>
            <a:r>
              <a:rPr lang="pt-BR" dirty="0"/>
              <a:t>o seu pino e permitem que a eletricidade passe diretamente </a:t>
            </a:r>
            <a:r>
              <a:rPr lang="pt-BR" dirty="0" smtClean="0"/>
              <a:t>através </a:t>
            </a:r>
            <a:r>
              <a:rPr lang="pt-BR" dirty="0"/>
              <a:t>deles. Outros, </a:t>
            </a:r>
            <a:r>
              <a:rPr lang="pt-BR" dirty="0" smtClean="0"/>
              <a:t>porém</a:t>
            </a:r>
            <a:r>
              <a:rPr lang="pt-BR" dirty="0"/>
              <a:t>, </a:t>
            </a:r>
            <a:r>
              <a:rPr lang="pt-BR" dirty="0" smtClean="0"/>
              <a:t>são </a:t>
            </a:r>
            <a:r>
              <a:rPr lang="pt-BR" dirty="0"/>
              <a:t>mais complexos internamente e podem ter que aumentar ou diminuir a voltagem para satisfazer as necessidades do seu dispositivo.</a:t>
            </a:r>
          </a:p>
          <a:p>
            <a:pPr algn="just"/>
            <a:r>
              <a:rPr lang="pt-BR" dirty="0"/>
              <a:t>OK, e assim que funciona no mundo real, mas e os adaptadores orientados a objetos? Bem, nossos adaptadores 00 desempenham o mesmo papel dos seus equivalentes no mundo real: eles recebem uma interface e a adaptam para algo que o cliente esta esperando.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257"/>
            <a:ext cx="8229600" cy="1066130"/>
          </a:xfrm>
        </p:spPr>
        <p:txBody>
          <a:bodyPr/>
          <a:lstStyle/>
          <a:p>
            <a:r>
              <a:rPr lang="pt-BR" dirty="0" smtClean="0"/>
              <a:t>Adaptadores Orientados a Objeto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9"/>
            <a:ext cx="8964488" cy="3168352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Digamos </a:t>
            </a:r>
            <a:r>
              <a:rPr lang="pt-BR" dirty="0"/>
              <a:t>que </a:t>
            </a:r>
            <a:r>
              <a:rPr lang="pt-BR" dirty="0" smtClean="0"/>
              <a:t>você </a:t>
            </a:r>
            <a:r>
              <a:rPr lang="pt-BR" dirty="0"/>
              <a:t>tenha que encaixar uma nova biblioteca de classes, adquirida de outro fornecedor, em </a:t>
            </a:r>
            <a:r>
              <a:rPr lang="pt-BR" dirty="0" smtClean="0"/>
              <a:t>um sistema </a:t>
            </a:r>
            <a:r>
              <a:rPr lang="pt-BR" dirty="0"/>
              <a:t>de software </a:t>
            </a:r>
            <a:r>
              <a:rPr lang="pt-BR" dirty="0" smtClean="0"/>
              <a:t>já </a:t>
            </a:r>
            <a:r>
              <a:rPr lang="pt-BR" dirty="0"/>
              <a:t>existente, mas as interfaces projetadas por esse novo fornecedor sejam diferentes das </a:t>
            </a:r>
            <a:r>
              <a:rPr lang="pt-BR" dirty="0" smtClean="0"/>
              <a:t>adotadas pelo  </a:t>
            </a:r>
            <a:r>
              <a:rPr lang="pt-BR" dirty="0"/>
              <a:t>fornecedor anterior: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7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pt-BR" dirty="0"/>
              <a:t>Adaptadores Orientados a Objeto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212976"/>
            <a:ext cx="4772025" cy="2181225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558924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interface não é compatível com a que você usou em seu código. Isso não vai funcionar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51520" y="980728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	Digamos </a:t>
            </a:r>
            <a:r>
              <a:rPr lang="pt-BR" sz="2400" dirty="0"/>
              <a:t>que </a:t>
            </a:r>
            <a:r>
              <a:rPr lang="pt-BR" sz="2400" dirty="0" smtClean="0"/>
              <a:t>você </a:t>
            </a:r>
            <a:r>
              <a:rPr lang="pt-BR" sz="2400" dirty="0"/>
              <a:t>tenha que encaixar uma nova biblioteca de classes, adquirida de outro fornecedor, em um de software </a:t>
            </a:r>
            <a:r>
              <a:rPr lang="pt-BR" sz="2400" dirty="0" smtClean="0"/>
              <a:t>já </a:t>
            </a:r>
            <a:r>
              <a:rPr lang="pt-BR" sz="2400" dirty="0"/>
              <a:t>existente, mas as interfaces projetadas por esse novo fornecedor sejam diferentes </a:t>
            </a:r>
            <a:r>
              <a:rPr lang="pt-BR" sz="2400" dirty="0" smtClean="0"/>
              <a:t>do </a:t>
            </a:r>
            <a:r>
              <a:rPr lang="pt-BR" sz="2400" dirty="0"/>
              <a:t>fornecedor anterior: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5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510"/>
            <a:ext cx="8229600" cy="922114"/>
          </a:xfrm>
        </p:spPr>
        <p:txBody>
          <a:bodyPr/>
          <a:lstStyle/>
          <a:p>
            <a:r>
              <a:rPr lang="pt-BR" dirty="0"/>
              <a:t>Adaptadores Orientados a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25922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Muito </a:t>
            </a:r>
            <a:r>
              <a:rPr lang="pt-BR" sz="2400" dirty="0"/>
              <a:t>bem, </a:t>
            </a:r>
            <a:r>
              <a:rPr lang="pt-BR" sz="2400" dirty="0" smtClean="0"/>
              <a:t>você não </a:t>
            </a:r>
            <a:r>
              <a:rPr lang="pt-BR" sz="2400" dirty="0"/>
              <a:t>quer resolver o problema mudando o </a:t>
            </a:r>
            <a:r>
              <a:rPr lang="pt-BR" sz="2400" dirty="0" smtClean="0"/>
              <a:t>código </a:t>
            </a:r>
            <a:r>
              <a:rPr lang="pt-BR" sz="2400" dirty="0"/>
              <a:t>existente (e nem pode mudar o </a:t>
            </a:r>
            <a:r>
              <a:rPr lang="pt-BR" sz="2400" dirty="0" smtClean="0"/>
              <a:t>código </a:t>
            </a:r>
            <a:r>
              <a:rPr lang="pt-BR" sz="2400" dirty="0"/>
              <a:t>do fornecedor). 0 que fazer? Bem, </a:t>
            </a:r>
            <a:r>
              <a:rPr lang="pt-BR" sz="2400" dirty="0" smtClean="0"/>
              <a:t>você </a:t>
            </a:r>
            <a:r>
              <a:rPr lang="pt-BR" sz="2400" dirty="0"/>
              <a:t>pode escrever uma classe que adapte a interface do novo fornecedor ao </a:t>
            </a:r>
            <a:r>
              <a:rPr lang="pt-BR" sz="2400" dirty="0" smtClean="0"/>
              <a:t>formato </a:t>
            </a:r>
            <a:r>
              <a:rPr lang="pt-BR" sz="2400" dirty="0"/>
              <a:t>que o sistema espera encontrar.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2" y="3168377"/>
            <a:ext cx="6381750" cy="23241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1520" y="5492477"/>
            <a:ext cx="338437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adaptador implementa a interface que as suas classes esperam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139952" y="5492477"/>
            <a:ext cx="47525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 se comunica com a interface do novo fornecedor para atender a suas solicitações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6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/>
          <a:lstStyle/>
          <a:p>
            <a:r>
              <a:rPr lang="pt-BR" dirty="0"/>
              <a:t>Adaptadores Orientados a Objeto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7"/>
            <a:ext cx="8640960" cy="1512168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O adaptador funciona como um intermediário, recebendo as solicitações dos clientes e convertendo-a para um formato que faça sentido para as classes do novo fornecedor. 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6229350" cy="29241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7504" y="5426833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Nenhuma alteração no código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208312" y="545057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Novo código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04606" y="549674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Nenhuma alteração do código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2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Se anda como um pato e grasna como um pato, então talvez seja um peru envelopado num adaptador de pato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844825"/>
            <a:ext cx="8517632" cy="1224136"/>
          </a:xfrm>
        </p:spPr>
        <p:txBody>
          <a:bodyPr/>
          <a:lstStyle/>
          <a:p>
            <a:pPr algn="just"/>
            <a:r>
              <a:rPr lang="pt-BR" dirty="0" smtClean="0"/>
              <a:t>Vamos ver um adaptador em ação. Vamos ver uma versão simplificada da classe </a:t>
            </a:r>
            <a:r>
              <a:rPr lang="pt-BR" dirty="0" err="1" smtClean="0"/>
              <a:t>Duck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" y="3212976"/>
            <a:ext cx="4479656" cy="134037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414639" y="3746649"/>
            <a:ext cx="467063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Desta vez, nossos patos implementam uma</a:t>
            </a:r>
          </a:p>
          <a:p>
            <a:r>
              <a:rPr lang="pt-BR" dirty="0" smtClean="0"/>
              <a:t> interface </a:t>
            </a:r>
            <a:r>
              <a:rPr lang="pt-BR" dirty="0" err="1" smtClean="0"/>
              <a:t>Duck</a:t>
            </a:r>
            <a:r>
              <a:rPr lang="pt-BR" dirty="0" smtClean="0"/>
              <a:t> que lhes permite grasnar e voar 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H="1" flipV="1">
            <a:off x="4211960" y="3429000"/>
            <a:ext cx="2537998" cy="317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8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191" y="-8731"/>
            <a:ext cx="9144000" cy="85010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Subclasse de </a:t>
            </a:r>
            <a:r>
              <a:rPr lang="pt-BR" dirty="0" err="1" smtClean="0"/>
              <a:t>Duck</a:t>
            </a:r>
            <a:r>
              <a:rPr lang="pt-BR" dirty="0" smtClean="0"/>
              <a:t>. </a:t>
            </a:r>
            <a:r>
              <a:rPr lang="pt-BR" dirty="0" err="1" smtClean="0"/>
              <a:t>MallardDuck</a:t>
            </a:r>
            <a:r>
              <a:rPr lang="pt-BR" dirty="0" smtClean="0"/>
              <a:t> (Pato Real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6323166" cy="2767352"/>
          </a:xfrm>
        </p:spPr>
      </p:pic>
      <p:sp>
        <p:nvSpPr>
          <p:cNvPr id="5" name="CaixaDeTexto 4"/>
          <p:cNvSpPr txBox="1"/>
          <p:nvPr/>
        </p:nvSpPr>
        <p:spPr>
          <a:xfrm>
            <a:off x="6444208" y="2420888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Implementações simples: o pato simplesmente imprime o que esta fazendo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5148064" y="2780928"/>
            <a:ext cx="1296144" cy="24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1"/>
          </p:cNvCxnSpPr>
          <p:nvPr/>
        </p:nvCxnSpPr>
        <p:spPr>
          <a:xfrm flipH="1">
            <a:off x="5652120" y="3021053"/>
            <a:ext cx="792088" cy="600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1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implementar uma ave diferente. </a:t>
            </a:r>
            <a:br>
              <a:rPr lang="pt-BR" dirty="0" smtClean="0"/>
            </a:br>
            <a:r>
              <a:rPr lang="pt-BR" dirty="0" smtClean="0"/>
              <a:t>O Peru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4971082" cy="1444426"/>
          </a:xfrm>
        </p:spPr>
      </p:pic>
      <p:sp>
        <p:nvSpPr>
          <p:cNvPr id="5" name="CaixaDeTexto 4"/>
          <p:cNvSpPr txBox="1"/>
          <p:nvPr/>
        </p:nvSpPr>
        <p:spPr>
          <a:xfrm>
            <a:off x="5292080" y="1687116"/>
            <a:ext cx="36154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Perus não grasnam, eles gorgolejam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4788024" y="1871782"/>
            <a:ext cx="504056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515614" y="2708920"/>
            <a:ext cx="300845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Perus podem voar, porém em </a:t>
            </a:r>
          </a:p>
          <a:p>
            <a:r>
              <a:rPr lang="pt-BR" dirty="0" smtClean="0"/>
              <a:t>distâncias curtas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 flipV="1">
            <a:off x="4427984" y="2492896"/>
            <a:ext cx="1087630" cy="539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1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</p:spPr>
        <p:txBody>
          <a:bodyPr>
            <a:normAutofit/>
          </a:bodyPr>
          <a:lstStyle/>
          <a:p>
            <a:r>
              <a:rPr lang="pt-BR" dirty="0"/>
              <a:t>Vamos </a:t>
            </a:r>
            <a:r>
              <a:rPr lang="pt-BR" dirty="0" smtClean="0"/>
              <a:t>implementar o  </a:t>
            </a:r>
            <a:r>
              <a:rPr lang="pt-BR" dirty="0"/>
              <a:t>Peru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" y="1772816"/>
            <a:ext cx="6951078" cy="2308522"/>
          </a:xfrm>
        </p:spPr>
      </p:pic>
      <p:sp>
        <p:nvSpPr>
          <p:cNvPr id="5" name="CaixaDeTexto 4"/>
          <p:cNvSpPr txBox="1"/>
          <p:nvPr/>
        </p:nvSpPr>
        <p:spPr>
          <a:xfrm>
            <a:off x="2267744" y="4365104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Aqui está uma implementação concreta de </a:t>
            </a:r>
            <a:r>
              <a:rPr lang="pt-BR" dirty="0" err="1" smtClean="0"/>
              <a:t>Turkey</a:t>
            </a:r>
            <a:r>
              <a:rPr lang="pt-BR" dirty="0" smtClean="0"/>
              <a:t>; assim como </a:t>
            </a:r>
            <a:r>
              <a:rPr lang="pt-BR" dirty="0" err="1" smtClean="0"/>
              <a:t>Duck</a:t>
            </a:r>
            <a:r>
              <a:rPr lang="pt-BR" dirty="0" smtClean="0"/>
              <a:t>, ele simplesmente imprime suas ações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H="1" flipV="1">
            <a:off x="4283968" y="3501008"/>
            <a:ext cx="133214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0"/>
          </p:cNvCxnSpPr>
          <p:nvPr/>
        </p:nvCxnSpPr>
        <p:spPr>
          <a:xfrm flipH="1" flipV="1">
            <a:off x="4572000" y="2492896"/>
            <a:ext cx="1044116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850106"/>
          </a:xfrm>
        </p:spPr>
        <p:txBody>
          <a:bodyPr/>
          <a:lstStyle/>
          <a:p>
            <a:r>
              <a:rPr lang="pt-BR" dirty="0" smtClean="0"/>
              <a:t>Padrão </a:t>
            </a:r>
            <a:r>
              <a:rPr lang="pt-BR" dirty="0" err="1" smtClean="0"/>
              <a:t>Observer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2808312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Temos </a:t>
            </a:r>
            <a:r>
              <a:rPr lang="pt-BR" sz="2400" dirty="0"/>
              <a:t>um </a:t>
            </a:r>
            <a:r>
              <a:rPr lang="pt-BR" sz="2400" dirty="0" smtClean="0"/>
              <a:t>padrão </a:t>
            </a:r>
            <a:r>
              <a:rPr lang="pt-BR" sz="2400" dirty="0"/>
              <a:t>que </a:t>
            </a:r>
            <a:r>
              <a:rPr lang="pt-BR" sz="2400" dirty="0" smtClean="0"/>
              <a:t>mantém </a:t>
            </a:r>
            <a:r>
              <a:rPr lang="pt-BR" sz="2400" dirty="0"/>
              <a:t>seus objetos atualizados quando algo importante ocorre. 0 objeto pode ate </a:t>
            </a:r>
            <a:r>
              <a:rPr lang="pt-BR" sz="2400" dirty="0" smtClean="0"/>
              <a:t>decidir no </a:t>
            </a:r>
            <a:r>
              <a:rPr lang="pt-BR" sz="2400" dirty="0"/>
              <a:t>tempo de </a:t>
            </a:r>
            <a:r>
              <a:rPr lang="pt-BR" sz="2400" dirty="0" smtClean="0"/>
              <a:t>execução </a:t>
            </a:r>
            <a:r>
              <a:rPr lang="pt-BR" sz="2400" dirty="0"/>
              <a:t>se deseja ser mantido informado. 0 </a:t>
            </a:r>
            <a:r>
              <a:rPr lang="pt-BR" sz="2400" dirty="0" smtClean="0"/>
              <a:t>Padrão </a:t>
            </a:r>
            <a:r>
              <a:rPr lang="pt-BR" sz="2400" dirty="0" err="1"/>
              <a:t>Observer</a:t>
            </a:r>
            <a:r>
              <a:rPr lang="pt-BR" sz="2400" dirty="0"/>
              <a:t> </a:t>
            </a:r>
            <a:r>
              <a:rPr lang="pt-BR" sz="2400" dirty="0" smtClean="0"/>
              <a:t>é um </a:t>
            </a:r>
            <a:r>
              <a:rPr lang="pt-BR" sz="2400" dirty="0"/>
              <a:t>dos mais usados no JDK e </a:t>
            </a:r>
            <a:r>
              <a:rPr lang="pt-BR" sz="2400" dirty="0" smtClean="0"/>
              <a:t>é incrivelmente útil</a:t>
            </a:r>
            <a:r>
              <a:rPr lang="pt-BR" sz="2400" dirty="0"/>
              <a:t>. Antes de terminar, </a:t>
            </a:r>
            <a:r>
              <a:rPr lang="pt-BR" sz="2400" dirty="0" smtClean="0"/>
              <a:t>também </a:t>
            </a:r>
            <a:r>
              <a:rPr lang="pt-BR" sz="2400" dirty="0"/>
              <a:t>iremos analisar </a:t>
            </a:r>
            <a:r>
              <a:rPr lang="pt-BR" sz="2400" dirty="0" smtClean="0"/>
              <a:t>relações </a:t>
            </a:r>
            <a:r>
              <a:rPr lang="pt-BR" sz="2400" dirty="0"/>
              <a:t>um-para-muitos e </a:t>
            </a:r>
            <a:r>
              <a:rPr lang="pt-BR" sz="2400" dirty="0" smtClean="0"/>
              <a:t>ligações </a:t>
            </a:r>
            <a:r>
              <a:rPr lang="pt-BR" sz="2400" dirty="0"/>
              <a:t>leves (e isso mesmo, dissemos </a:t>
            </a:r>
            <a:r>
              <a:rPr lang="pt-BR" sz="2400" dirty="0" smtClean="0"/>
              <a:t>ligações).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pt-BR" dirty="0" smtClean="0"/>
              <a:t>O Adaptador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4525963"/>
          </a:xfrm>
        </p:spPr>
        <p:txBody>
          <a:bodyPr/>
          <a:lstStyle/>
          <a:p>
            <a:pPr algn="just"/>
            <a:r>
              <a:rPr lang="pt-BR" dirty="0" smtClean="0"/>
              <a:t>Agora, digamos que os objetos </a:t>
            </a:r>
            <a:r>
              <a:rPr lang="pt-BR" dirty="0" err="1" smtClean="0"/>
              <a:t>Duck</a:t>
            </a:r>
            <a:r>
              <a:rPr lang="pt-BR" dirty="0"/>
              <a:t> </a:t>
            </a:r>
            <a:r>
              <a:rPr lang="pt-BR" dirty="0" smtClean="0"/>
              <a:t>estejam em falta e você queira usar alguns objetos </a:t>
            </a:r>
            <a:r>
              <a:rPr lang="pt-BR" dirty="0" err="1" smtClean="0"/>
              <a:t>Turkey</a:t>
            </a:r>
            <a:r>
              <a:rPr lang="pt-BR" dirty="0" smtClean="0"/>
              <a:t> em seu lugar. Obviamente, não há como usar os perus do jeito que estão, porque eles tem uma interface diferente. 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5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22114"/>
          </a:xfrm>
        </p:spPr>
        <p:txBody>
          <a:bodyPr/>
          <a:lstStyle/>
          <a:p>
            <a:r>
              <a:rPr lang="pt-BR" dirty="0" smtClean="0"/>
              <a:t>Escrevendo um adaptador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4824"/>
            <a:ext cx="6048670" cy="4655034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764704"/>
            <a:ext cx="87129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primeiro lugar, você precisa implementar a interface do tipo que está sendo adaptado. Essa é a interface que seu cliente espera encontrar.  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2"/>
          </p:cNvCxnSpPr>
          <p:nvPr/>
        </p:nvCxnSpPr>
        <p:spPr>
          <a:xfrm flipH="1">
            <a:off x="4572000" y="1411035"/>
            <a:ext cx="36004" cy="361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580112" y="2204864"/>
            <a:ext cx="345638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seguida, temos que obter uma referência ao objeto que estamos adaptando ; aqui fazemos isso através do construtor.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91894" y="3571886"/>
            <a:ext cx="345638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temos que implementar todos os métodos da interface ; a tradução de </a:t>
            </a:r>
            <a:r>
              <a:rPr lang="pt-BR" dirty="0" err="1" smtClean="0"/>
              <a:t>quack</a:t>
            </a:r>
            <a:r>
              <a:rPr lang="pt-BR" dirty="0" smtClean="0"/>
              <a:t>() entre as classes é fácil , basta chamar o método </a:t>
            </a:r>
            <a:r>
              <a:rPr lang="pt-BR" dirty="0" err="1" smtClean="0"/>
              <a:t>gobble</a:t>
            </a:r>
            <a:r>
              <a:rPr lang="pt-BR" dirty="0" smtClean="0"/>
              <a:t>();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3707904" y="4077072"/>
            <a:ext cx="1872208" cy="233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 flipV="1">
            <a:off x="4355976" y="3068960"/>
            <a:ext cx="1224136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282391" y="5657671"/>
            <a:ext cx="783725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Embora ambas as interfaces tenham o método </a:t>
            </a:r>
            <a:r>
              <a:rPr lang="pt-BR" dirty="0" err="1" smtClean="0"/>
              <a:t>fly</a:t>
            </a:r>
            <a:r>
              <a:rPr lang="pt-BR" dirty="0" smtClean="0"/>
              <a:t>(), os perus só conseguem voar em breves arrancos ; eles não fazem voos de longa distância como os patos. Para compensar essa diferença, chamamos o método </a:t>
            </a:r>
            <a:r>
              <a:rPr lang="pt-BR" dirty="0" err="1" smtClean="0"/>
              <a:t>fly</a:t>
            </a:r>
            <a:r>
              <a:rPr lang="pt-BR" dirty="0" smtClean="0"/>
              <a:t>() de </a:t>
            </a:r>
            <a:r>
              <a:rPr lang="pt-BR" dirty="0" err="1" smtClean="0"/>
              <a:t>Turkey</a:t>
            </a:r>
            <a:r>
              <a:rPr lang="pt-BR" dirty="0" smtClean="0"/>
              <a:t> cinco vezes, para mapeá-lo ao método </a:t>
            </a:r>
            <a:r>
              <a:rPr lang="pt-BR" dirty="0" err="1" smtClean="0"/>
              <a:t>fly</a:t>
            </a:r>
            <a:r>
              <a:rPr lang="pt-BR" dirty="0" smtClean="0"/>
              <a:t>() de um pato</a:t>
            </a:r>
            <a:endParaRPr lang="pt-BR" dirty="0"/>
          </a:p>
        </p:txBody>
      </p:sp>
      <p:cxnSp>
        <p:nvCxnSpPr>
          <p:cNvPr id="18" name="Conector de seta reta 17"/>
          <p:cNvCxnSpPr>
            <a:stCxn id="16" idx="0"/>
          </p:cNvCxnSpPr>
          <p:nvPr/>
        </p:nvCxnSpPr>
        <p:spPr>
          <a:xfrm flipH="1" flipV="1">
            <a:off x="3923928" y="5373216"/>
            <a:ext cx="1277089" cy="284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2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 smtClean="0"/>
              <a:t>Test-drive do adaptador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3"/>
            <a:ext cx="8229600" cy="57606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Código parta testar o adaptador.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" y="1628800"/>
            <a:ext cx="5760642" cy="46617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173291" y="1649016"/>
            <a:ext cx="25922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Primeiro criamos um pato</a:t>
            </a:r>
            <a:endParaRPr lang="pt-BR" dirty="0"/>
          </a:p>
        </p:txBody>
      </p:sp>
      <p:cxnSp>
        <p:nvCxnSpPr>
          <p:cNvPr id="7" name="Conector de seta reta 6"/>
          <p:cNvCxnSpPr>
            <a:endCxn id="5" idx="1"/>
          </p:cNvCxnSpPr>
          <p:nvPr/>
        </p:nvCxnSpPr>
        <p:spPr>
          <a:xfrm flipV="1">
            <a:off x="4572000" y="1833682"/>
            <a:ext cx="1601291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endCxn id="8" idx="1"/>
          </p:cNvCxnSpPr>
          <p:nvPr/>
        </p:nvCxnSpPr>
        <p:spPr>
          <a:xfrm flipV="1">
            <a:off x="4572000" y="2203014"/>
            <a:ext cx="1604689" cy="289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176689" y="2018348"/>
            <a:ext cx="12961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É</a:t>
            </a:r>
            <a:r>
              <a:rPr lang="pt-BR" dirty="0" smtClean="0"/>
              <a:t> um peru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652120" y="2387680"/>
            <a:ext cx="34918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Depois envelopamos o Peru com um </a:t>
            </a:r>
            <a:r>
              <a:rPr lang="pt-BR" dirty="0" err="1" smtClean="0"/>
              <a:t>TurkeyAdapter</a:t>
            </a:r>
            <a:r>
              <a:rPr lang="pt-BR" dirty="0" smtClean="0"/>
              <a:t> para que ele se pareça com um pato</a:t>
            </a:r>
            <a:endParaRPr lang="pt-BR" dirty="0"/>
          </a:p>
        </p:txBody>
      </p:sp>
      <p:cxnSp>
        <p:nvCxnSpPr>
          <p:cNvPr id="12" name="Conector de seta reta 11"/>
          <p:cNvCxnSpPr>
            <a:endCxn id="10" idx="1"/>
          </p:cNvCxnSpPr>
          <p:nvPr/>
        </p:nvCxnSpPr>
        <p:spPr>
          <a:xfrm>
            <a:off x="5372645" y="2708920"/>
            <a:ext cx="279475" cy="140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652120" y="3326370"/>
            <a:ext cx="34918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seguida testamos o peru fazendo-o gorgolejar e voar</a:t>
            </a:r>
            <a:endParaRPr lang="pt-BR" dirty="0"/>
          </a:p>
        </p:txBody>
      </p:sp>
      <p:cxnSp>
        <p:nvCxnSpPr>
          <p:cNvPr id="15" name="Conector de seta reta 14"/>
          <p:cNvCxnSpPr>
            <a:stCxn id="13" idx="1"/>
          </p:cNvCxnSpPr>
          <p:nvPr/>
        </p:nvCxnSpPr>
        <p:spPr>
          <a:xfrm flipH="1" flipV="1">
            <a:off x="4932040" y="3212976"/>
            <a:ext cx="720080" cy="436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652120" y="3983002"/>
            <a:ext cx="349188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vamos testar o pato chamando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TestDuck</a:t>
            </a:r>
            <a:r>
              <a:rPr lang="pt-BR" dirty="0" smtClean="0"/>
              <a:t>(), que espera um objeto </a:t>
            </a:r>
            <a:r>
              <a:rPr lang="pt-BR" dirty="0" err="1" smtClean="0"/>
              <a:t>Duck</a:t>
            </a:r>
            <a:r>
              <a:rPr lang="pt-BR" dirty="0"/>
              <a:t>.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H="1" flipV="1">
            <a:off x="4932040" y="3983002"/>
            <a:ext cx="720080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652120" y="4906332"/>
            <a:ext cx="34918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agora o grande teste: Tentamos disfarçar  o peru como um pato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926320" y="5805264"/>
            <a:ext cx="503816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está nosso método </a:t>
            </a:r>
            <a:r>
              <a:rPr lang="pt-BR" dirty="0" err="1" smtClean="0"/>
              <a:t>testDuck</a:t>
            </a:r>
            <a:r>
              <a:rPr lang="pt-BR" dirty="0" smtClean="0"/>
              <a:t>(), ele recebe um pato e chama seus métodos teste e </a:t>
            </a:r>
            <a:r>
              <a:rPr lang="pt-BR" dirty="0" err="1" smtClean="0"/>
              <a:t>fly</a:t>
            </a:r>
            <a:r>
              <a:rPr lang="pt-BR" dirty="0" smtClean="0"/>
              <a:t>.</a:t>
            </a:r>
            <a:endParaRPr lang="pt-BR" dirty="0"/>
          </a:p>
        </p:txBody>
      </p:sp>
      <p:cxnSp>
        <p:nvCxnSpPr>
          <p:cNvPr id="22" name="Conector de seta reta 21"/>
          <p:cNvCxnSpPr>
            <a:stCxn id="20" idx="1"/>
          </p:cNvCxnSpPr>
          <p:nvPr/>
        </p:nvCxnSpPr>
        <p:spPr>
          <a:xfrm flipH="1" flipV="1">
            <a:off x="2987824" y="5552663"/>
            <a:ext cx="938496" cy="575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3561"/>
            <a:ext cx="8229600" cy="778098"/>
          </a:xfrm>
        </p:spPr>
        <p:txBody>
          <a:bodyPr/>
          <a:lstStyle/>
          <a:p>
            <a:r>
              <a:rPr lang="pt-BR" dirty="0"/>
              <a:t>Test-drive do adaptador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" y="1018179"/>
            <a:ext cx="6192688" cy="4785260"/>
          </a:xfrm>
        </p:spPr>
      </p:pic>
      <p:sp>
        <p:nvSpPr>
          <p:cNvPr id="5" name="CaixaDeTexto 4"/>
          <p:cNvSpPr txBox="1"/>
          <p:nvPr/>
        </p:nvSpPr>
        <p:spPr>
          <a:xfrm>
            <a:off x="5148064" y="1052736"/>
            <a:ext cx="38884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Peru gorgoleja e faz um </a:t>
            </a:r>
            <a:r>
              <a:rPr lang="pt-BR" dirty="0" err="1" smtClean="0"/>
              <a:t>vôo</a:t>
            </a:r>
            <a:r>
              <a:rPr lang="pt-BR" dirty="0" smtClean="0"/>
              <a:t> curto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148064" y="1988840"/>
            <a:ext cx="38884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Pato grasna e voa como era esperado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83968" y="3212976"/>
            <a:ext cx="475252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o adaptador gorgoleja quando </a:t>
            </a:r>
            <a:r>
              <a:rPr lang="pt-BR" dirty="0" err="1" smtClean="0"/>
              <a:t>quack</a:t>
            </a:r>
            <a:r>
              <a:rPr lang="pt-BR" dirty="0" smtClean="0"/>
              <a:t>() é chamado e voa algumas vezes quando </a:t>
            </a:r>
            <a:r>
              <a:rPr lang="pt-BR" dirty="0" err="1" smtClean="0"/>
              <a:t>fly</a:t>
            </a:r>
            <a:r>
              <a:rPr lang="pt-BR" dirty="0" smtClean="0"/>
              <a:t>() é chamado. O método  </a:t>
            </a:r>
            <a:r>
              <a:rPr lang="pt-BR" dirty="0" err="1" smtClean="0"/>
              <a:t>TestDuck</a:t>
            </a:r>
            <a:r>
              <a:rPr lang="pt-BR" dirty="0" smtClean="0"/>
              <a:t>() nem, percebeu que era um Peru disfarçado de pato</a:t>
            </a:r>
            <a:endParaRPr lang="pt-BR" dirty="0"/>
          </a:p>
        </p:txBody>
      </p:sp>
      <p:cxnSp>
        <p:nvCxnSpPr>
          <p:cNvPr id="9" name="Conector de seta reta 8"/>
          <p:cNvCxnSpPr>
            <a:stCxn id="5" idx="1"/>
          </p:cNvCxnSpPr>
          <p:nvPr/>
        </p:nvCxnSpPr>
        <p:spPr>
          <a:xfrm flipH="1">
            <a:off x="2195736" y="1237402"/>
            <a:ext cx="2952328" cy="2065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6" idx="1"/>
          </p:cNvCxnSpPr>
          <p:nvPr/>
        </p:nvCxnSpPr>
        <p:spPr>
          <a:xfrm flipH="1">
            <a:off x="1907704" y="2173506"/>
            <a:ext cx="3240360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7" idx="1"/>
          </p:cNvCxnSpPr>
          <p:nvPr/>
        </p:nvCxnSpPr>
        <p:spPr>
          <a:xfrm flipH="1" flipV="1">
            <a:off x="3419872" y="3717032"/>
            <a:ext cx="864096" cy="96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2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5652"/>
            <a:ext cx="8229600" cy="922114"/>
          </a:xfrm>
        </p:spPr>
        <p:txBody>
          <a:bodyPr/>
          <a:lstStyle/>
          <a:p>
            <a:r>
              <a:rPr lang="pt-BR" dirty="0" smtClean="0"/>
              <a:t>Explicando o padrão </a:t>
            </a:r>
            <a:r>
              <a:rPr lang="pt-BR" dirty="0" err="1" smtClean="0"/>
              <a:t>Adapter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4" y="764704"/>
            <a:ext cx="8874392" cy="4180730"/>
          </a:xfrm>
        </p:spPr>
      </p:pic>
      <p:sp>
        <p:nvSpPr>
          <p:cNvPr id="7" name="CaixaDeTexto 6"/>
          <p:cNvSpPr txBox="1"/>
          <p:nvPr/>
        </p:nvSpPr>
        <p:spPr>
          <a:xfrm>
            <a:off x="539552" y="5013176"/>
            <a:ext cx="842493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Observe que nem o cliente e nem a interface adaptada estão conectadas. Nenhum e nem outro sabe a sua existência.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0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778098"/>
          </a:xfrm>
        </p:spPr>
        <p:txBody>
          <a:bodyPr/>
          <a:lstStyle/>
          <a:p>
            <a:r>
              <a:rPr lang="pt-BR" dirty="0"/>
              <a:t>Explicando o padrão </a:t>
            </a:r>
            <a:r>
              <a:rPr lang="pt-BR" dirty="0" err="1"/>
              <a:t>Adapter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Como o Cliente usa o Adaptador: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 smtClean="0"/>
              <a:t>1º O cliente faz uma solicitação ao adaptador chamando um método nele através da interface-alvo</a:t>
            </a:r>
          </a:p>
          <a:p>
            <a:pPr marL="0" indent="0" algn="just">
              <a:buNone/>
            </a:pPr>
            <a:r>
              <a:rPr lang="pt-BR" sz="2400" dirty="0" smtClean="0"/>
              <a:t>2ºO adaptador traduz a solicitação para uma ou mais chamadas  de métodos no adaptado usando a interface desse objeto.</a:t>
            </a:r>
          </a:p>
          <a:p>
            <a:pPr marL="0" indent="0" algn="just">
              <a:buNone/>
            </a:pPr>
            <a:r>
              <a:rPr lang="en-US" sz="2400" dirty="0" smtClean="0"/>
              <a:t>3º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recebe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resultados</a:t>
            </a:r>
            <a:r>
              <a:rPr lang="en-US" sz="2400" dirty="0" smtClean="0"/>
              <a:t> da </a:t>
            </a:r>
            <a:r>
              <a:rPr lang="en-US" sz="2400" dirty="0" err="1" smtClean="0"/>
              <a:t>chamada</a:t>
            </a:r>
            <a:r>
              <a:rPr lang="en-US" sz="2400" dirty="0" smtClean="0"/>
              <a:t> </a:t>
            </a:r>
            <a:r>
              <a:rPr lang="en-US" sz="2400" dirty="0" err="1" smtClean="0"/>
              <a:t>sem</a:t>
            </a:r>
            <a:r>
              <a:rPr lang="en-US" sz="2400" dirty="0" smtClean="0"/>
              <a:t> </a:t>
            </a:r>
            <a:r>
              <a:rPr lang="en-US" sz="2400" dirty="0" err="1" smtClean="0"/>
              <a:t>jamais</a:t>
            </a:r>
            <a:r>
              <a:rPr lang="en-US" sz="2400" dirty="0" smtClean="0"/>
              <a:t> </a:t>
            </a:r>
            <a:r>
              <a:rPr lang="en-US" sz="2400" dirty="0" err="1" smtClean="0"/>
              <a:t>perceber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há</a:t>
            </a:r>
            <a:r>
              <a:rPr lang="en-US" sz="2400" dirty="0" smtClean="0"/>
              <a:t> um </a:t>
            </a:r>
            <a:r>
              <a:rPr lang="en-US" sz="2400" dirty="0" err="1" smtClean="0"/>
              <a:t>adaptador</a:t>
            </a:r>
            <a:r>
              <a:rPr lang="en-US" sz="2400" dirty="0" smtClean="0"/>
              <a:t> </a:t>
            </a:r>
            <a:r>
              <a:rPr lang="en-US" sz="2400" dirty="0" err="1" smtClean="0"/>
              <a:t>fazendo</a:t>
            </a:r>
            <a:r>
              <a:rPr lang="en-US" sz="2400" dirty="0" smtClean="0"/>
              <a:t> a </a:t>
            </a:r>
            <a:r>
              <a:rPr lang="en-US" sz="2400" dirty="0" err="1" smtClean="0"/>
              <a:t>tradução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2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Definindo</a:t>
            </a:r>
            <a:r>
              <a:rPr lang="en-US" dirty="0" smtClean="0"/>
              <a:t> o </a:t>
            </a:r>
            <a:r>
              <a:rPr lang="en-US" dirty="0" err="1" smtClean="0"/>
              <a:t>Padrão</a:t>
            </a:r>
            <a:r>
              <a:rPr lang="en-US" dirty="0" smtClean="0"/>
              <a:t> Adapter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b="1" dirty="0" smtClean="0"/>
              <a:t>O </a:t>
            </a:r>
            <a:r>
              <a:rPr lang="en-US" b="1" dirty="0" err="1" smtClean="0"/>
              <a:t>Padrão</a:t>
            </a:r>
            <a:r>
              <a:rPr lang="en-US" b="1" dirty="0" smtClean="0"/>
              <a:t> Adapter</a:t>
            </a:r>
            <a:r>
              <a:rPr lang="en-US" dirty="0" smtClean="0"/>
              <a:t>: </a:t>
            </a:r>
            <a:r>
              <a:rPr lang="en-US" dirty="0" err="1" smtClean="0"/>
              <a:t>converte</a:t>
            </a:r>
            <a:r>
              <a:rPr lang="en-US" dirty="0" smtClean="0"/>
              <a:t> a interface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outra</a:t>
            </a:r>
            <a:r>
              <a:rPr lang="en-US" dirty="0" smtClean="0"/>
              <a:t> interface </a:t>
            </a:r>
            <a:r>
              <a:rPr lang="en-US" dirty="0" err="1" smtClean="0"/>
              <a:t>que</a:t>
            </a:r>
            <a:r>
              <a:rPr lang="en-US" dirty="0" smtClean="0"/>
              <a:t> o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espera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: O </a:t>
            </a:r>
            <a:r>
              <a:rPr lang="en-US" dirty="0" err="1" smtClean="0"/>
              <a:t>Adaptador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classes com interfaces </a:t>
            </a:r>
            <a:r>
              <a:rPr lang="en-US" dirty="0" err="1" smtClean="0"/>
              <a:t>incompatíveis</a:t>
            </a:r>
            <a:r>
              <a:rPr lang="en-US" dirty="0" smtClean="0"/>
              <a:t> </a:t>
            </a:r>
            <a:r>
              <a:rPr lang="en-US" dirty="0" err="1" smtClean="0"/>
              <a:t>trabalhem</a:t>
            </a:r>
            <a:r>
              <a:rPr lang="en-US" dirty="0" smtClean="0"/>
              <a:t> juntas.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1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435280" cy="52174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Agora </a:t>
            </a:r>
            <a:r>
              <a:rPr lang="en-US" sz="2400" dirty="0" err="1" smtClean="0"/>
              <a:t>sabemos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esse</a:t>
            </a:r>
            <a:r>
              <a:rPr lang="en-US" sz="2400" dirty="0" smtClean="0"/>
              <a:t>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</a:t>
            </a: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usar</a:t>
            </a:r>
            <a:r>
              <a:rPr lang="en-US" sz="2400" dirty="0" smtClean="0"/>
              <a:t> um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com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incompatível</a:t>
            </a:r>
            <a:r>
              <a:rPr lang="en-US" sz="2400" dirty="0" smtClean="0"/>
              <a:t> </a:t>
            </a:r>
            <a:r>
              <a:rPr lang="en-US" sz="2400" dirty="0" err="1" smtClean="0"/>
              <a:t>através</a:t>
            </a:r>
            <a:r>
              <a:rPr lang="en-US" sz="2400" dirty="0" smtClean="0"/>
              <a:t> da </a:t>
            </a:r>
            <a:r>
              <a:rPr lang="en-US" sz="2400" dirty="0" err="1" smtClean="0"/>
              <a:t>criação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Adaptador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faz</a:t>
            </a:r>
            <a:r>
              <a:rPr lang="en-US" sz="2400" dirty="0" smtClean="0"/>
              <a:t> a </a:t>
            </a:r>
            <a:r>
              <a:rPr lang="en-US" sz="2400" dirty="0" err="1" smtClean="0"/>
              <a:t>conversão</a:t>
            </a:r>
            <a:r>
              <a:rPr lang="en-US" sz="2400" dirty="0" smtClean="0"/>
              <a:t>. Na </a:t>
            </a:r>
            <a:r>
              <a:rPr lang="en-US" sz="2400" dirty="0" err="1" smtClean="0"/>
              <a:t>prática</a:t>
            </a:r>
            <a:r>
              <a:rPr lang="en-US" sz="2400" dirty="0" smtClean="0"/>
              <a:t> </a:t>
            </a:r>
            <a:r>
              <a:rPr lang="en-US" sz="2400" dirty="0" err="1" smtClean="0"/>
              <a:t>isso</a:t>
            </a:r>
            <a:r>
              <a:rPr lang="en-US" sz="2400" dirty="0" smtClean="0"/>
              <a:t> </a:t>
            </a:r>
            <a:r>
              <a:rPr lang="en-US" sz="2400" dirty="0" err="1" smtClean="0"/>
              <a:t>desconecta</a:t>
            </a:r>
            <a:r>
              <a:rPr lang="en-US" sz="2400" dirty="0" smtClean="0"/>
              <a:t>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da interface </a:t>
            </a:r>
            <a:r>
              <a:rPr lang="en-US" sz="2400" dirty="0" err="1" smtClean="0"/>
              <a:t>implementada</a:t>
            </a:r>
            <a:r>
              <a:rPr lang="en-US" sz="2400" dirty="0" smtClean="0"/>
              <a:t>; se </a:t>
            </a:r>
            <a:r>
              <a:rPr lang="en-US" sz="2400" dirty="0" err="1" smtClean="0"/>
              <a:t>esperarmos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essa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mude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longo</a:t>
            </a:r>
            <a:r>
              <a:rPr lang="en-US" sz="2400" dirty="0" smtClean="0"/>
              <a:t> do tempo , o </a:t>
            </a:r>
            <a:r>
              <a:rPr lang="en-US" sz="2400" dirty="0" err="1" smtClean="0"/>
              <a:t>adaptador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encapsular</a:t>
            </a:r>
            <a:r>
              <a:rPr lang="en-US" sz="2400" dirty="0" smtClean="0"/>
              <a:t> </a:t>
            </a:r>
            <a:r>
              <a:rPr lang="en-US" sz="2400" dirty="0" err="1" smtClean="0"/>
              <a:t>essa</a:t>
            </a:r>
            <a:r>
              <a:rPr lang="en-US" sz="2400" dirty="0" smtClean="0"/>
              <a:t> </a:t>
            </a:r>
            <a:r>
              <a:rPr lang="en-US" sz="2400" dirty="0" err="1" smtClean="0"/>
              <a:t>mudança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precise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modificado</a:t>
            </a:r>
            <a:r>
              <a:rPr lang="en-US" sz="2400" dirty="0" smtClean="0"/>
              <a:t>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vez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tiver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operar</a:t>
            </a:r>
            <a:r>
              <a:rPr lang="en-US" sz="2400" dirty="0" smtClean="0"/>
              <a:t> com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diferente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Definindo</a:t>
            </a:r>
            <a:r>
              <a:rPr lang="en-US" dirty="0" smtClean="0"/>
              <a:t> o </a:t>
            </a:r>
            <a:r>
              <a:rPr lang="en-US" dirty="0" err="1" smtClean="0"/>
              <a:t>Padrão</a:t>
            </a:r>
            <a:r>
              <a:rPr lang="en-US" dirty="0" smtClean="0"/>
              <a:t> Adapter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r>
              <a:rPr lang="en-US" dirty="0" smtClean="0"/>
              <a:t> do </a:t>
            </a:r>
            <a:r>
              <a:rPr lang="en-US" dirty="0" err="1" smtClean="0"/>
              <a:t>Padrão</a:t>
            </a:r>
            <a:r>
              <a:rPr lang="en-US" dirty="0" smtClean="0"/>
              <a:t> Adapter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8805284" cy="3629976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6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-35258"/>
            <a:ext cx="8229600" cy="6559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Adapter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784976" cy="518457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O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adapter </a:t>
            </a:r>
            <a:r>
              <a:rPr lang="en-US" sz="2400" dirty="0" err="1" smtClean="0"/>
              <a:t>está</a:t>
            </a:r>
            <a:r>
              <a:rPr lang="en-US" sz="2400" dirty="0" smtClean="0"/>
              <a:t> </a:t>
            </a:r>
            <a:r>
              <a:rPr lang="en-US" sz="2400" dirty="0" err="1" smtClean="0"/>
              <a:t>repleto</a:t>
            </a:r>
            <a:r>
              <a:rPr lang="en-US" sz="2400" dirty="0" smtClean="0"/>
              <a:t> de </a:t>
            </a:r>
            <a:r>
              <a:rPr lang="en-US" sz="2400" dirty="0" err="1" smtClean="0"/>
              <a:t>bons</a:t>
            </a:r>
            <a:r>
              <a:rPr lang="en-US" sz="2400" dirty="0" smtClean="0"/>
              <a:t> </a:t>
            </a:r>
            <a:r>
              <a:rPr lang="en-US" sz="2400" dirty="0" err="1" smtClean="0"/>
              <a:t>princípios</a:t>
            </a:r>
            <a:r>
              <a:rPr lang="en-US" sz="2400" dirty="0" smtClean="0"/>
              <a:t> de </a:t>
            </a:r>
            <a:r>
              <a:rPr lang="en-US" sz="2400" dirty="0" err="1" smtClean="0"/>
              <a:t>programação</a:t>
            </a:r>
            <a:r>
              <a:rPr lang="en-US" sz="2400" dirty="0" smtClean="0"/>
              <a:t> OO; </a:t>
            </a:r>
            <a:r>
              <a:rPr lang="en-US" sz="2400" dirty="0" err="1" smtClean="0"/>
              <a:t>confira</a:t>
            </a:r>
            <a:r>
              <a:rPr lang="en-US" sz="2400" dirty="0" smtClean="0"/>
              <a:t> o </a:t>
            </a:r>
            <a:r>
              <a:rPr lang="en-US" sz="2400" dirty="0" err="1" smtClean="0"/>
              <a:t>uso</a:t>
            </a:r>
            <a:r>
              <a:rPr lang="en-US" sz="2400" dirty="0" smtClean="0"/>
              <a:t> da </a:t>
            </a:r>
            <a:r>
              <a:rPr lang="en-US" sz="2400" dirty="0" err="1" smtClean="0"/>
              <a:t>composição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objetos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envelopar</a:t>
            </a:r>
            <a:r>
              <a:rPr lang="en-US" sz="2400" dirty="0" smtClean="0"/>
              <a:t> o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</a:t>
            </a:r>
            <a:r>
              <a:rPr lang="en-US" sz="2400" dirty="0" err="1" smtClean="0"/>
              <a:t>adaptado</a:t>
            </a:r>
            <a:r>
              <a:rPr lang="en-US" sz="2400" dirty="0" smtClean="0"/>
              <a:t> com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alterada</a:t>
            </a:r>
            <a:r>
              <a:rPr lang="en-US" sz="2400" dirty="0" smtClean="0"/>
              <a:t>. </a:t>
            </a:r>
            <a:r>
              <a:rPr lang="en-US" sz="2400" dirty="0" err="1" smtClean="0"/>
              <a:t>Esta</a:t>
            </a:r>
            <a:r>
              <a:rPr lang="en-US" sz="2400" dirty="0" smtClean="0"/>
              <a:t> </a:t>
            </a:r>
            <a:r>
              <a:rPr lang="en-US" sz="2400" dirty="0" err="1" smtClean="0"/>
              <a:t>abordagem</a:t>
            </a:r>
            <a:r>
              <a:rPr lang="en-US" sz="2400" dirty="0" smtClean="0"/>
              <a:t> </a:t>
            </a:r>
            <a:r>
              <a:rPr lang="en-US" sz="2400" dirty="0" err="1" smtClean="0"/>
              <a:t>oferece</a:t>
            </a:r>
            <a:r>
              <a:rPr lang="en-US" sz="2400" dirty="0" smtClean="0"/>
              <a:t> a </a:t>
            </a:r>
            <a:r>
              <a:rPr lang="en-US" sz="2400" dirty="0" err="1" smtClean="0"/>
              <a:t>vantagem</a:t>
            </a:r>
            <a:r>
              <a:rPr lang="en-US" sz="2400" dirty="0" smtClean="0"/>
              <a:t> </a:t>
            </a:r>
            <a:r>
              <a:rPr lang="en-US" sz="2400" dirty="0" err="1" smtClean="0"/>
              <a:t>adicional</a:t>
            </a:r>
            <a:r>
              <a:rPr lang="en-US" sz="2400" dirty="0" smtClean="0"/>
              <a:t> de </a:t>
            </a:r>
            <a:r>
              <a:rPr lang="en-US" sz="2400" dirty="0" err="1" smtClean="0"/>
              <a:t>permitir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usemos</a:t>
            </a:r>
            <a:r>
              <a:rPr lang="en-US" sz="2400" dirty="0" smtClean="0"/>
              <a:t> o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adaptado</a:t>
            </a:r>
            <a:r>
              <a:rPr lang="en-US" sz="2400" dirty="0" smtClean="0"/>
              <a:t> com </a:t>
            </a:r>
            <a:r>
              <a:rPr lang="en-US" sz="2400" dirty="0" err="1" smtClean="0"/>
              <a:t>qualquer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 do </a:t>
            </a:r>
            <a:r>
              <a:rPr lang="en-US" sz="2400" dirty="0" err="1" smtClean="0"/>
              <a:t>adaptado</a:t>
            </a:r>
            <a:r>
              <a:rPr lang="en-US" sz="2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Veja</a:t>
            </a:r>
            <a:r>
              <a:rPr lang="en-US" sz="2400" dirty="0" smtClean="0"/>
              <a:t> </a:t>
            </a: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o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vincula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a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interface, e </a:t>
            </a:r>
            <a:r>
              <a:rPr lang="en-US" sz="2400" dirty="0" err="1" smtClean="0"/>
              <a:t>não</a:t>
            </a:r>
            <a:r>
              <a:rPr lang="en-US" sz="2400" dirty="0" smtClean="0"/>
              <a:t> a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implementação</a:t>
            </a:r>
            <a:r>
              <a:rPr lang="en-US" sz="2400" dirty="0" smtClean="0"/>
              <a:t>; </a:t>
            </a:r>
            <a:r>
              <a:rPr lang="en-US" sz="2400" dirty="0" err="1" smtClean="0"/>
              <a:t>poderiamos</a:t>
            </a:r>
            <a:r>
              <a:rPr lang="en-US" sz="2400" dirty="0" smtClean="0"/>
              <a:t> </a:t>
            </a:r>
            <a:r>
              <a:rPr lang="en-US" sz="2400" dirty="0" err="1" smtClean="0"/>
              <a:t>usar</a:t>
            </a:r>
            <a:r>
              <a:rPr lang="en-US" sz="2400" dirty="0" smtClean="0"/>
              <a:t> </a:t>
            </a:r>
            <a:r>
              <a:rPr lang="en-US" sz="2400" dirty="0" err="1" smtClean="0"/>
              <a:t>vários</a:t>
            </a:r>
            <a:r>
              <a:rPr lang="en-US" sz="2400" dirty="0" smtClean="0"/>
              <a:t> </a:t>
            </a:r>
            <a:r>
              <a:rPr lang="en-US" sz="2400" dirty="0" err="1" smtClean="0"/>
              <a:t>adaptadores</a:t>
            </a:r>
            <a:r>
              <a:rPr lang="en-US" sz="2400" dirty="0" smtClean="0"/>
              <a:t> , </a:t>
            </a:r>
            <a:r>
              <a:rPr lang="en-US" sz="2400" dirty="0" err="1" smtClean="0"/>
              <a:t>cada</a:t>
            </a:r>
            <a:r>
              <a:rPr lang="en-US" sz="2400" dirty="0" smtClean="0"/>
              <a:t> um deles </a:t>
            </a:r>
            <a:r>
              <a:rPr lang="en-US" sz="2400" dirty="0" err="1" smtClean="0"/>
              <a:t>convertendo</a:t>
            </a:r>
            <a:r>
              <a:rPr lang="en-US" sz="2400" dirty="0" smtClean="0"/>
              <a:t> um 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</a:t>
            </a:r>
            <a:r>
              <a:rPr lang="en-US" sz="2400" dirty="0" smtClean="0"/>
              <a:t> de classes </a:t>
            </a:r>
            <a:r>
              <a:rPr lang="en-US" sz="2400" dirty="0" err="1" smtClean="0"/>
              <a:t>subjacentes</a:t>
            </a:r>
            <a:r>
              <a:rPr lang="en-US" sz="2400" dirty="0" smtClean="0"/>
              <a:t> .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poderiamos</a:t>
            </a:r>
            <a:r>
              <a:rPr lang="en-US" sz="2400" dirty="0" smtClean="0"/>
              <a:t> </a:t>
            </a:r>
            <a:r>
              <a:rPr lang="en-US" sz="2400" dirty="0" err="1" smtClean="0"/>
              <a:t>acrescentar</a:t>
            </a:r>
            <a:r>
              <a:rPr lang="en-US" sz="2400" dirty="0" smtClean="0"/>
              <a:t>  </a:t>
            </a:r>
            <a:r>
              <a:rPr lang="en-US" sz="2400" dirty="0" err="1" smtClean="0"/>
              <a:t>novas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após</a:t>
            </a:r>
            <a:r>
              <a:rPr lang="en-US" sz="2400" dirty="0" smtClean="0"/>
              <a:t> o </a:t>
            </a:r>
            <a:r>
              <a:rPr lang="en-US" sz="2400" dirty="0" err="1" smtClean="0"/>
              <a:t>fato</a:t>
            </a:r>
            <a:r>
              <a:rPr lang="en-US" sz="2400" dirty="0" smtClean="0"/>
              <a:t>, </a:t>
            </a:r>
            <a:r>
              <a:rPr lang="en-US" sz="2400" dirty="0" err="1" smtClean="0"/>
              <a:t>contando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todas</a:t>
            </a:r>
            <a:r>
              <a:rPr lang="en-US" sz="2400" dirty="0" smtClean="0"/>
              <a:t> </a:t>
            </a:r>
            <a:r>
              <a:rPr lang="en-US" sz="2400" dirty="0" err="1" smtClean="0"/>
              <a:t>sejam</a:t>
            </a:r>
            <a:r>
              <a:rPr lang="en-US" sz="2400" dirty="0" smtClean="0"/>
              <a:t> </a:t>
            </a:r>
            <a:r>
              <a:rPr lang="en-US" sz="2400" dirty="0" err="1" smtClean="0"/>
              <a:t>compatíveis</a:t>
            </a:r>
            <a:r>
              <a:rPr lang="en-US" sz="2400" dirty="0" smtClean="0"/>
              <a:t> com a interface </a:t>
            </a:r>
            <a:r>
              <a:rPr lang="en-US" sz="2400" dirty="0" err="1" smtClean="0"/>
              <a:t>alvo</a:t>
            </a:r>
            <a:r>
              <a:rPr lang="en-US" sz="2400" dirty="0" smtClean="0"/>
              <a:t> 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8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Padrão </a:t>
            </a:r>
            <a:r>
              <a:rPr lang="pt-BR" dirty="0" err="1" smtClean="0"/>
              <a:t>Observer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12776"/>
            <a:ext cx="8784976" cy="4525963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Você </a:t>
            </a:r>
            <a:r>
              <a:rPr lang="pt-BR" b="1" dirty="0"/>
              <a:t>sabe como assinaturas de jornais e revistas funcionam:</a:t>
            </a:r>
          </a:p>
          <a:p>
            <a:r>
              <a:rPr lang="pt-BR" dirty="0"/>
              <a:t>Uma editora </a:t>
            </a:r>
            <a:r>
              <a:rPr lang="pt-BR" dirty="0" smtClean="0"/>
              <a:t>começa </a:t>
            </a:r>
            <a:r>
              <a:rPr lang="pt-BR" dirty="0"/>
              <a:t>a publicar jornais.</a:t>
            </a:r>
          </a:p>
          <a:p>
            <a:pPr lvl="1"/>
            <a:r>
              <a:rPr lang="pt-BR" dirty="0" smtClean="0"/>
              <a:t>Você </a:t>
            </a:r>
            <a:r>
              <a:rPr lang="pt-BR" dirty="0"/>
              <a:t>assina o jornal de uma editora e sempre recebe as novas </a:t>
            </a:r>
            <a:r>
              <a:rPr lang="pt-BR" dirty="0" smtClean="0"/>
              <a:t>edições. </a:t>
            </a:r>
            <a:r>
              <a:rPr lang="pt-BR" dirty="0"/>
              <a:t>Enquanto </a:t>
            </a:r>
            <a:r>
              <a:rPr lang="pt-BR" dirty="0" smtClean="0"/>
              <a:t>você </a:t>
            </a:r>
            <a:r>
              <a:rPr lang="pt-BR" dirty="0"/>
              <a:t>e um assinante, continua recebendo os jornais.</a:t>
            </a:r>
          </a:p>
          <a:p>
            <a:pPr algn="just"/>
            <a:r>
              <a:rPr lang="pt-BR" dirty="0" smtClean="0"/>
              <a:t>Você </a:t>
            </a:r>
            <a:r>
              <a:rPr lang="pt-BR" dirty="0"/>
              <a:t>cancela a assinatura quando </a:t>
            </a:r>
            <a:r>
              <a:rPr lang="pt-BR" dirty="0" smtClean="0"/>
              <a:t>não </a:t>
            </a:r>
            <a:r>
              <a:rPr lang="pt-BR" dirty="0"/>
              <a:t>quer mais receber os jornais e eles param de ser entregues. Enquanto a editora continua no </a:t>
            </a:r>
            <a:r>
              <a:rPr lang="pt-BR" dirty="0" smtClean="0"/>
              <a:t>negócio</a:t>
            </a:r>
            <a:r>
              <a:rPr lang="pt-BR" dirty="0"/>
              <a:t>, pessoas, </a:t>
            </a:r>
            <a:r>
              <a:rPr lang="pt-BR" dirty="0" smtClean="0"/>
              <a:t>hotéis, </a:t>
            </a:r>
            <a:r>
              <a:rPr lang="pt-BR" dirty="0"/>
              <a:t>companhias </a:t>
            </a:r>
            <a:r>
              <a:rPr lang="pt-BR" dirty="0" smtClean="0"/>
              <a:t>aéreas </a:t>
            </a:r>
            <a:r>
              <a:rPr lang="pt-BR" dirty="0"/>
              <a:t>e outras empresas fazem e cancelam assinaturas do jornal constantemente.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11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Adaptadores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r>
              <a:rPr lang="en-US" dirty="0" smtClean="0"/>
              <a:t> e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361459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dirty="0" smtClean="0"/>
              <a:t>	</a:t>
            </a:r>
            <a:r>
              <a:rPr lang="en-US" dirty="0" err="1" smtClean="0"/>
              <a:t>Embora</a:t>
            </a:r>
            <a:r>
              <a:rPr lang="en-US" dirty="0" smtClean="0"/>
              <a:t> </a:t>
            </a:r>
            <a:r>
              <a:rPr lang="en-US" dirty="0" err="1" smtClean="0"/>
              <a:t>tenhamos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o </a:t>
            </a:r>
            <a:r>
              <a:rPr lang="en-US" dirty="0" err="1" smtClean="0"/>
              <a:t>padrão</a:t>
            </a:r>
            <a:r>
              <a:rPr lang="en-US" dirty="0" smtClean="0"/>
              <a:t>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lhe</a:t>
            </a:r>
            <a:r>
              <a:rPr lang="en-US" dirty="0" smtClean="0"/>
              <a:t> </a:t>
            </a:r>
            <a:r>
              <a:rPr lang="en-US" dirty="0" err="1" smtClean="0"/>
              <a:t>contamos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a </a:t>
            </a:r>
            <a:r>
              <a:rPr lang="en-US" dirty="0" err="1" smtClean="0"/>
              <a:t>história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. Na </a:t>
            </a:r>
            <a:r>
              <a:rPr lang="en-US" dirty="0" err="1" smtClean="0"/>
              <a:t>verdade</a:t>
            </a:r>
            <a:r>
              <a:rPr lang="en-US" dirty="0" smtClean="0"/>
              <a:t>,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adaptadores</a:t>
            </a:r>
            <a:r>
              <a:rPr lang="en-US" dirty="0" smtClean="0"/>
              <a:t>: </a:t>
            </a:r>
            <a:r>
              <a:rPr lang="en-US" dirty="0" err="1" smtClean="0"/>
              <a:t>adaptadores</a:t>
            </a:r>
            <a:r>
              <a:rPr lang="en-US" dirty="0" smtClean="0"/>
              <a:t> de </a:t>
            </a:r>
            <a:r>
              <a:rPr lang="en-US" b="1" i="1" dirty="0" err="1" smtClean="0"/>
              <a:t>objetos</a:t>
            </a:r>
            <a:r>
              <a:rPr lang="en-US" i="1" dirty="0" smtClean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adaptadores</a:t>
            </a:r>
            <a:r>
              <a:rPr lang="en-US" dirty="0" smtClean="0"/>
              <a:t> de </a:t>
            </a:r>
            <a:r>
              <a:rPr lang="en-US" b="1" dirty="0" err="1" smtClean="0"/>
              <a:t>classe</a:t>
            </a:r>
            <a:r>
              <a:rPr lang="en-US" b="1" dirty="0" smtClean="0"/>
              <a:t>. </a:t>
            </a:r>
            <a:r>
              <a:rPr lang="en-US" dirty="0" err="1" smtClean="0"/>
              <a:t>Vimos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adaptadores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r>
              <a:rPr lang="en-US" dirty="0" smtClean="0"/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US" b="1" i="1" dirty="0" smtClean="0"/>
              <a:t>	Mas o </a:t>
            </a:r>
            <a:r>
              <a:rPr lang="en-US" b="1" i="1" dirty="0" err="1" smtClean="0"/>
              <a:t>que</a:t>
            </a:r>
            <a:r>
              <a:rPr lang="en-US" b="1" i="1" dirty="0" smtClean="0"/>
              <a:t> é um </a:t>
            </a:r>
            <a:r>
              <a:rPr lang="en-US" b="1" i="1" dirty="0" err="1" smtClean="0"/>
              <a:t>adaptador</a:t>
            </a:r>
            <a:r>
              <a:rPr lang="en-US" b="1" i="1" dirty="0" smtClean="0"/>
              <a:t> de </a:t>
            </a:r>
            <a:r>
              <a:rPr lang="en-US" b="1" i="1" dirty="0" err="1" smtClean="0"/>
              <a:t>classe</a:t>
            </a:r>
            <a:r>
              <a:rPr lang="en-US" b="1" i="1" dirty="0" smtClean="0"/>
              <a:t>  e </a:t>
            </a:r>
            <a:r>
              <a:rPr lang="en-US" b="1" i="1" dirty="0" err="1" smtClean="0"/>
              <a:t>porque</a:t>
            </a:r>
            <a:r>
              <a:rPr lang="en-US" b="1" i="1" dirty="0" smtClean="0"/>
              <a:t> </a:t>
            </a:r>
            <a:r>
              <a:rPr lang="en-US" b="1" i="1" dirty="0" err="1" smtClean="0"/>
              <a:t>não</a:t>
            </a:r>
            <a:r>
              <a:rPr lang="en-US" b="1" i="1" dirty="0" smtClean="0"/>
              <a:t> </a:t>
            </a:r>
            <a:r>
              <a:rPr lang="en-US" b="1" i="1" dirty="0" err="1" smtClean="0"/>
              <a:t>falamos</a:t>
            </a:r>
            <a:r>
              <a:rPr lang="en-US" b="1" i="1" dirty="0" smtClean="0"/>
              <a:t> dele </a:t>
            </a:r>
            <a:r>
              <a:rPr lang="en-US" b="1" i="1" dirty="0" err="1" smtClean="0"/>
              <a:t>até</a:t>
            </a:r>
            <a:r>
              <a:rPr lang="en-US" b="1" i="1" dirty="0" smtClean="0"/>
              <a:t> agora ?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r>
              <a:rPr lang="en-US" dirty="0" err="1" smtClean="0"/>
              <a:t>requer</a:t>
            </a:r>
            <a:r>
              <a:rPr lang="en-US" dirty="0" smtClean="0"/>
              <a:t> </a:t>
            </a:r>
            <a:r>
              <a:rPr lang="en-US" dirty="0" err="1" smtClean="0"/>
              <a:t>herança</a:t>
            </a:r>
            <a:r>
              <a:rPr lang="en-US" dirty="0" smtClean="0"/>
              <a:t> </a:t>
            </a:r>
            <a:r>
              <a:rPr lang="en-US" dirty="0" err="1" smtClean="0"/>
              <a:t>múltipla</a:t>
            </a:r>
            <a:r>
              <a:rPr lang="en-US" dirty="0" smtClean="0"/>
              <a:t>,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é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java.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impede </a:t>
            </a:r>
            <a:r>
              <a:rPr lang="en-US" dirty="0" err="1" smtClean="0"/>
              <a:t>porém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venha</a:t>
            </a:r>
            <a:r>
              <a:rPr lang="en-US" dirty="0" smtClean="0"/>
              <a:t> a </a:t>
            </a:r>
            <a:r>
              <a:rPr lang="en-US" dirty="0" err="1" smtClean="0"/>
              <a:t>deparar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adiante</a:t>
            </a:r>
            <a:r>
              <a:rPr lang="en-US" dirty="0" smtClean="0"/>
              <a:t> com a </a:t>
            </a:r>
            <a:r>
              <a:rPr lang="en-US" dirty="0" err="1" smtClean="0"/>
              <a:t>necessidade</a:t>
            </a:r>
            <a:r>
              <a:rPr lang="en-US" dirty="0" smtClean="0"/>
              <a:t> de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adaptadores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estiver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r>
              <a:rPr lang="en-US" dirty="0" smtClean="0"/>
              <a:t> </a:t>
            </a:r>
            <a:r>
              <a:rPr lang="en-US" dirty="0" err="1" smtClean="0"/>
              <a:t>favorita</a:t>
            </a:r>
            <a:r>
              <a:rPr lang="en-US" dirty="0" smtClean="0"/>
              <a:t> , </a:t>
            </a:r>
            <a:r>
              <a:rPr lang="en-US" dirty="0" err="1" smtClean="0"/>
              <a:t>contando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ela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dirty="0" err="1" smtClean="0"/>
              <a:t>compatível</a:t>
            </a:r>
            <a:r>
              <a:rPr lang="en-US" dirty="0" smtClean="0"/>
              <a:t> com </a:t>
            </a:r>
            <a:r>
              <a:rPr lang="en-US" dirty="0" err="1" smtClean="0"/>
              <a:t>herança</a:t>
            </a:r>
            <a:r>
              <a:rPr lang="en-US" dirty="0" smtClean="0"/>
              <a:t> </a:t>
            </a:r>
            <a:r>
              <a:rPr lang="en-US" dirty="0" err="1" smtClean="0"/>
              <a:t>múltipla</a:t>
            </a:r>
            <a:r>
              <a:rPr lang="en-US" dirty="0" smtClean="0"/>
              <a:t>. </a:t>
            </a:r>
            <a:r>
              <a:rPr lang="en-US" dirty="0" err="1" smtClean="0"/>
              <a:t>Portanto</a:t>
            </a:r>
            <a:r>
              <a:rPr lang="en-US" dirty="0" smtClean="0"/>
              <a:t>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analisar</a:t>
            </a:r>
            <a:r>
              <a:rPr lang="en-US" dirty="0" smtClean="0"/>
              <a:t> o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r>
              <a:rPr lang="en-US" dirty="0" smtClean="0"/>
              <a:t> de </a:t>
            </a:r>
            <a:r>
              <a:rPr lang="en-US" dirty="0" err="1" smtClean="0"/>
              <a:t>herança</a:t>
            </a:r>
            <a:r>
              <a:rPr lang="en-US" dirty="0" smtClean="0"/>
              <a:t> </a:t>
            </a:r>
            <a:r>
              <a:rPr lang="en-US" dirty="0" err="1" smtClean="0"/>
              <a:t>múltipla</a:t>
            </a:r>
            <a:r>
              <a:rPr lang="en-US" dirty="0" smtClean="0"/>
              <a:t>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1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Adaptadores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7486650" cy="2600325"/>
          </a:xfrm>
        </p:spPr>
      </p:pic>
      <p:sp>
        <p:nvSpPr>
          <p:cNvPr id="5" name="CaixaDeTexto 4"/>
          <p:cNvSpPr txBox="1"/>
          <p:nvPr/>
        </p:nvSpPr>
        <p:spPr>
          <a:xfrm>
            <a:off x="323528" y="4509120"/>
            <a:ext cx="828092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Em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vez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usar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composição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para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adaptar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Adaptado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Adaptador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agora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utiliza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subclasses das classes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Adaptado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Alvo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9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Comparação</a:t>
            </a:r>
            <a:r>
              <a:rPr lang="en-US" dirty="0" smtClean="0"/>
              <a:t> – </a:t>
            </a:r>
            <a:r>
              <a:rPr lang="en-US" dirty="0" err="1" smtClean="0"/>
              <a:t>Adaptador</a:t>
            </a:r>
            <a:r>
              <a:rPr lang="en-US" dirty="0" smtClean="0"/>
              <a:t> de classes e </a:t>
            </a:r>
            <a:r>
              <a:rPr lang="en-US" dirty="0" err="1" smtClean="0"/>
              <a:t>Adaptador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6793185" cy="3105196"/>
          </a:xfrm>
        </p:spPr>
      </p:pic>
      <p:sp>
        <p:nvSpPr>
          <p:cNvPr id="5" name="CaixaDeTexto 4"/>
          <p:cNvSpPr txBox="1"/>
          <p:nvPr/>
        </p:nvSpPr>
        <p:spPr>
          <a:xfrm>
            <a:off x="107504" y="3068960"/>
            <a:ext cx="253588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falando</a:t>
            </a:r>
            <a:r>
              <a:rPr lang="en-US" dirty="0" smtClean="0"/>
              <a:t> com um </a:t>
            </a:r>
            <a:r>
              <a:rPr lang="en-US" dirty="0" err="1" smtClean="0"/>
              <a:t>pato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3933056"/>
            <a:ext cx="230425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Alvo</a:t>
            </a:r>
            <a:r>
              <a:rPr lang="en-US" dirty="0" smtClean="0"/>
              <a:t> e a </a:t>
            </a:r>
            <a:r>
              <a:rPr lang="en-US" dirty="0" err="1" smtClean="0"/>
              <a:t>classe</a:t>
            </a:r>
            <a:r>
              <a:rPr lang="en-US" dirty="0" smtClean="0"/>
              <a:t> Duck.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pertencem</a:t>
            </a:r>
            <a:r>
              <a:rPr lang="en-US" dirty="0" smtClean="0"/>
              <a:t> a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2987824" y="3068960"/>
            <a:ext cx="108012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7092280" y="764704"/>
            <a:ext cx="1944216" cy="397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Turkey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mesmos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de Duck, mas o </a:t>
            </a:r>
            <a:r>
              <a:rPr lang="en-US" dirty="0" err="1" smtClean="0"/>
              <a:t>Adaptador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receber</a:t>
            </a:r>
            <a:r>
              <a:rPr lang="en-US" dirty="0" smtClean="0"/>
              <a:t> </a:t>
            </a:r>
            <a:r>
              <a:rPr lang="en-US" dirty="0" err="1" smtClean="0"/>
              <a:t>chamadas</a:t>
            </a:r>
            <a:r>
              <a:rPr lang="en-US" dirty="0" smtClean="0"/>
              <a:t> de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Duck e </a:t>
            </a:r>
            <a:r>
              <a:rPr lang="en-US" dirty="0" err="1" smtClean="0"/>
              <a:t>traduzi-las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chamadas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Duck e </a:t>
            </a:r>
            <a:r>
              <a:rPr lang="en-US" dirty="0" err="1" smtClean="0"/>
              <a:t>traduzi-las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as </a:t>
            </a:r>
            <a:r>
              <a:rPr lang="en-US" dirty="0" err="1" smtClean="0"/>
              <a:t>chamadas</a:t>
            </a:r>
            <a:r>
              <a:rPr lang="en-US" dirty="0" smtClean="0"/>
              <a:t> de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Turkey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499992" y="4365104"/>
            <a:ext cx="230425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Adaptador</a:t>
            </a:r>
            <a:r>
              <a:rPr lang="en-US" dirty="0" smtClean="0"/>
              <a:t> </a:t>
            </a:r>
            <a:r>
              <a:rPr lang="en-US" dirty="0" err="1" smtClean="0"/>
              <a:t>deixou</a:t>
            </a:r>
            <a:r>
              <a:rPr lang="en-US" dirty="0" smtClean="0"/>
              <a:t> o </a:t>
            </a:r>
            <a:r>
              <a:rPr lang="en-US" dirty="0" err="1" smtClean="0"/>
              <a:t>peru</a:t>
            </a:r>
            <a:r>
              <a:rPr lang="en-US" dirty="0" smtClean="0"/>
              <a:t> responder </a:t>
            </a:r>
            <a:r>
              <a:rPr lang="en-US" dirty="0" err="1" smtClean="0"/>
              <a:t>às</a:t>
            </a:r>
            <a:r>
              <a:rPr lang="en-US" dirty="0" smtClean="0"/>
              <a:t> </a:t>
            </a:r>
            <a:r>
              <a:rPr lang="en-US" dirty="0" err="1" smtClean="0"/>
              <a:t>solicitações</a:t>
            </a:r>
            <a:r>
              <a:rPr lang="en-US" dirty="0" smtClean="0"/>
              <a:t> </a:t>
            </a:r>
            <a:r>
              <a:rPr lang="en-US" dirty="0" err="1" smtClean="0"/>
              <a:t>feitas</a:t>
            </a:r>
            <a:r>
              <a:rPr lang="en-US" dirty="0" smtClean="0"/>
              <a:t>  a um </a:t>
            </a:r>
            <a:r>
              <a:rPr lang="en-US" dirty="0" err="1" smtClean="0"/>
              <a:t>pato</a:t>
            </a:r>
            <a:r>
              <a:rPr lang="en-US" dirty="0" smtClean="0"/>
              <a:t>, </a:t>
            </a:r>
            <a:r>
              <a:rPr lang="en-US" dirty="0" err="1" smtClean="0"/>
              <a:t>estendendo</a:t>
            </a:r>
            <a:r>
              <a:rPr lang="en-US" dirty="0" smtClean="0"/>
              <a:t> </a:t>
            </a:r>
            <a:r>
              <a:rPr lang="en-US" dirty="0" err="1" smtClean="0"/>
              <a:t>ambas</a:t>
            </a:r>
            <a:r>
              <a:rPr lang="en-US" dirty="0" smtClean="0"/>
              <a:t> as classes (Duck e Turkey).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Adaptador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2" y="897543"/>
            <a:ext cx="8950118" cy="4225056"/>
          </a:xfrm>
        </p:spPr>
      </p:pic>
      <p:sp>
        <p:nvSpPr>
          <p:cNvPr id="5" name="CaixaDeTexto 4"/>
          <p:cNvSpPr txBox="1"/>
          <p:nvPr/>
        </p:nvSpPr>
        <p:spPr>
          <a:xfrm>
            <a:off x="22330" y="3284984"/>
            <a:ext cx="26642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pensa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falando</a:t>
            </a:r>
            <a:r>
              <a:rPr lang="en-US" dirty="0" smtClean="0"/>
              <a:t> com um </a:t>
            </a:r>
            <a:r>
              <a:rPr lang="en-US" dirty="0" err="1" smtClean="0"/>
              <a:t>pato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427984" y="691111"/>
            <a:ext cx="16561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Interface </a:t>
            </a:r>
            <a:r>
              <a:rPr lang="en-US" dirty="0" err="1" smtClean="0"/>
              <a:t>Pato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75564" y="4221088"/>
            <a:ext cx="266429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no </a:t>
            </a:r>
            <a:r>
              <a:rPr lang="en-US" dirty="0" err="1" smtClean="0"/>
              <a:t>adaptador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r>
              <a:rPr lang="en-US" dirty="0" smtClean="0"/>
              <a:t>, o </a:t>
            </a:r>
            <a:r>
              <a:rPr lang="en-US" dirty="0" err="1" smtClean="0"/>
              <a:t>Alvo</a:t>
            </a:r>
            <a:r>
              <a:rPr lang="en-US" dirty="0" smtClean="0"/>
              <a:t> e a </a:t>
            </a:r>
            <a:r>
              <a:rPr lang="en-US" dirty="0" err="1" smtClean="0"/>
              <a:t>classe</a:t>
            </a:r>
            <a:r>
              <a:rPr lang="en-US" dirty="0" smtClean="0"/>
              <a:t> Duck.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pertencem</a:t>
            </a:r>
            <a:r>
              <a:rPr lang="en-US" dirty="0" smtClean="0"/>
              <a:t> a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0"/>
          </p:cNvCxnSpPr>
          <p:nvPr/>
        </p:nvCxnSpPr>
        <p:spPr>
          <a:xfrm flipV="1">
            <a:off x="2007712" y="2780928"/>
            <a:ext cx="2196244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408844" y="4821253"/>
            <a:ext cx="302433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Adaptador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a interface Duck, mas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recebe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chamada</a:t>
            </a:r>
            <a:r>
              <a:rPr lang="en-US" dirty="0" smtClean="0"/>
              <a:t> de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a </a:t>
            </a:r>
            <a:r>
              <a:rPr lang="en-US" dirty="0" err="1" smtClean="0"/>
              <a:t>traduz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chamadas</a:t>
            </a:r>
            <a:r>
              <a:rPr lang="en-US" dirty="0" smtClean="0"/>
              <a:t> de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Turkey 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484057" y="4819268"/>
            <a:ext cx="266996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Graças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Adaptador</a:t>
            </a:r>
            <a:r>
              <a:rPr lang="en-US" dirty="0" smtClean="0"/>
              <a:t> , o </a:t>
            </a:r>
            <a:r>
              <a:rPr lang="en-US" dirty="0" err="1" smtClean="0"/>
              <a:t>peru</a:t>
            </a:r>
            <a:r>
              <a:rPr lang="en-US" dirty="0" smtClean="0"/>
              <a:t> (o </a:t>
            </a:r>
            <a:r>
              <a:rPr lang="en-US" dirty="0" err="1" smtClean="0"/>
              <a:t>Adaptado</a:t>
            </a:r>
            <a:r>
              <a:rPr lang="en-US" dirty="0" smtClean="0"/>
              <a:t>) </a:t>
            </a:r>
            <a:r>
              <a:rPr lang="en-US" dirty="0" err="1" smtClean="0"/>
              <a:t>receberá</a:t>
            </a:r>
            <a:r>
              <a:rPr lang="en-US" dirty="0" smtClean="0"/>
              <a:t> as </a:t>
            </a:r>
            <a:r>
              <a:rPr lang="en-US" dirty="0" err="1" smtClean="0"/>
              <a:t>chamadas</a:t>
            </a:r>
            <a:r>
              <a:rPr lang="en-US" dirty="0" smtClean="0"/>
              <a:t> </a:t>
            </a:r>
            <a:r>
              <a:rPr lang="en-US" dirty="0" err="1" smtClean="0"/>
              <a:t>feitas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interface </a:t>
            </a:r>
            <a:r>
              <a:rPr lang="en-US" dirty="0" err="1" smtClean="0"/>
              <a:t>Duckc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04248" y="691111"/>
            <a:ext cx="2232248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Turkey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a </a:t>
            </a:r>
            <a:r>
              <a:rPr lang="en-US" dirty="0" err="1" smtClean="0"/>
              <a:t>mesma</a:t>
            </a:r>
            <a:r>
              <a:rPr lang="en-US" dirty="0" smtClean="0"/>
              <a:t> interface da </a:t>
            </a:r>
            <a:r>
              <a:rPr lang="en-US" dirty="0" err="1" smtClean="0"/>
              <a:t>classe</a:t>
            </a:r>
            <a:r>
              <a:rPr lang="en-US" dirty="0" smtClean="0"/>
              <a:t> Duck.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palavras</a:t>
            </a:r>
            <a:r>
              <a:rPr lang="en-US" dirty="0" smtClean="0"/>
              <a:t>, </a:t>
            </a:r>
            <a:r>
              <a:rPr lang="en-US" dirty="0" err="1" smtClean="0"/>
              <a:t>perus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tem </a:t>
            </a:r>
            <a:r>
              <a:rPr lang="en-US" dirty="0" err="1" smtClean="0"/>
              <a:t>metodos</a:t>
            </a:r>
            <a:r>
              <a:rPr lang="en-US" dirty="0" smtClean="0"/>
              <a:t> quack(), </a:t>
            </a:r>
            <a:r>
              <a:rPr lang="en-US" dirty="0" err="1" smtClean="0"/>
              <a:t>etc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9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778098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Adaptadores</a:t>
            </a:r>
            <a:r>
              <a:rPr lang="en-US" dirty="0" smtClean="0"/>
              <a:t> no </a:t>
            </a:r>
            <a:r>
              <a:rPr lang="en-US" dirty="0" err="1" smtClean="0"/>
              <a:t>mundo</a:t>
            </a:r>
            <a:r>
              <a:rPr lang="en-US" dirty="0" smtClean="0"/>
              <a:t> real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5"/>
            <a:ext cx="8640960" cy="2160240"/>
          </a:xfrm>
        </p:spPr>
        <p:txBody>
          <a:bodyPr/>
          <a:lstStyle/>
          <a:p>
            <a:pPr algn="just"/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examinar</a:t>
            </a:r>
            <a:r>
              <a:rPr lang="en-US" dirty="0" smtClean="0"/>
              <a:t> agora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dirty="0" err="1" smtClean="0"/>
              <a:t>Adaptador</a:t>
            </a:r>
            <a:r>
              <a:rPr lang="en-US" dirty="0" smtClean="0"/>
              <a:t> simples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no </a:t>
            </a:r>
            <a:r>
              <a:rPr lang="en-US" dirty="0" err="1" smtClean="0"/>
              <a:t>mundo</a:t>
            </a:r>
            <a:r>
              <a:rPr lang="en-US" dirty="0" smtClean="0"/>
              <a:t> real (</a:t>
            </a:r>
            <a:r>
              <a:rPr lang="en-US" dirty="0" err="1" smtClean="0"/>
              <a:t>bem</a:t>
            </a:r>
            <a:r>
              <a:rPr lang="en-US" dirty="0" smtClean="0"/>
              <a:t>,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menos</a:t>
            </a:r>
            <a:r>
              <a:rPr lang="en-US" dirty="0" smtClean="0"/>
              <a:t> é </a:t>
            </a:r>
            <a:r>
              <a:rPr lang="en-US" dirty="0" err="1" smtClean="0"/>
              <a:t>algo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sério</a:t>
            </a:r>
            <a:r>
              <a:rPr lang="en-US" dirty="0" smtClean="0"/>
              <a:t> do </a:t>
            </a:r>
            <a:r>
              <a:rPr lang="en-US" dirty="0" err="1" smtClean="0"/>
              <a:t>que</a:t>
            </a:r>
            <a:r>
              <a:rPr lang="en-US" dirty="0" smtClean="0"/>
              <a:t> um </a:t>
            </a:r>
            <a:r>
              <a:rPr lang="en-US" dirty="0" err="1" smtClean="0"/>
              <a:t>adaptador</a:t>
            </a:r>
            <a:r>
              <a:rPr lang="en-US" dirty="0" smtClean="0"/>
              <a:t>  de </a:t>
            </a:r>
            <a:r>
              <a:rPr lang="en-US" dirty="0" err="1" smtClean="0"/>
              <a:t>Patos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2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en-US" dirty="0" err="1" smtClean="0"/>
              <a:t>Enumeradores</a:t>
            </a:r>
            <a:r>
              <a:rPr lang="en-US" dirty="0" smtClean="0"/>
              <a:t> no </a:t>
            </a:r>
            <a:r>
              <a:rPr lang="en-US" dirty="0" err="1" smtClean="0"/>
              <a:t>velho</a:t>
            </a:r>
            <a:r>
              <a:rPr lang="en-US" dirty="0" smtClean="0"/>
              <a:t> </a:t>
            </a:r>
            <a:r>
              <a:rPr lang="en-US" dirty="0" err="1" smtClean="0"/>
              <a:t>mundo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038" y="692697"/>
            <a:ext cx="8784976" cy="30963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primeiros</a:t>
            </a:r>
            <a:r>
              <a:rPr lang="en-US" sz="2400" dirty="0" smtClean="0"/>
              <a:t> </a:t>
            </a:r>
            <a:r>
              <a:rPr lang="en-US" sz="2400" dirty="0" err="1" smtClean="0"/>
              <a:t>tipos</a:t>
            </a:r>
            <a:r>
              <a:rPr lang="en-US" sz="2400" dirty="0" smtClean="0"/>
              <a:t> de </a:t>
            </a:r>
            <a:r>
              <a:rPr lang="en-US" sz="2400" dirty="0" err="1" smtClean="0"/>
              <a:t>coleções</a:t>
            </a:r>
            <a:r>
              <a:rPr lang="en-US" sz="2400" dirty="0" smtClean="0"/>
              <a:t> (vector, Stack, </a:t>
            </a:r>
            <a:r>
              <a:rPr lang="en-US" sz="2400" dirty="0" err="1" smtClean="0"/>
              <a:t>Hashtable</a:t>
            </a:r>
            <a:r>
              <a:rPr lang="en-US" sz="2400" dirty="0" smtClean="0"/>
              <a:t> e </a:t>
            </a:r>
            <a:r>
              <a:rPr lang="en-US" sz="2400" dirty="0" err="1" smtClean="0"/>
              <a:t>alguns</a:t>
            </a:r>
            <a:r>
              <a:rPr lang="en-US" sz="2400" dirty="0" smtClean="0"/>
              <a:t> outros) </a:t>
            </a:r>
            <a:r>
              <a:rPr lang="en-US" sz="2400" dirty="0" err="1" smtClean="0"/>
              <a:t>implementam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chamado</a:t>
            </a:r>
            <a:r>
              <a:rPr lang="en-US" sz="2400" dirty="0" smtClean="0"/>
              <a:t> elements(),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retorna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Enumeração</a:t>
            </a:r>
            <a:r>
              <a:rPr lang="en-US" sz="2400" dirty="0" smtClean="0"/>
              <a:t>. A interface Enumeration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acesse</a:t>
            </a:r>
            <a:r>
              <a:rPr lang="en-US" sz="2400" dirty="0" smtClean="0"/>
              <a:t> </a:t>
            </a:r>
            <a:r>
              <a:rPr lang="en-US" sz="2400" dirty="0" err="1" smtClean="0"/>
              <a:t>sequencialmente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elementos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coleção</a:t>
            </a:r>
            <a:r>
              <a:rPr lang="en-US" sz="2400" dirty="0" smtClean="0"/>
              <a:t> </a:t>
            </a:r>
            <a:r>
              <a:rPr lang="en-US" sz="2400" dirty="0" err="1" smtClean="0"/>
              <a:t>sem</a:t>
            </a:r>
            <a:r>
              <a:rPr lang="en-US" sz="2400" dirty="0" smtClean="0"/>
              <a:t> saber </a:t>
            </a:r>
            <a:r>
              <a:rPr lang="en-US" sz="2400" dirty="0" err="1" smtClean="0"/>
              <a:t>especificamente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eles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gerenciados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653136"/>
            <a:ext cx="2867025" cy="16668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7504" y="4342497"/>
            <a:ext cx="45365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Enumeration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interface simples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76056" y="4388663"/>
            <a:ext cx="23762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Informa</a:t>
            </a:r>
            <a:r>
              <a:rPr lang="en-US" dirty="0" smtClean="0"/>
              <a:t> se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coleção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28456" y="6093296"/>
            <a:ext cx="23762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Fornece</a:t>
            </a:r>
            <a:r>
              <a:rPr lang="en-US" dirty="0" smtClean="0"/>
              <a:t> o </a:t>
            </a:r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da </a:t>
            </a:r>
            <a:r>
              <a:rPr lang="en-US" dirty="0" err="1" smtClean="0"/>
              <a:t>coleção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Iteradores</a:t>
            </a:r>
            <a:r>
              <a:rPr lang="en-US" dirty="0" smtClean="0"/>
              <a:t> do novo </a:t>
            </a:r>
            <a:r>
              <a:rPr lang="en-US" dirty="0" err="1" smtClean="0"/>
              <a:t>mundo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3"/>
            <a:ext cx="8928992" cy="23762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Quando</a:t>
            </a:r>
            <a:r>
              <a:rPr lang="en-US" sz="2400" dirty="0" smtClean="0"/>
              <a:t> a Sun </a:t>
            </a:r>
            <a:r>
              <a:rPr lang="en-US" sz="2400" dirty="0" err="1" smtClean="0"/>
              <a:t>introduziu</a:t>
            </a:r>
            <a:r>
              <a:rPr lang="en-US" sz="2400" dirty="0" smtClean="0"/>
              <a:t> </a:t>
            </a:r>
            <a:r>
              <a:rPr lang="en-US" sz="2400" dirty="0" err="1" smtClean="0"/>
              <a:t>suas</a:t>
            </a:r>
            <a:r>
              <a:rPr lang="en-US" sz="2400" dirty="0" smtClean="0"/>
              <a:t> classes Collection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recentes</a:t>
            </a:r>
            <a:r>
              <a:rPr lang="en-US" sz="2400" dirty="0" smtClean="0"/>
              <a:t>, </a:t>
            </a:r>
            <a:r>
              <a:rPr lang="en-US" sz="2400" dirty="0" err="1" smtClean="0"/>
              <a:t>elas</a:t>
            </a:r>
            <a:r>
              <a:rPr lang="en-US" sz="2400" dirty="0" smtClean="0"/>
              <a:t> </a:t>
            </a:r>
            <a:r>
              <a:rPr lang="en-US" sz="2400" dirty="0" err="1" smtClean="0"/>
              <a:t>começaram</a:t>
            </a:r>
            <a:r>
              <a:rPr lang="en-US" sz="2400" dirty="0" smtClean="0"/>
              <a:t> a </a:t>
            </a:r>
            <a:r>
              <a:rPr lang="en-US" sz="2400" dirty="0" err="1" smtClean="0"/>
              <a:t>usar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interface Iterator </a:t>
            </a:r>
            <a:r>
              <a:rPr lang="en-US" sz="2400" dirty="0" err="1" smtClean="0"/>
              <a:t>que</a:t>
            </a:r>
            <a:r>
              <a:rPr lang="en-US" sz="2400" dirty="0" smtClean="0"/>
              <a:t>, </a:t>
            </a:r>
            <a:r>
              <a:rPr lang="en-US" sz="2400" dirty="0" err="1" smtClean="0"/>
              <a:t>como</a:t>
            </a:r>
            <a:r>
              <a:rPr lang="en-US" sz="2400" dirty="0" smtClean="0"/>
              <a:t> Enumeration,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realizar</a:t>
            </a:r>
            <a:r>
              <a:rPr lang="en-US" sz="2400" dirty="0" smtClean="0"/>
              <a:t> a </a:t>
            </a:r>
            <a:r>
              <a:rPr lang="en-US" sz="2400" dirty="0" err="1" smtClean="0"/>
              <a:t>interação</a:t>
            </a:r>
            <a:r>
              <a:rPr lang="en-US" sz="2400" dirty="0" smtClean="0"/>
              <a:t> </a:t>
            </a:r>
            <a:r>
              <a:rPr lang="en-US" sz="2400" dirty="0" err="1" smtClean="0"/>
              <a:t>atraves</a:t>
            </a:r>
            <a:r>
              <a:rPr lang="en-US" sz="2400" dirty="0" smtClean="0"/>
              <a:t> de um 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  de </a:t>
            </a:r>
            <a:r>
              <a:rPr lang="en-US" sz="2400" dirty="0" err="1" smtClean="0"/>
              <a:t>itens</a:t>
            </a:r>
            <a:r>
              <a:rPr lang="en-US" sz="2400" dirty="0" smtClean="0"/>
              <a:t> </a:t>
            </a:r>
            <a:r>
              <a:rPr lang="en-US" sz="2400" dirty="0" err="1" smtClean="0"/>
              <a:t>numa</a:t>
            </a:r>
            <a:r>
              <a:rPr lang="en-US" sz="2400" dirty="0" smtClean="0"/>
              <a:t> </a:t>
            </a:r>
            <a:r>
              <a:rPr lang="en-US" sz="2400" dirty="0" err="1" smtClean="0"/>
              <a:t>coleção</a:t>
            </a:r>
            <a:r>
              <a:rPr lang="en-US" sz="2400" dirty="0" smtClean="0"/>
              <a:t>, mas </a:t>
            </a: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acrescenta</a:t>
            </a:r>
            <a:r>
              <a:rPr lang="en-US" sz="2400" dirty="0" smtClean="0"/>
              <a:t> a </a:t>
            </a:r>
            <a:r>
              <a:rPr lang="en-US" sz="2400" dirty="0" err="1" smtClean="0"/>
              <a:t>capacidade</a:t>
            </a:r>
            <a:r>
              <a:rPr lang="en-US" sz="2400" dirty="0" smtClean="0"/>
              <a:t> de remover </a:t>
            </a:r>
            <a:r>
              <a:rPr lang="en-US" sz="2400" dirty="0" err="1" smtClean="0"/>
              <a:t>itens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45024"/>
            <a:ext cx="3143250" cy="25050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322762" y="3429000"/>
            <a:ext cx="571373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hasMoreElement</a:t>
            </a:r>
            <a:r>
              <a:rPr lang="en-US" dirty="0" smtClean="0"/>
              <a:t>() da interface Enumeration,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simplesmente</a:t>
            </a:r>
            <a:r>
              <a:rPr lang="en-US" dirty="0" smtClean="0"/>
              <a:t> </a:t>
            </a:r>
            <a:r>
              <a:rPr lang="en-US" dirty="0" err="1" smtClean="0"/>
              <a:t>informa</a:t>
            </a:r>
            <a:r>
              <a:rPr lang="en-US" dirty="0" smtClean="0"/>
              <a:t> se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examinou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itens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coleção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322762" y="4653136"/>
            <a:ext cx="391353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Fornece</a:t>
            </a:r>
            <a:r>
              <a:rPr lang="en-US" dirty="0" smtClean="0"/>
              <a:t> o </a:t>
            </a:r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da </a:t>
            </a:r>
            <a:r>
              <a:rPr lang="en-US" dirty="0" err="1" smtClean="0"/>
              <a:t>coleção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03848" y="5780767"/>
            <a:ext cx="391353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Remove um item da </a:t>
            </a:r>
            <a:r>
              <a:rPr lang="en-US" dirty="0" err="1" smtClean="0"/>
              <a:t>coleção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42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3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Adaptando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Enumeração</a:t>
            </a:r>
            <a:r>
              <a:rPr lang="en-US" dirty="0" smtClean="0"/>
              <a:t> a um </a:t>
            </a:r>
            <a:r>
              <a:rPr lang="en-US" dirty="0" err="1" smtClean="0"/>
              <a:t>Iterador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24744"/>
            <a:ext cx="8784976" cy="2404864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Antes de </a:t>
            </a:r>
            <a:r>
              <a:rPr lang="en-US" sz="2800" dirty="0" err="1" smtClean="0"/>
              <a:t>mais</a:t>
            </a:r>
            <a:r>
              <a:rPr lang="en-US" sz="2800" dirty="0" smtClean="0"/>
              <a:t> nada </a:t>
            </a:r>
            <a:r>
              <a:rPr lang="en-US" sz="2800" dirty="0" err="1" smtClean="0"/>
              <a:t>vamos</a:t>
            </a:r>
            <a:r>
              <a:rPr lang="en-US" sz="2800" dirty="0"/>
              <a:t> </a:t>
            </a:r>
            <a:r>
              <a:rPr lang="en-US" sz="2800" dirty="0" err="1" smtClean="0"/>
              <a:t>examinar</a:t>
            </a:r>
            <a:r>
              <a:rPr lang="en-US" sz="2800" dirty="0" smtClean="0"/>
              <a:t> as </a:t>
            </a:r>
            <a:r>
              <a:rPr lang="en-US" sz="2800" dirty="0" err="1" smtClean="0"/>
              <a:t>duas</a:t>
            </a:r>
            <a:r>
              <a:rPr lang="en-US" sz="2800" dirty="0" smtClean="0"/>
              <a:t> interfaces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determinar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metodos</a:t>
            </a:r>
            <a:r>
              <a:rPr lang="en-US" sz="2800" dirty="0" smtClean="0"/>
              <a:t> de </a:t>
            </a:r>
            <a:r>
              <a:rPr lang="en-US" sz="2800" dirty="0" err="1" smtClean="0"/>
              <a:t>uma</a:t>
            </a:r>
            <a:r>
              <a:rPr lang="en-US" sz="2800" dirty="0" smtClean="0"/>
              <a:t> </a:t>
            </a:r>
            <a:r>
              <a:rPr lang="en-US" sz="2800" dirty="0" err="1" smtClean="0"/>
              <a:t>podem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dirty="0" err="1" smtClean="0"/>
              <a:t>mapeados</a:t>
            </a:r>
            <a:r>
              <a:rPr lang="en-US" sz="2800" dirty="0" smtClean="0"/>
              <a:t> </a:t>
            </a:r>
            <a:r>
              <a:rPr lang="en-US" sz="2800" dirty="0" err="1" smtClean="0"/>
              <a:t>aos</a:t>
            </a:r>
            <a:r>
              <a:rPr lang="en-US" sz="2800" dirty="0" smtClean="0"/>
              <a:t> da </a:t>
            </a:r>
            <a:r>
              <a:rPr lang="en-US" sz="2800" dirty="0" err="1" smtClean="0"/>
              <a:t>outra</a:t>
            </a:r>
            <a:r>
              <a:rPr lang="en-US" sz="2800" dirty="0" smtClean="0"/>
              <a:t>.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outras</a:t>
            </a:r>
            <a:r>
              <a:rPr lang="en-US" sz="2800" dirty="0" smtClean="0"/>
              <a:t> </a:t>
            </a:r>
            <a:r>
              <a:rPr lang="en-US" sz="2800" dirty="0" err="1" smtClean="0"/>
              <a:t>palavras</a:t>
            </a:r>
            <a:r>
              <a:rPr lang="en-US" sz="2800" dirty="0" smtClean="0"/>
              <a:t> </a:t>
            </a:r>
            <a:r>
              <a:rPr lang="en-US" sz="2800" dirty="0" err="1" smtClean="0"/>
              <a:t>vamos</a:t>
            </a:r>
            <a:r>
              <a:rPr lang="en-US" sz="2800" dirty="0" smtClean="0"/>
              <a:t> </a:t>
            </a:r>
            <a:r>
              <a:rPr lang="en-US" sz="2800" dirty="0" err="1" smtClean="0"/>
              <a:t>descobrir</a:t>
            </a:r>
            <a:r>
              <a:rPr lang="en-US" sz="2800" dirty="0" smtClean="0"/>
              <a:t> 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deve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dirty="0" err="1" smtClean="0"/>
              <a:t>chamado</a:t>
            </a:r>
            <a:r>
              <a:rPr lang="en-US" sz="2800" dirty="0" smtClean="0"/>
              <a:t> no </a:t>
            </a:r>
            <a:r>
              <a:rPr lang="en-US" sz="2800" dirty="0" err="1" smtClean="0"/>
              <a:t>Adaptado</a:t>
            </a:r>
            <a:r>
              <a:rPr lang="en-US" sz="2800" dirty="0" smtClean="0"/>
              <a:t> </a:t>
            </a:r>
            <a:r>
              <a:rPr lang="en-US" sz="2800" dirty="0" err="1" smtClean="0"/>
              <a:t>quando</a:t>
            </a:r>
            <a:r>
              <a:rPr lang="en-US" sz="2800" dirty="0" smtClean="0"/>
              <a:t> o </a:t>
            </a:r>
            <a:r>
              <a:rPr lang="en-US" sz="2800" dirty="0" err="1" smtClean="0"/>
              <a:t>cliente</a:t>
            </a:r>
            <a:r>
              <a:rPr lang="en-US" sz="2800" dirty="0" smtClean="0"/>
              <a:t> </a:t>
            </a:r>
            <a:r>
              <a:rPr lang="en-US" sz="2800" dirty="0" err="1" smtClean="0"/>
              <a:t>chamar</a:t>
            </a:r>
            <a:r>
              <a:rPr lang="en-US" sz="2800" dirty="0" smtClean="0"/>
              <a:t> um </a:t>
            </a:r>
            <a:r>
              <a:rPr lang="en-US" sz="2800" dirty="0" err="1" smtClean="0"/>
              <a:t>método</a:t>
            </a:r>
            <a:r>
              <a:rPr lang="en-US" sz="2800" dirty="0" smtClean="0"/>
              <a:t> </a:t>
            </a:r>
            <a:r>
              <a:rPr lang="en-US" sz="2800" dirty="0" err="1" smtClean="0"/>
              <a:t>alvo</a:t>
            </a:r>
            <a:r>
              <a:rPr lang="en-US" sz="2800" dirty="0" smtClean="0"/>
              <a:t>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77072"/>
            <a:ext cx="5695950" cy="21145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9632" y="3892406"/>
            <a:ext cx="158417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Interface </a:t>
            </a:r>
            <a:r>
              <a:rPr lang="en-US" dirty="0" err="1" smtClean="0"/>
              <a:t>Alvo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064385" y="3430741"/>
            <a:ext cx="489654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Estes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parecem</a:t>
            </a:r>
            <a:r>
              <a:rPr lang="en-US" dirty="0" smtClean="0"/>
              <a:t> </a:t>
            </a:r>
            <a:r>
              <a:rPr lang="en-US" dirty="0" err="1" smtClean="0"/>
              <a:t>fáceis</a:t>
            </a:r>
            <a:r>
              <a:rPr lang="en-US" dirty="0" smtClean="0"/>
              <a:t>;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mapeados</a:t>
            </a:r>
            <a:r>
              <a:rPr lang="en-US" dirty="0" smtClean="0"/>
              <a:t> </a:t>
            </a:r>
            <a:r>
              <a:rPr lang="en-US" dirty="0" err="1" smtClean="0"/>
              <a:t>diretamente</a:t>
            </a:r>
            <a:r>
              <a:rPr lang="en-US" dirty="0" smtClean="0"/>
              <a:t> a </a:t>
            </a:r>
            <a:r>
              <a:rPr lang="en-US" dirty="0" err="1" smtClean="0"/>
              <a:t>hasNext</a:t>
            </a:r>
            <a:r>
              <a:rPr lang="en-US" dirty="0" smtClean="0"/>
              <a:t>() e next() </a:t>
            </a:r>
            <a:r>
              <a:rPr lang="en-US" dirty="0" err="1" smtClean="0"/>
              <a:t>em</a:t>
            </a:r>
            <a:r>
              <a:rPr lang="en-US" dirty="0" smtClean="0"/>
              <a:t> Iterator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20272" y="6006956"/>
            <a:ext cx="212372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Interface </a:t>
            </a:r>
            <a:r>
              <a:rPr lang="en-US" dirty="0" err="1" smtClean="0"/>
              <a:t>adaptada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43608" y="6109114"/>
            <a:ext cx="583264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Mas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com </a:t>
            </a:r>
            <a:r>
              <a:rPr lang="en-US" dirty="0" err="1" smtClean="0"/>
              <a:t>relação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remove() </a:t>
            </a:r>
            <a:r>
              <a:rPr lang="en-US" dirty="0" err="1" smtClean="0"/>
              <a:t>em</a:t>
            </a:r>
            <a:r>
              <a:rPr lang="en-US" dirty="0" smtClean="0"/>
              <a:t> Iterator ?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nada </a:t>
            </a:r>
            <a:r>
              <a:rPr lang="en-US" dirty="0" err="1" smtClean="0"/>
              <a:t>parecido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Enumeration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4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8463"/>
            <a:ext cx="8229600" cy="850106"/>
          </a:xfrm>
        </p:spPr>
        <p:txBody>
          <a:bodyPr/>
          <a:lstStyle/>
          <a:p>
            <a:r>
              <a:rPr lang="en-US" dirty="0" err="1" smtClean="0"/>
              <a:t>Projetando</a:t>
            </a:r>
            <a:r>
              <a:rPr lang="en-US" dirty="0" smtClean="0"/>
              <a:t> o </a:t>
            </a:r>
            <a:r>
              <a:rPr lang="en-US" dirty="0" err="1" smtClean="0"/>
              <a:t>Adaptador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489654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/>
              <a:t>Agora </a:t>
            </a:r>
            <a:r>
              <a:rPr lang="en-US" sz="2800" dirty="0" err="1" smtClean="0"/>
              <a:t>veremos</a:t>
            </a:r>
            <a:r>
              <a:rPr lang="en-US" sz="2800" dirty="0" smtClean="0"/>
              <a:t> </a:t>
            </a:r>
            <a:r>
              <a:rPr lang="en-US" sz="2800" dirty="0" err="1" smtClean="0"/>
              <a:t>qual</a:t>
            </a:r>
            <a:r>
              <a:rPr lang="en-US" sz="2800" dirty="0" smtClean="0"/>
              <a:t> </a:t>
            </a:r>
            <a:r>
              <a:rPr lang="en-US" sz="2800" dirty="0" err="1" smtClean="0"/>
              <a:t>deverá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o </a:t>
            </a:r>
            <a:r>
              <a:rPr lang="en-US" sz="2800" dirty="0" err="1" smtClean="0"/>
              <a:t>aspecto</a:t>
            </a:r>
            <a:r>
              <a:rPr lang="en-US" sz="2800" dirty="0" smtClean="0"/>
              <a:t> das classes. </a:t>
            </a:r>
            <a:r>
              <a:rPr lang="en-US" sz="2800" dirty="0" err="1" smtClean="0"/>
              <a:t>Precisamos</a:t>
            </a:r>
            <a:r>
              <a:rPr lang="en-US" sz="2800" dirty="0" smtClean="0"/>
              <a:t> de um </a:t>
            </a:r>
            <a:r>
              <a:rPr lang="en-US" sz="2800" dirty="0" err="1" smtClean="0"/>
              <a:t>adaptador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implemente</a:t>
            </a:r>
            <a:r>
              <a:rPr lang="en-US" sz="2800" dirty="0" smtClean="0"/>
              <a:t> a interface </a:t>
            </a:r>
            <a:r>
              <a:rPr lang="en-US" sz="2800" dirty="0" err="1" smtClean="0"/>
              <a:t>Alvo</a:t>
            </a:r>
            <a:r>
              <a:rPr lang="en-US" sz="2800" dirty="0" smtClean="0"/>
              <a:t> e se </a:t>
            </a:r>
            <a:r>
              <a:rPr lang="en-US" sz="2800" dirty="0" err="1" smtClean="0"/>
              <a:t>componha</a:t>
            </a:r>
            <a:r>
              <a:rPr lang="en-US" sz="2800" dirty="0" smtClean="0"/>
              <a:t> com o </a:t>
            </a:r>
            <a:r>
              <a:rPr lang="en-US" sz="2800" dirty="0" err="1" smtClean="0"/>
              <a:t>Adaptado</a:t>
            </a:r>
            <a:r>
              <a:rPr lang="en-US" sz="2800" dirty="0" smtClean="0"/>
              <a:t>.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metodos</a:t>
            </a:r>
            <a:r>
              <a:rPr lang="en-US" sz="2800" dirty="0" smtClean="0"/>
              <a:t> </a:t>
            </a:r>
            <a:r>
              <a:rPr lang="en-US" sz="2800" dirty="0" err="1" smtClean="0"/>
              <a:t>hasNext</a:t>
            </a:r>
            <a:r>
              <a:rPr lang="en-US" sz="2800" dirty="0" smtClean="0"/>
              <a:t>() e next() </a:t>
            </a:r>
            <a:r>
              <a:rPr lang="en-US" sz="2800" dirty="0" err="1" smtClean="0"/>
              <a:t>podem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dirty="0" err="1" smtClean="0"/>
              <a:t>mapeados</a:t>
            </a:r>
            <a:r>
              <a:rPr lang="en-US" sz="2800" dirty="0" smtClean="0"/>
              <a:t> </a:t>
            </a:r>
            <a:r>
              <a:rPr lang="en-US" sz="2800" dirty="0" err="1" smtClean="0"/>
              <a:t>facilmente</a:t>
            </a:r>
            <a:r>
              <a:rPr lang="en-US" sz="2800" dirty="0" smtClean="0"/>
              <a:t> entre o </a:t>
            </a:r>
            <a:r>
              <a:rPr lang="en-US" sz="2800" dirty="0" err="1" smtClean="0"/>
              <a:t>alvo</a:t>
            </a:r>
            <a:r>
              <a:rPr lang="en-US" sz="2800" dirty="0" smtClean="0"/>
              <a:t> e o </a:t>
            </a:r>
            <a:r>
              <a:rPr lang="en-US" sz="2800" dirty="0" err="1" smtClean="0"/>
              <a:t>adaptado</a:t>
            </a:r>
            <a:r>
              <a:rPr lang="en-US" sz="2800" dirty="0" smtClean="0"/>
              <a:t>; </a:t>
            </a:r>
            <a:r>
              <a:rPr lang="en-US" sz="2800" dirty="0" err="1" smtClean="0"/>
              <a:t>tudo</a:t>
            </a:r>
            <a:r>
              <a:rPr lang="en-US" sz="2800" dirty="0" smtClean="0"/>
              <a:t> 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precisamos</a:t>
            </a:r>
            <a:r>
              <a:rPr lang="en-US" sz="2800" dirty="0" smtClean="0"/>
              <a:t> </a:t>
            </a:r>
            <a:r>
              <a:rPr lang="en-US" sz="2800" dirty="0" err="1" smtClean="0"/>
              <a:t>fazer</a:t>
            </a:r>
            <a:r>
              <a:rPr lang="en-US" sz="2800" dirty="0" smtClean="0"/>
              <a:t> e </a:t>
            </a:r>
            <a:r>
              <a:rPr lang="en-US" sz="2800" dirty="0" err="1" smtClean="0"/>
              <a:t>passá</a:t>
            </a:r>
            <a:r>
              <a:rPr lang="en-US" sz="2800" dirty="0" smtClean="0"/>
              <a:t>-lo </a:t>
            </a:r>
            <a:r>
              <a:rPr lang="en-US" sz="2800" dirty="0" err="1" smtClean="0"/>
              <a:t>adiante</a:t>
            </a:r>
            <a:r>
              <a:rPr lang="en-US" sz="2800" dirty="0" smtClean="0"/>
              <a:t> </a:t>
            </a:r>
            <a:r>
              <a:rPr lang="en-US" sz="2800" dirty="0" err="1" smtClean="0"/>
              <a:t>sem</a:t>
            </a:r>
            <a:r>
              <a:rPr lang="en-US" sz="2800" dirty="0" smtClean="0"/>
              <a:t> </a:t>
            </a:r>
            <a:r>
              <a:rPr lang="en-US" sz="2800" dirty="0" err="1" smtClean="0"/>
              <a:t>qualquer</a:t>
            </a:r>
            <a:r>
              <a:rPr lang="en-US" sz="2800" dirty="0" smtClean="0"/>
              <a:t> </a:t>
            </a:r>
            <a:r>
              <a:rPr lang="en-US" sz="2800" dirty="0" err="1" smtClean="0"/>
              <a:t>modificação</a:t>
            </a:r>
            <a:r>
              <a:rPr lang="en-US" sz="2800" dirty="0" smtClean="0"/>
              <a:t>. Mas 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podemos</a:t>
            </a:r>
            <a:r>
              <a:rPr lang="en-US" sz="2800" dirty="0" smtClean="0"/>
              <a:t> </a:t>
            </a:r>
            <a:r>
              <a:rPr lang="en-US" sz="2800" dirty="0" err="1" smtClean="0"/>
              <a:t>fazer</a:t>
            </a:r>
            <a:r>
              <a:rPr lang="en-US" sz="2800" dirty="0" smtClean="0"/>
              <a:t> com o remove () ? 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0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2214"/>
            <a:ext cx="8229600" cy="778098"/>
          </a:xfrm>
        </p:spPr>
        <p:txBody>
          <a:bodyPr/>
          <a:lstStyle/>
          <a:p>
            <a:r>
              <a:rPr lang="en-US" dirty="0" err="1"/>
              <a:t>Projetando</a:t>
            </a:r>
            <a:r>
              <a:rPr lang="en-US" dirty="0"/>
              <a:t> o </a:t>
            </a:r>
            <a:r>
              <a:rPr lang="en-US" dirty="0" err="1"/>
              <a:t>Adaptador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8" y="1737908"/>
            <a:ext cx="6851035" cy="3990603"/>
          </a:xfrm>
        </p:spPr>
      </p:pic>
      <p:sp>
        <p:nvSpPr>
          <p:cNvPr id="5" name="CaixaDeTexto 4"/>
          <p:cNvSpPr txBox="1"/>
          <p:nvPr/>
        </p:nvSpPr>
        <p:spPr>
          <a:xfrm>
            <a:off x="0" y="1340768"/>
            <a:ext cx="14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764704"/>
            <a:ext cx="424847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Seu</a:t>
            </a:r>
            <a:r>
              <a:rPr lang="en-US" dirty="0" smtClean="0"/>
              <a:t> novo </a:t>
            </a:r>
            <a:r>
              <a:rPr lang="en-US" dirty="0" err="1" smtClean="0"/>
              <a:t>código</a:t>
            </a:r>
            <a:r>
              <a:rPr lang="en-US" dirty="0" smtClean="0"/>
              <a:t> continua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Interadores</a:t>
            </a:r>
            <a:r>
              <a:rPr lang="en-US" dirty="0" smtClean="0"/>
              <a:t> ,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haja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verdade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Enumeração</a:t>
            </a:r>
            <a:r>
              <a:rPr lang="en-US" dirty="0" smtClean="0"/>
              <a:t> </a:t>
            </a:r>
            <a:r>
              <a:rPr lang="en-US" dirty="0" err="1" smtClean="0"/>
              <a:t>subjacente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851920" y="1988840"/>
            <a:ext cx="295232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fazendo</a:t>
            </a:r>
            <a:r>
              <a:rPr lang="en-US" dirty="0" smtClean="0"/>
              <a:t> as </a:t>
            </a:r>
            <a:r>
              <a:rPr lang="en-US" dirty="0" err="1" smtClean="0"/>
              <a:t>numerações</a:t>
            </a:r>
            <a:r>
              <a:rPr lang="en-US" dirty="0" smtClean="0"/>
              <a:t> do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antigo</a:t>
            </a:r>
            <a:r>
              <a:rPr lang="en-US" dirty="0" smtClean="0"/>
              <a:t> </a:t>
            </a:r>
            <a:r>
              <a:rPr lang="en-US" dirty="0" err="1" smtClean="0"/>
              <a:t>aparecerem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Iteradores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 novo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64288" y="2169593"/>
            <a:ext cx="197971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Uma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implementando</a:t>
            </a:r>
            <a:r>
              <a:rPr lang="en-US" dirty="0" smtClean="0"/>
              <a:t> a interface Enumeration é o </a:t>
            </a:r>
            <a:r>
              <a:rPr lang="en-US" dirty="0" err="1" smtClean="0"/>
              <a:t>adaptado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56" y="5445224"/>
            <a:ext cx="29523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EnumerationIterator</a:t>
            </a:r>
            <a:r>
              <a:rPr lang="en-US" dirty="0" smtClean="0"/>
              <a:t> é o </a:t>
            </a:r>
            <a:r>
              <a:rPr lang="en-US" dirty="0" err="1" smtClean="0"/>
              <a:t>adaptador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179512" y="4437112"/>
            <a:ext cx="1224136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5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06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Padrão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8443832" cy="5093386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755412"/>
            <a:ext cx="9086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Editora + </a:t>
            </a:r>
            <a:r>
              <a:rPr lang="pt-BR" b="1" dirty="0" err="1" smtClean="0"/>
              <a:t>Assinates</a:t>
            </a:r>
            <a:r>
              <a:rPr lang="pt-BR" b="1" dirty="0" smtClean="0"/>
              <a:t> = Padrão </a:t>
            </a:r>
            <a:r>
              <a:rPr lang="pt-BR" b="1" dirty="0" err="1" smtClean="0"/>
              <a:t>Observer</a:t>
            </a:r>
            <a:endParaRPr lang="pt-BR" b="1" dirty="0" smtClean="0"/>
          </a:p>
          <a:p>
            <a:r>
              <a:rPr lang="pt-BR" b="1" dirty="0"/>
              <a:t> </a:t>
            </a:r>
            <a:r>
              <a:rPr lang="pt-BR" dirty="0" smtClean="0"/>
              <a:t>Se você entende as assinaturas de jornais, deve entender o Padrão </a:t>
            </a:r>
            <a:r>
              <a:rPr lang="pt-BR" dirty="0" err="1" smtClean="0"/>
              <a:t>Observer</a:t>
            </a:r>
            <a:r>
              <a:rPr lang="pt-BR" dirty="0" smtClean="0"/>
              <a:t>, onde chamamos </a:t>
            </a:r>
          </a:p>
          <a:p>
            <a:r>
              <a:rPr lang="pt-BR" dirty="0" smtClean="0"/>
              <a:t>a editora de SUBJECT e os assinantes de OBSERVER.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0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9946"/>
            <a:ext cx="8229600" cy="850106"/>
          </a:xfrm>
        </p:spPr>
        <p:txBody>
          <a:bodyPr/>
          <a:lstStyle/>
          <a:p>
            <a:r>
              <a:rPr lang="en-US" dirty="0" err="1" smtClean="0"/>
              <a:t>Lidando</a:t>
            </a:r>
            <a:r>
              <a:rPr lang="en-US" dirty="0" smtClean="0"/>
              <a:t> com o </a:t>
            </a:r>
            <a:r>
              <a:rPr lang="en-US" dirty="0" err="1" smtClean="0"/>
              <a:t>método</a:t>
            </a:r>
            <a:r>
              <a:rPr lang="en-US" dirty="0" smtClean="0"/>
              <a:t> remove()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04056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sabemos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Enumeration </a:t>
            </a:r>
            <a:r>
              <a:rPr lang="en-US" dirty="0" err="1" smtClean="0"/>
              <a:t>simplesmente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suporta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remove(). </a:t>
            </a:r>
            <a:r>
              <a:rPr lang="en-US" dirty="0" err="1" smtClean="0"/>
              <a:t>Esta</a:t>
            </a:r>
            <a:r>
              <a:rPr lang="en-US" dirty="0" smtClean="0"/>
              <a:t> é </a:t>
            </a:r>
            <a:r>
              <a:rPr lang="en-US" dirty="0" err="1" smtClean="0"/>
              <a:t>uma</a:t>
            </a:r>
            <a:r>
              <a:rPr lang="en-US" dirty="0" smtClean="0"/>
              <a:t> interface “</a:t>
            </a:r>
            <a:r>
              <a:rPr lang="en-US" dirty="0" err="1" smtClean="0"/>
              <a:t>somente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leitura</a:t>
            </a:r>
            <a:r>
              <a:rPr lang="en-US" dirty="0" smtClean="0"/>
              <a:t>”.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nenhuma</a:t>
            </a:r>
            <a:r>
              <a:rPr lang="en-US" dirty="0" smtClean="0"/>
              <a:t> </a:t>
            </a:r>
            <a:r>
              <a:rPr lang="en-US" dirty="0" err="1" smtClean="0"/>
              <a:t>maneira</a:t>
            </a:r>
            <a:r>
              <a:rPr lang="en-US" dirty="0" smtClean="0"/>
              <a:t> de </a:t>
            </a:r>
            <a:r>
              <a:rPr lang="en-US" dirty="0" err="1" smtClean="0"/>
              <a:t>implementar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remove() </a:t>
            </a:r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funcional</a:t>
            </a:r>
            <a:r>
              <a:rPr lang="en-US" dirty="0" smtClean="0"/>
              <a:t> no </a:t>
            </a:r>
            <a:r>
              <a:rPr lang="en-US" dirty="0" err="1" smtClean="0"/>
              <a:t>adaptador</a:t>
            </a:r>
            <a:r>
              <a:rPr lang="en-US" dirty="0" smtClean="0"/>
              <a:t>. O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é </a:t>
            </a:r>
            <a:r>
              <a:rPr lang="en-US" dirty="0" err="1" smtClean="0"/>
              <a:t>emitir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exceção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a </a:t>
            </a:r>
            <a:r>
              <a:rPr lang="en-US" dirty="0" err="1" smtClean="0"/>
              <a:t>execução</a:t>
            </a:r>
            <a:r>
              <a:rPr lang="en-US" dirty="0" smtClean="0"/>
              <a:t>. </a:t>
            </a:r>
            <a:r>
              <a:rPr lang="en-US" dirty="0" err="1" smtClean="0"/>
              <a:t>Felizmente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projetistas</a:t>
            </a:r>
            <a:r>
              <a:rPr lang="en-US" dirty="0" smtClean="0"/>
              <a:t> da interface Iterator </a:t>
            </a:r>
            <a:r>
              <a:rPr lang="en-US" dirty="0" err="1" smtClean="0"/>
              <a:t>previram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necessidade</a:t>
            </a:r>
            <a:r>
              <a:rPr lang="en-US" dirty="0" smtClean="0"/>
              <a:t> e </a:t>
            </a:r>
            <a:r>
              <a:rPr lang="en-US" dirty="0" err="1" smtClean="0"/>
              <a:t>definiram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r>
              <a:rPr lang="en-US" dirty="0" smtClean="0"/>
              <a:t> remove() de forma a </a:t>
            </a:r>
            <a:r>
              <a:rPr lang="en-US" dirty="0" err="1" smtClean="0"/>
              <a:t>suportar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UnsupportedOperationException</a:t>
            </a:r>
            <a:r>
              <a:rPr lang="en-US" dirty="0" smtClean="0"/>
              <a:t>()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4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8520" y="0"/>
            <a:ext cx="9361040" cy="764704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Escrevendo</a:t>
            </a:r>
            <a:r>
              <a:rPr lang="en-US" sz="3600" dirty="0" smtClean="0"/>
              <a:t> o </a:t>
            </a:r>
            <a:r>
              <a:rPr lang="en-US" sz="3600" dirty="0" err="1" smtClean="0"/>
              <a:t>adaptador</a:t>
            </a:r>
            <a:r>
              <a:rPr lang="en-US" sz="3600" dirty="0" smtClean="0"/>
              <a:t> </a:t>
            </a:r>
            <a:r>
              <a:rPr lang="en-US" sz="3600" dirty="0" err="1" smtClean="0"/>
              <a:t>EnumerationIterator</a:t>
            </a:r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5653812" cy="4892278"/>
          </a:xfrm>
        </p:spPr>
      </p:pic>
      <p:sp>
        <p:nvSpPr>
          <p:cNvPr id="5" name="CaixaDeTexto 4"/>
          <p:cNvSpPr txBox="1"/>
          <p:nvPr/>
        </p:nvSpPr>
        <p:spPr>
          <a:xfrm>
            <a:off x="5436096" y="836712"/>
            <a:ext cx="370790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Como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adaptando</a:t>
            </a:r>
            <a:r>
              <a:rPr lang="en-US" dirty="0" smtClean="0"/>
              <a:t> Enumeration a Iterator,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adaptador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a Interface Iterator, </a:t>
            </a:r>
            <a:r>
              <a:rPr lang="en-US" dirty="0" err="1" smtClean="0"/>
              <a:t>porque</a:t>
            </a:r>
            <a:r>
              <a:rPr lang="en-US" dirty="0" smtClean="0"/>
              <a:t> tem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aparecer</a:t>
            </a:r>
            <a:r>
              <a:rPr lang="en-US" dirty="0" smtClean="0"/>
              <a:t> com um Iterator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4427984" y="2007424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724128" y="2492896"/>
            <a:ext cx="347937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 err="1" smtClean="0"/>
              <a:t>enumeração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adotando</a:t>
            </a:r>
            <a:r>
              <a:rPr lang="en-US" dirty="0" smtClean="0"/>
              <a:t> . Como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composição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armazenamos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de </a:t>
            </a:r>
            <a:r>
              <a:rPr lang="en-US" dirty="0" err="1" smtClean="0"/>
              <a:t>instância</a:t>
            </a:r>
            <a:r>
              <a:rPr lang="en-US" dirty="0" smtClean="0"/>
              <a:t> 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 flipV="1">
            <a:off x="4644008" y="2935023"/>
            <a:ext cx="1080120" cy="158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437830" y="3826087"/>
            <a:ext cx="370790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hasNext</a:t>
            </a:r>
            <a:r>
              <a:rPr lang="en-US" dirty="0" smtClean="0"/>
              <a:t>() de Iterator é </a:t>
            </a:r>
            <a:r>
              <a:rPr lang="en-US" dirty="0" err="1" smtClean="0"/>
              <a:t>delegado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hasMoreElements</a:t>
            </a:r>
            <a:r>
              <a:rPr lang="en-US" dirty="0" smtClean="0"/>
              <a:t>() de Enumeration </a:t>
            </a:r>
            <a:endParaRPr lang="pt-BR" dirty="0"/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3491880" y="4005065"/>
            <a:ext cx="1944216" cy="282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437830" y="4817597"/>
            <a:ext cx="370790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 o </a:t>
            </a:r>
            <a:r>
              <a:rPr lang="en-US" dirty="0" err="1" smtClean="0"/>
              <a:t>método</a:t>
            </a:r>
            <a:r>
              <a:rPr lang="en-US" dirty="0" smtClean="0"/>
              <a:t> next() de Iterator é </a:t>
            </a:r>
            <a:r>
              <a:rPr lang="en-US" dirty="0" err="1" smtClean="0"/>
              <a:t>delegado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nextElement</a:t>
            </a:r>
            <a:r>
              <a:rPr lang="en-US" dirty="0" smtClean="0"/>
              <a:t>() de Enumeration</a:t>
            </a:r>
            <a:endParaRPr lang="pt-BR" dirty="0"/>
          </a:p>
        </p:txBody>
      </p:sp>
      <p:cxnSp>
        <p:nvCxnSpPr>
          <p:cNvPr id="13" name="Conector de seta reta 12"/>
          <p:cNvCxnSpPr>
            <a:stCxn id="12" idx="1"/>
          </p:cNvCxnSpPr>
          <p:nvPr/>
        </p:nvCxnSpPr>
        <p:spPr>
          <a:xfrm flipH="1" flipV="1">
            <a:off x="3851920" y="4749417"/>
            <a:ext cx="1585910" cy="529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0" y="5930806"/>
            <a:ext cx="917575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Infelizmente como não podemos implementar o método remove() de </a:t>
            </a:r>
            <a:r>
              <a:rPr lang="pt-BR" dirty="0" err="1" smtClean="0"/>
              <a:t>Iterator</a:t>
            </a:r>
            <a:r>
              <a:rPr lang="pt-BR" dirty="0" smtClean="0"/>
              <a:t>, temos que chutar a bola para frente (em outras palavras , nos desistimos ). Aqui nos apenas emitimos uma exceção </a:t>
            </a:r>
            <a:endParaRPr lang="pt-BR" dirty="0"/>
          </a:p>
        </p:txBody>
      </p:sp>
      <p:cxnSp>
        <p:nvCxnSpPr>
          <p:cNvPr id="19" name="Conector de seta reta 18"/>
          <p:cNvCxnSpPr>
            <a:stCxn id="14" idx="0"/>
          </p:cNvCxnSpPr>
          <p:nvPr/>
        </p:nvCxnSpPr>
        <p:spPr>
          <a:xfrm flipH="1" flipV="1">
            <a:off x="3851920" y="5661248"/>
            <a:ext cx="735957" cy="269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5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Uma revisão sobre os padrões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496965"/>
              </p:ext>
            </p:extLst>
          </p:nvPr>
        </p:nvGraphicFramePr>
        <p:xfrm>
          <a:off x="457200" y="1600200"/>
          <a:ext cx="814724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3836978"/>
                <a:gridCol w="2715749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Padrão 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Intenção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Tipo (</a:t>
                      </a:r>
                      <a:r>
                        <a:rPr lang="pt-BR" sz="2400" dirty="0" err="1" smtClean="0"/>
                        <a:t>Metsker</a:t>
                      </a:r>
                      <a:r>
                        <a:rPr lang="pt-BR" sz="2400" dirty="0" smtClean="0"/>
                        <a:t>)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 smtClean="0"/>
                        <a:t>Decorator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Não muda a interface,</a:t>
                      </a:r>
                      <a:r>
                        <a:rPr lang="pt-BR" sz="2400" baseline="0" dirty="0" smtClean="0"/>
                        <a:t> só acrescenta responsabilidades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Extensões</a:t>
                      </a:r>
                    </a:p>
                    <a:p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 smtClean="0"/>
                        <a:t>Adapter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Converte uma interface para outra</a:t>
                      </a:r>
                    </a:p>
                    <a:p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Interfaces</a:t>
                      </a:r>
                      <a:endParaRPr lang="pt-B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 smtClean="0"/>
                        <a:t>Facade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Simplifica uma interface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Interface</a:t>
                      </a:r>
                      <a:endParaRPr lang="pt-B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5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O padrão FACADE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9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Todo mundo que um Home </a:t>
            </a:r>
            <a:r>
              <a:rPr lang="pt-BR" dirty="0" err="1" smtClean="0"/>
              <a:t>Theater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856984" cy="478112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Antes de mergulharmos nos detalhes do padrão FACADE, vamos examinar algo que esta virando uma obsessão nacional: montar o seu próprio home </a:t>
            </a:r>
            <a:r>
              <a:rPr lang="pt-BR" dirty="0" err="1" smtClean="0"/>
              <a:t>theater</a:t>
            </a:r>
            <a:r>
              <a:rPr lang="pt-BR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Você já fez suas pesquisas e montou um sistema poderoso, completo com aparelho de DVD, sistema de projeção de vídeo, tela automatizada, som surround e até uma máquina de pipocas. Esses são os componentes que você usou na montagem 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2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0339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pt-BR" dirty="0"/>
              <a:t>Todo mundo que um Home </a:t>
            </a:r>
            <a:r>
              <a:rPr lang="pt-BR" dirty="0" err="1"/>
              <a:t>Theater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6912768" cy="5762010"/>
          </a:xfrm>
        </p:spPr>
      </p:pic>
      <p:sp>
        <p:nvSpPr>
          <p:cNvPr id="5" name="CaixaDeTexto 4"/>
          <p:cNvSpPr txBox="1"/>
          <p:nvPr/>
        </p:nvSpPr>
        <p:spPr>
          <a:xfrm>
            <a:off x="7020272" y="3645024"/>
            <a:ext cx="2016224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Temos um bocado de classes, um bocado de interações e um enorme conjunto de interfaces para aprender a usar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0"/>
          </p:cNvCxnSpPr>
          <p:nvPr/>
        </p:nvCxnSpPr>
        <p:spPr>
          <a:xfrm flipH="1" flipV="1">
            <a:off x="7020272" y="2924944"/>
            <a:ext cx="1008112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92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0106"/>
          </a:xfrm>
        </p:spPr>
        <p:txBody>
          <a:bodyPr>
            <a:normAutofit/>
          </a:bodyPr>
          <a:lstStyle/>
          <a:p>
            <a:r>
              <a:rPr lang="pt-BR" sz="3600" dirty="0" smtClean="0"/>
              <a:t>Assistindo a um filme (da maneira mais difícil)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6021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Pegue um DVD, relaxe e prepare-se para desfrutar da mágica do cinema. Ah sim, </a:t>
            </a:r>
            <a:r>
              <a:rPr lang="pt-BR" sz="2400" dirty="0" err="1" smtClean="0"/>
              <a:t>so</a:t>
            </a:r>
            <a:r>
              <a:rPr lang="pt-BR" sz="2400" dirty="0" smtClean="0"/>
              <a:t> mais um detalhe – para assistir um filme há mais algumas tarefas que você precisa executar: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Ligar a máquina de pipoca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Colocar a máquina de pipoca para funcionar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Reduzir as luzes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Baixar a tela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Ligar o projetor</a:t>
            </a:r>
          </a:p>
          <a:p>
            <a:pPr>
              <a:lnSpc>
                <a:spcPct val="150000"/>
              </a:lnSpc>
            </a:pPr>
            <a:r>
              <a:rPr lang="pt-BR" sz="2400" dirty="0" smtClean="0"/>
              <a:t>Configurar a entrada do projetor para DVD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7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dirty="0"/>
              <a:t>Assistindo a um filme (da maneira mais difícil)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pt-BR" dirty="0"/>
              <a:t>Colocar o projetor em modo </a:t>
            </a:r>
            <a:r>
              <a:rPr lang="pt-BR" dirty="0" err="1"/>
              <a:t>wide-screen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Ligar o amplificador de áudio</a:t>
            </a:r>
          </a:p>
          <a:p>
            <a:pPr>
              <a:lnSpc>
                <a:spcPct val="150000"/>
              </a:lnSpc>
            </a:pPr>
            <a:r>
              <a:rPr lang="pt-BR" dirty="0"/>
              <a:t>Configurar a entrada do amplificador para DVD</a:t>
            </a:r>
          </a:p>
          <a:p>
            <a:pPr>
              <a:lnSpc>
                <a:spcPct val="150000"/>
              </a:lnSpc>
            </a:pPr>
            <a:r>
              <a:rPr lang="pt-BR" dirty="0"/>
              <a:t>Configurar o amplificador para o som  surround</a:t>
            </a:r>
          </a:p>
          <a:p>
            <a:pPr>
              <a:lnSpc>
                <a:spcPct val="150000"/>
              </a:lnSpc>
            </a:pPr>
            <a:r>
              <a:rPr lang="pt-BR" dirty="0"/>
              <a:t>Ajustar o amplificador para p som médio (5)</a:t>
            </a:r>
          </a:p>
          <a:p>
            <a:pPr>
              <a:lnSpc>
                <a:spcPct val="150000"/>
              </a:lnSpc>
            </a:pPr>
            <a:r>
              <a:rPr lang="pt-BR" dirty="0"/>
              <a:t>Ligar o DVD Player</a:t>
            </a:r>
          </a:p>
          <a:p>
            <a:pPr>
              <a:lnSpc>
                <a:spcPct val="150000"/>
              </a:lnSpc>
            </a:pPr>
            <a:r>
              <a:rPr lang="pt-BR" dirty="0"/>
              <a:t>Acionar  o “play” no DVD Player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9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pt-BR" sz="3200" dirty="0" smtClean="0"/>
              <a:t>Examinando algumas das classes e chamadas de métodos necessários para colocar tudo em operação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07704" y="1484784"/>
            <a:ext cx="3034680" cy="506916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 smtClean="0"/>
              <a:t>popper.on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r>
              <a:rPr lang="pt-BR" dirty="0" err="1" smtClean="0"/>
              <a:t>popper.pop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lights.dim</a:t>
            </a:r>
            <a:r>
              <a:rPr lang="pt-BR" dirty="0" smtClean="0"/>
              <a:t>(10);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screen.down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projector.on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r>
              <a:rPr lang="pt-BR" dirty="0" err="1" smtClean="0"/>
              <a:t>projector.setInput</a:t>
            </a:r>
            <a:r>
              <a:rPr lang="pt-BR" dirty="0" smtClean="0"/>
              <a:t>(</a:t>
            </a:r>
            <a:r>
              <a:rPr lang="pt-BR" dirty="0" err="1" smtClean="0"/>
              <a:t>dvd</a:t>
            </a:r>
            <a:r>
              <a:rPr lang="pt-BR" dirty="0" smtClean="0"/>
              <a:t>);</a:t>
            </a:r>
          </a:p>
          <a:p>
            <a:pPr marL="0" indent="0">
              <a:buNone/>
            </a:pPr>
            <a:r>
              <a:rPr lang="pt-BR" dirty="0" err="1" smtClean="0"/>
              <a:t>projector.wideScreenMode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err="1" smtClean="0"/>
              <a:t>amp.on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r>
              <a:rPr lang="pt-BR" dirty="0" err="1" smtClean="0"/>
              <a:t>amp.setDvd</a:t>
            </a:r>
            <a:r>
              <a:rPr lang="pt-BR" dirty="0" smtClean="0"/>
              <a:t>(</a:t>
            </a:r>
            <a:r>
              <a:rPr lang="pt-BR" dirty="0" err="1" smtClean="0"/>
              <a:t>dvd</a:t>
            </a:r>
            <a:r>
              <a:rPr lang="pt-BR" dirty="0" smtClean="0"/>
              <a:t>);</a:t>
            </a:r>
          </a:p>
          <a:p>
            <a:pPr marL="0" indent="0">
              <a:buNone/>
            </a:pPr>
            <a:r>
              <a:rPr lang="pt-BR" dirty="0" err="1" smtClean="0"/>
              <a:t>amp.setSurroundSound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r>
              <a:rPr lang="pt-BR" dirty="0" err="1" smtClean="0"/>
              <a:t>amp.setVolume</a:t>
            </a:r>
            <a:r>
              <a:rPr lang="pt-BR" dirty="0" smtClean="0"/>
              <a:t>(5);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 smtClean="0"/>
              <a:t>dvd.on</a:t>
            </a:r>
            <a:r>
              <a:rPr lang="pt-BR" dirty="0" smtClean="0"/>
              <a:t>();</a:t>
            </a:r>
          </a:p>
          <a:p>
            <a:pPr marL="0" indent="0">
              <a:buNone/>
            </a:pPr>
            <a:r>
              <a:rPr lang="pt-BR" dirty="0" err="1" smtClean="0"/>
              <a:t>dvd.play</a:t>
            </a:r>
            <a:r>
              <a:rPr lang="pt-BR" dirty="0" smtClean="0"/>
              <a:t>(</a:t>
            </a:r>
            <a:r>
              <a:rPr lang="pt-BR" dirty="0" err="1" smtClean="0"/>
              <a:t>movie</a:t>
            </a:r>
            <a:r>
              <a:rPr lang="pt-BR" dirty="0"/>
              <a:t>);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48064" y="1340768"/>
            <a:ext cx="345638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Liga a máquina de pipoca e ativa a produção de pipocas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3275856" y="1663934"/>
            <a:ext cx="1872208" cy="1088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148064" y="2139499"/>
            <a:ext cx="34563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Atenua as luzes para 10%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48064" y="2661231"/>
            <a:ext cx="34563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Baixa a tela</a:t>
            </a:r>
            <a:endParaRPr lang="pt-BR" dirty="0"/>
          </a:p>
        </p:txBody>
      </p:sp>
      <p:cxnSp>
        <p:nvCxnSpPr>
          <p:cNvPr id="10" name="Conector de seta reta 9"/>
          <p:cNvCxnSpPr>
            <a:stCxn id="7" idx="1"/>
          </p:cNvCxnSpPr>
          <p:nvPr/>
        </p:nvCxnSpPr>
        <p:spPr>
          <a:xfrm flipH="1">
            <a:off x="3419872" y="2324165"/>
            <a:ext cx="172819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1"/>
          </p:cNvCxnSpPr>
          <p:nvPr/>
        </p:nvCxnSpPr>
        <p:spPr>
          <a:xfrm flipH="1">
            <a:off x="3419872" y="2845897"/>
            <a:ext cx="172819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120976" y="3182963"/>
            <a:ext cx="345638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Liga o projetor e ativa o modo </a:t>
            </a:r>
            <a:r>
              <a:rPr lang="pt-BR" dirty="0" err="1" smtClean="0"/>
              <a:t>wide-screen</a:t>
            </a:r>
            <a:r>
              <a:rPr lang="pt-BR" dirty="0" smtClean="0"/>
              <a:t> para o filme</a:t>
            </a:r>
            <a:endParaRPr lang="pt-BR" dirty="0"/>
          </a:p>
        </p:txBody>
      </p:sp>
      <p:cxnSp>
        <p:nvCxnSpPr>
          <p:cNvPr id="15" name="Conector de seta reta 14"/>
          <p:cNvCxnSpPr>
            <a:stCxn id="13" idx="1"/>
          </p:cNvCxnSpPr>
          <p:nvPr/>
        </p:nvCxnSpPr>
        <p:spPr>
          <a:xfrm flipH="1">
            <a:off x="4283968" y="3506129"/>
            <a:ext cx="837008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120976" y="4149080"/>
            <a:ext cx="369949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Liga o amplificador, configura-o para DVD, coloca-o em modo surround e ajusta o volume para 5 </a:t>
            </a:r>
            <a:endParaRPr lang="pt-BR" dirty="0"/>
          </a:p>
        </p:txBody>
      </p:sp>
      <p:cxnSp>
        <p:nvCxnSpPr>
          <p:cNvPr id="18" name="Conector de seta reta 17"/>
          <p:cNvCxnSpPr>
            <a:stCxn id="16" idx="1"/>
          </p:cNvCxnSpPr>
          <p:nvPr/>
        </p:nvCxnSpPr>
        <p:spPr>
          <a:xfrm flipH="1">
            <a:off x="3923928" y="4610745"/>
            <a:ext cx="1197048" cy="258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148064" y="5206629"/>
            <a:ext cx="36994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Liga o DVD Player e finalmente reproduz o filme</a:t>
            </a:r>
            <a:endParaRPr lang="pt-BR" dirty="0"/>
          </a:p>
        </p:txBody>
      </p:sp>
      <p:cxnSp>
        <p:nvCxnSpPr>
          <p:cNvPr id="21" name="Conector de seta reta 20"/>
          <p:cNvCxnSpPr>
            <a:stCxn id="19" idx="1"/>
          </p:cNvCxnSpPr>
          <p:nvPr/>
        </p:nvCxnSpPr>
        <p:spPr>
          <a:xfrm flipH="1">
            <a:off x="3275856" y="5529795"/>
            <a:ext cx="1872208" cy="491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29265" y="3056254"/>
            <a:ext cx="130237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Seis classes diferentes envolvidas</a:t>
            </a:r>
            <a:endParaRPr lang="pt-BR" dirty="0"/>
          </a:p>
        </p:txBody>
      </p:sp>
      <p:cxnSp>
        <p:nvCxnSpPr>
          <p:cNvPr id="24" name="Conector de seta reta 23"/>
          <p:cNvCxnSpPr>
            <a:stCxn id="22" idx="3"/>
          </p:cNvCxnSpPr>
          <p:nvPr/>
        </p:nvCxnSpPr>
        <p:spPr>
          <a:xfrm flipV="1">
            <a:off x="1331640" y="2416498"/>
            <a:ext cx="504056" cy="1101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22" idx="3"/>
          </p:cNvCxnSpPr>
          <p:nvPr/>
        </p:nvCxnSpPr>
        <p:spPr>
          <a:xfrm>
            <a:off x="1331640" y="3517919"/>
            <a:ext cx="504056" cy="1351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3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70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Ainda tem mais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9046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Quando o filme terminar, como </a:t>
            </a:r>
            <a:r>
              <a:rPr lang="pt-BR" sz="2400" dirty="0" smtClean="0"/>
              <a:t>você desligará </a:t>
            </a:r>
            <a:r>
              <a:rPr lang="pt-BR" sz="2400" dirty="0"/>
              <a:t>tudo? </a:t>
            </a:r>
            <a:r>
              <a:rPr lang="pt-BR" sz="2400" dirty="0" smtClean="0"/>
              <a:t>Será </a:t>
            </a:r>
            <a:r>
              <a:rPr lang="pt-BR" sz="2400" dirty="0"/>
              <a:t>que </a:t>
            </a:r>
            <a:r>
              <a:rPr lang="pt-BR" sz="2400" dirty="0" smtClean="0"/>
              <a:t>não </a:t>
            </a:r>
            <a:r>
              <a:rPr lang="pt-BR" sz="2400" dirty="0"/>
              <a:t>precisara fazer tudo isso de novo em </a:t>
            </a:r>
            <a:r>
              <a:rPr lang="pt-BR" sz="2400" dirty="0" smtClean="0"/>
              <a:t>ordem </a:t>
            </a:r>
            <a:r>
              <a:rPr lang="pt-BR" sz="2400" dirty="0"/>
              <a:t>inversa?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E, para ouvir um CD ou o </a:t>
            </a:r>
            <a:r>
              <a:rPr lang="pt-BR" sz="2400" dirty="0" smtClean="0"/>
              <a:t>rádio</a:t>
            </a:r>
            <a:r>
              <a:rPr lang="pt-BR" sz="2400" dirty="0"/>
              <a:t>, o processo </a:t>
            </a:r>
            <a:r>
              <a:rPr lang="pt-BR" sz="2400" dirty="0" smtClean="0"/>
              <a:t>não será </a:t>
            </a:r>
            <a:r>
              <a:rPr lang="pt-BR" sz="2400" dirty="0"/>
              <a:t>igualmente complexo?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Se </a:t>
            </a:r>
            <a:r>
              <a:rPr lang="pt-BR" sz="2400" dirty="0" smtClean="0"/>
              <a:t>você </a:t>
            </a:r>
            <a:r>
              <a:rPr lang="pt-BR" sz="2400" dirty="0"/>
              <a:t>decidir atualizar o seu sistema, provavelmente </a:t>
            </a:r>
            <a:r>
              <a:rPr lang="pt-BR" sz="2400" dirty="0" smtClean="0"/>
              <a:t>terá </a:t>
            </a:r>
            <a:r>
              <a:rPr lang="pt-BR" sz="2400" dirty="0"/>
              <a:t>que </a:t>
            </a:r>
            <a:r>
              <a:rPr lang="pt-BR" sz="2400" dirty="0" smtClean="0"/>
              <a:t>aprender </a:t>
            </a:r>
            <a:r>
              <a:rPr lang="pt-BR" sz="2400" dirty="0"/>
              <a:t>um procedimento ligeiramente </a:t>
            </a:r>
            <a:r>
              <a:rPr lang="pt-BR" sz="2400" dirty="0" smtClean="0"/>
              <a:t>diferente ?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/>
              <a:t>Mas então o que fazer ? A </a:t>
            </a:r>
            <a:r>
              <a:rPr lang="pt-BR" sz="2400" dirty="0" err="1" smtClean="0"/>
              <a:t>complexibilidade</a:t>
            </a:r>
            <a:r>
              <a:rPr lang="pt-BR" sz="2400" dirty="0" smtClean="0"/>
              <a:t> do uso do seu home </a:t>
            </a:r>
            <a:r>
              <a:rPr lang="pt-BR" sz="2400" dirty="0" err="1" smtClean="0"/>
              <a:t>theater</a:t>
            </a:r>
            <a:r>
              <a:rPr lang="pt-BR" sz="2400" dirty="0" smtClean="0"/>
              <a:t> esta ficando evidente. Vamos ver como o </a:t>
            </a:r>
            <a:r>
              <a:rPr lang="pt-BR" sz="2400" dirty="0" err="1" smtClean="0"/>
              <a:t>padrao</a:t>
            </a:r>
            <a:r>
              <a:rPr lang="pt-BR" sz="2400" dirty="0" smtClean="0"/>
              <a:t> </a:t>
            </a:r>
            <a:r>
              <a:rPr lang="pt-BR" sz="2400" dirty="0" err="1" smtClean="0"/>
              <a:t>Facade</a:t>
            </a:r>
            <a:r>
              <a:rPr lang="pt-BR" sz="2400" dirty="0" smtClean="0"/>
              <a:t> pode ajudar a resolver esse problema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2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pt-BR" dirty="0" smtClean="0"/>
              <a:t>Vida do Padrão </a:t>
            </a:r>
            <a:r>
              <a:rPr lang="pt-BR" dirty="0" err="1" smtClean="0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24744"/>
            <a:ext cx="5143194" cy="2944292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472514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Um Objeto Pato aparece e diz ao </a:t>
            </a:r>
            <a:r>
              <a:rPr lang="pt-BR" b="1" dirty="0" err="1" smtClean="0"/>
              <a:t>Subject</a:t>
            </a:r>
            <a:r>
              <a:rPr lang="pt-BR" b="1" dirty="0" smtClean="0"/>
              <a:t> que deseja se tornar um observador</a:t>
            </a:r>
          </a:p>
          <a:p>
            <a:endParaRPr lang="pt-BR" b="1" dirty="0"/>
          </a:p>
          <a:p>
            <a:r>
              <a:rPr lang="pt-BR" dirty="0" smtClean="0"/>
              <a:t>Pato realmente deseja entrar em ação; aqueles </a:t>
            </a:r>
            <a:r>
              <a:rPr lang="pt-BR" dirty="0" err="1" smtClean="0"/>
              <a:t>ints</a:t>
            </a:r>
            <a:r>
              <a:rPr lang="pt-BR" dirty="0" smtClean="0"/>
              <a:t> que </a:t>
            </a:r>
            <a:r>
              <a:rPr lang="pt-BR" dirty="0" err="1" smtClean="0"/>
              <a:t>subject</a:t>
            </a:r>
            <a:r>
              <a:rPr lang="pt-BR" dirty="0" smtClean="0"/>
              <a:t> está enviando sempre que seu estado é alterado parece ser bem interessantes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1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pt-BR" dirty="0"/>
              <a:t>Luzes, Câmera e Fachada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561662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dirty="0" smtClean="0"/>
              <a:t>	Tudo o que você precisa e de uma Fachada: com o padrão </a:t>
            </a:r>
            <a:r>
              <a:rPr lang="pt-BR" dirty="0" err="1" smtClean="0"/>
              <a:t>Facade</a:t>
            </a:r>
            <a:r>
              <a:rPr lang="pt-BR" dirty="0" smtClean="0"/>
              <a:t> você pode simplificar a utilização de um subsistema complexo implementando uma classe que fornece uma interface única e mais </a:t>
            </a:r>
            <a:r>
              <a:rPr lang="pt-BR" dirty="0" err="1" smtClean="0"/>
              <a:t>razoavel</a:t>
            </a:r>
            <a:r>
              <a:rPr lang="pt-BR" dirty="0" smtClean="0"/>
              <a:t>. Não se preocupe quando você precisar dos recursos do subsistema complexo, eles estarão lá para serem utilizados, mas, quando você precisar somente de uma fachada simples, a Fachada desempenhará esse papel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7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-158122"/>
            <a:ext cx="8229600" cy="850106"/>
          </a:xfrm>
        </p:spPr>
        <p:txBody>
          <a:bodyPr>
            <a:normAutofit/>
          </a:bodyPr>
          <a:lstStyle/>
          <a:p>
            <a:r>
              <a:rPr lang="pt-BR" sz="2000" dirty="0" smtClean="0"/>
              <a:t>Luzes, Câmera e Fachada</a:t>
            </a:r>
            <a:endParaRPr lang="pt-BR" sz="2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24744"/>
            <a:ext cx="5184574" cy="5467304"/>
          </a:xfrm>
        </p:spPr>
      </p:pic>
      <p:sp>
        <p:nvSpPr>
          <p:cNvPr id="5" name="CaixaDeTexto 4"/>
          <p:cNvSpPr txBox="1"/>
          <p:nvPr/>
        </p:nvSpPr>
        <p:spPr>
          <a:xfrm>
            <a:off x="3779912" y="148478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Fachada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764704"/>
            <a:ext cx="324036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1º Muito bem, chegou o momento de criar uma Fachada para o </a:t>
            </a:r>
            <a:r>
              <a:rPr lang="pt-BR" dirty="0" err="1" smtClean="0"/>
              <a:t>HomeTheater</a:t>
            </a:r>
            <a:r>
              <a:rPr lang="pt-BR" dirty="0" smtClean="0"/>
              <a:t>. Para fazer isso criamos uma nova classe </a:t>
            </a:r>
            <a:r>
              <a:rPr lang="pt-BR" dirty="0" err="1" smtClean="0"/>
              <a:t>HomeTheaterFacade</a:t>
            </a:r>
            <a:r>
              <a:rPr lang="pt-BR" dirty="0" smtClean="0"/>
              <a:t>, que </a:t>
            </a:r>
            <a:r>
              <a:rPr lang="pt-BR" dirty="0" err="1" smtClean="0"/>
              <a:t>espõe</a:t>
            </a:r>
            <a:r>
              <a:rPr lang="pt-BR" dirty="0" smtClean="0"/>
              <a:t> alguns poucos </a:t>
            </a:r>
            <a:r>
              <a:rPr lang="pt-BR" dirty="0" err="1" smtClean="0"/>
              <a:t>metodos</a:t>
            </a:r>
            <a:r>
              <a:rPr lang="pt-BR" dirty="0" smtClean="0"/>
              <a:t> simples como </a:t>
            </a:r>
            <a:r>
              <a:rPr lang="pt-BR" dirty="0" err="1" smtClean="0"/>
              <a:t>watchMovie</a:t>
            </a:r>
            <a:r>
              <a:rPr lang="pt-BR" dirty="0" smtClean="0"/>
              <a:t>() para assistir um filme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660232" y="704358"/>
            <a:ext cx="23762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Um cliente do subsistema da fachada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156176" y="2204864"/>
            <a:ext cx="2952328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2º A classe de Fachada trata os componentes do </a:t>
            </a:r>
            <a:r>
              <a:rPr lang="pt-BR" dirty="0" err="1" smtClean="0"/>
              <a:t>HomeTheater</a:t>
            </a:r>
            <a:r>
              <a:rPr lang="pt-BR" dirty="0" smtClean="0"/>
              <a:t> como um subsistema cujas as diversas partes são acionadas para implementar o seu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WatchMovie</a:t>
            </a:r>
            <a:r>
              <a:rPr lang="pt-BR" dirty="0" smtClean="0"/>
              <a:t>()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4716016" y="1854116"/>
            <a:ext cx="1440160" cy="1510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124221" y="4264187"/>
            <a:ext cx="2952328" cy="258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3ºAgora o código do seu cliente chama métodos na fachada do </a:t>
            </a:r>
            <a:r>
              <a:rPr lang="pt-BR" dirty="0" err="1" smtClean="0"/>
              <a:t>Hometheater</a:t>
            </a:r>
            <a:r>
              <a:rPr lang="pt-BR" dirty="0" smtClean="0"/>
              <a:t> e não no subsistema. Portanto para </a:t>
            </a:r>
            <a:r>
              <a:rPr lang="pt-BR" dirty="0" err="1" smtClean="0"/>
              <a:t>assisitr</a:t>
            </a:r>
            <a:r>
              <a:rPr lang="pt-BR" dirty="0" smtClean="0"/>
              <a:t> um filme </a:t>
            </a:r>
            <a:r>
              <a:rPr lang="pt-BR" dirty="0" err="1" smtClean="0"/>
              <a:t>so</a:t>
            </a:r>
            <a:r>
              <a:rPr lang="pt-BR" dirty="0" smtClean="0"/>
              <a:t> precisamos  chamar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watchMovie</a:t>
            </a:r>
            <a:r>
              <a:rPr lang="pt-BR" dirty="0" smtClean="0"/>
              <a:t>()que se comunica com as luzes, o </a:t>
            </a:r>
            <a:r>
              <a:rPr lang="pt-BR" dirty="0" err="1" smtClean="0"/>
              <a:t>Dvd</a:t>
            </a:r>
            <a:r>
              <a:rPr lang="pt-BR" dirty="0" smtClean="0"/>
              <a:t> player e outros dispositivos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7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92088"/>
          </a:xfrm>
        </p:spPr>
        <p:txBody>
          <a:bodyPr/>
          <a:lstStyle/>
          <a:p>
            <a:r>
              <a:rPr lang="pt-BR" dirty="0" smtClean="0"/>
              <a:t>Considerações sobre </a:t>
            </a:r>
            <a:r>
              <a:rPr lang="pt-BR" dirty="0" err="1" smtClean="0"/>
              <a:t>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14543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b="1" dirty="0"/>
              <a:t>P: Se a Fachada encapsula as classes do subsistema, </a:t>
            </a:r>
            <a:r>
              <a:rPr lang="pt-BR" sz="2400" b="1" dirty="0" smtClean="0"/>
              <a:t>como um </a:t>
            </a:r>
            <a:r>
              <a:rPr lang="pt-BR" sz="2400" b="1" dirty="0"/>
              <a:t>cliente que precise das funcionalidades de </a:t>
            </a:r>
            <a:r>
              <a:rPr lang="pt-BR" sz="2400" b="1" dirty="0" smtClean="0"/>
              <a:t>nível </a:t>
            </a:r>
            <a:r>
              <a:rPr lang="pt-BR" sz="2400" b="1" dirty="0"/>
              <a:t>mais baixo </a:t>
            </a:r>
            <a:r>
              <a:rPr lang="pt-BR" sz="2400" b="1" dirty="0" smtClean="0"/>
              <a:t>poderá </a:t>
            </a:r>
            <a:r>
              <a:rPr lang="pt-BR" sz="2400" b="1" dirty="0"/>
              <a:t>obter acesso a elas?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b="1" dirty="0"/>
              <a:t>R: </a:t>
            </a:r>
            <a:r>
              <a:rPr lang="pt-BR" sz="2400" dirty="0"/>
              <a:t>As Fachadas </a:t>
            </a:r>
            <a:r>
              <a:rPr lang="pt-BR" sz="2400" dirty="0" smtClean="0"/>
              <a:t>não </a:t>
            </a:r>
            <a:r>
              <a:rPr lang="pt-BR" sz="2400" dirty="0"/>
              <a:t>"encapsulam" as classes do subsistema; elas apenas fornecem uma interface simplificada para acessar as suas funcionalidades. As classes do subsistema permanecem </a:t>
            </a:r>
            <a:r>
              <a:rPr lang="pt-BR" sz="2400" dirty="0" smtClean="0"/>
              <a:t>disponíveis </a:t>
            </a:r>
            <a:r>
              <a:rPr lang="pt-BR" sz="2400" dirty="0"/>
              <a:t>para </a:t>
            </a:r>
            <a:r>
              <a:rPr lang="pt-BR" sz="2400" dirty="0" smtClean="0"/>
              <a:t>uso </a:t>
            </a:r>
            <a:r>
              <a:rPr lang="pt-BR" sz="2400" dirty="0"/>
              <a:t>direto pelos clientes que precisam de interfaces mais </a:t>
            </a:r>
            <a:r>
              <a:rPr lang="pt-BR" sz="2400" dirty="0" smtClean="0"/>
              <a:t>específicas</a:t>
            </a:r>
            <a:r>
              <a:rPr lang="pt-BR" sz="2400" dirty="0"/>
              <a:t>. Esta </a:t>
            </a:r>
            <a:r>
              <a:rPr lang="pt-BR" sz="2400" dirty="0" smtClean="0"/>
              <a:t>é </a:t>
            </a:r>
            <a:r>
              <a:rPr lang="pt-BR" sz="2400" dirty="0"/>
              <a:t>uma propriedade interessante do </a:t>
            </a:r>
            <a:r>
              <a:rPr lang="pt-BR" sz="2400" dirty="0" smtClean="0"/>
              <a:t>Padrão </a:t>
            </a:r>
            <a:r>
              <a:rPr lang="pt-BR" sz="2400" dirty="0" err="1"/>
              <a:t>Facade</a:t>
            </a:r>
            <a:r>
              <a:rPr lang="pt-BR" sz="2400" dirty="0"/>
              <a:t>: ele fornece uma interface simplificada, mas continua expondo todas as funcionalidades do sistema para aqueles que precisarem delas.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5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836712"/>
            <a:ext cx="8856984" cy="452596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P: A fachada acrescenta alguma funcionalidade </a:t>
            </a:r>
            <a:r>
              <a:rPr lang="pt-BR" sz="2400" b="1" dirty="0" smtClean="0"/>
              <a:t>ou só retransmite </a:t>
            </a:r>
            <a:r>
              <a:rPr lang="pt-BR" sz="2400" b="1" dirty="0"/>
              <a:t>cada </a:t>
            </a:r>
            <a:r>
              <a:rPr lang="pt-BR" sz="2400" b="1" dirty="0" smtClean="0"/>
              <a:t>solicitação </a:t>
            </a:r>
            <a:r>
              <a:rPr lang="pt-BR" sz="2400" b="1" dirty="0"/>
              <a:t>para o </a:t>
            </a:r>
            <a:r>
              <a:rPr lang="pt-BR" sz="2400" b="1" dirty="0" smtClean="0"/>
              <a:t>subsistema</a:t>
            </a:r>
            <a:r>
              <a:rPr lang="pt-BR" sz="2400" b="1" dirty="0"/>
              <a:t>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b="1" dirty="0"/>
              <a:t>R: </a:t>
            </a:r>
            <a:r>
              <a:rPr lang="pt-BR" sz="2400" dirty="0"/>
              <a:t>Nada impede que uma fachada incorpore a sua </a:t>
            </a:r>
            <a:r>
              <a:rPr lang="pt-BR" sz="2400" dirty="0" smtClean="0"/>
              <a:t>própria "inteligência" além </a:t>
            </a:r>
            <a:r>
              <a:rPr lang="pt-BR" sz="2400" dirty="0"/>
              <a:t>de utilizar o subsistema. Por exemplo, embora nossa fachada para o home </a:t>
            </a:r>
            <a:r>
              <a:rPr lang="pt-BR" sz="2400" dirty="0" err="1"/>
              <a:t>theater</a:t>
            </a:r>
            <a:r>
              <a:rPr lang="pt-BR" sz="2400" dirty="0"/>
              <a:t> </a:t>
            </a:r>
            <a:r>
              <a:rPr lang="pt-BR" sz="2400" dirty="0" smtClean="0"/>
              <a:t>não </a:t>
            </a:r>
            <a:r>
              <a:rPr lang="pt-BR" sz="2400" dirty="0"/>
              <a:t>incorpore nenhum comportamento novo, ela e suficientemente inteligente para saber que a </a:t>
            </a:r>
            <a:r>
              <a:rPr lang="pt-BR" sz="2400" dirty="0" smtClean="0"/>
              <a:t>máquina </a:t>
            </a:r>
            <a:r>
              <a:rPr lang="pt-BR" sz="2400" dirty="0"/>
              <a:t>de pipoca deve ser ligada antes de </a:t>
            </a:r>
            <a:r>
              <a:rPr lang="pt-BR" sz="2400" dirty="0" smtClean="0"/>
              <a:t>começar </a:t>
            </a:r>
            <a:r>
              <a:rPr lang="pt-BR" sz="2400" dirty="0"/>
              <a:t>a produzir pipocas </a:t>
            </a:r>
            <a:r>
              <a:rPr lang="pt-BR" sz="2400" dirty="0" smtClean="0"/>
              <a:t>(além </a:t>
            </a:r>
            <a:r>
              <a:rPr lang="pt-BR" sz="2400" dirty="0"/>
              <a:t>de conhecer os detalhes do processo de ligar os equipamentos e iniciar a </a:t>
            </a:r>
            <a:r>
              <a:rPr lang="pt-BR" sz="2400" dirty="0" smtClean="0"/>
              <a:t>exibição </a:t>
            </a:r>
            <a:r>
              <a:rPr lang="pt-BR" sz="2400" dirty="0"/>
              <a:t>de um filme).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92088"/>
          </a:xfrm>
        </p:spPr>
        <p:txBody>
          <a:bodyPr/>
          <a:lstStyle/>
          <a:p>
            <a:r>
              <a:rPr lang="pt-BR" dirty="0" smtClean="0"/>
              <a:t>Considerações sobre </a:t>
            </a:r>
            <a:r>
              <a:rPr lang="pt-BR" dirty="0" err="1" smtClean="0"/>
              <a:t>Facade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6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/>
          <a:lstStyle/>
          <a:p>
            <a:r>
              <a:rPr lang="pt-BR" dirty="0"/>
              <a:t>Considerações sobre </a:t>
            </a:r>
            <a:r>
              <a:rPr lang="pt-BR" dirty="0" err="1"/>
              <a:t>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P: Cada subsistema </a:t>
            </a:r>
            <a:r>
              <a:rPr lang="pt-BR" sz="2400" b="1" dirty="0" smtClean="0"/>
              <a:t>só </a:t>
            </a:r>
            <a:r>
              <a:rPr lang="pt-BR" sz="2400" b="1" dirty="0"/>
              <a:t>pode ter uma </a:t>
            </a:r>
            <a:r>
              <a:rPr lang="pt-BR" sz="2400" b="1" dirty="0" smtClean="0"/>
              <a:t>única </a:t>
            </a:r>
            <a:r>
              <a:rPr lang="pt-BR" sz="2400" b="1" dirty="0"/>
              <a:t>fachada?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R: </a:t>
            </a:r>
            <a:r>
              <a:rPr lang="pt-BR" sz="2400" dirty="0" smtClean="0"/>
              <a:t>Não </a:t>
            </a:r>
            <a:r>
              <a:rPr lang="pt-BR" sz="2400" dirty="0"/>
              <a:t>necessariamente. 0 </a:t>
            </a:r>
            <a:r>
              <a:rPr lang="pt-BR" sz="2400" dirty="0" smtClean="0"/>
              <a:t>padrão </a:t>
            </a:r>
            <a:r>
              <a:rPr lang="pt-BR" sz="2400" dirty="0"/>
              <a:t>permite criar qualquer </a:t>
            </a:r>
            <a:r>
              <a:rPr lang="pt-BR" sz="2400" dirty="0" smtClean="0"/>
              <a:t>número </a:t>
            </a:r>
            <a:r>
              <a:rPr lang="pt-BR" sz="2400" dirty="0"/>
              <a:t>de fachadas para um determinado subsistema.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1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Considerações sobre </a:t>
            </a:r>
            <a:r>
              <a:rPr lang="pt-BR" dirty="0" err="1"/>
              <a:t>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301608" cy="554461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P: Qual e o </a:t>
            </a:r>
            <a:r>
              <a:rPr lang="pt-BR" sz="2400" b="1" dirty="0" smtClean="0"/>
              <a:t>benefício </a:t>
            </a:r>
            <a:r>
              <a:rPr lang="pt-BR" sz="2400" b="1" dirty="0"/>
              <a:t>da fachada, </a:t>
            </a:r>
            <a:r>
              <a:rPr lang="pt-BR" sz="2400" b="1" dirty="0" smtClean="0"/>
              <a:t>além </a:t>
            </a:r>
            <a:r>
              <a:rPr lang="pt-BR" sz="2400" b="1" dirty="0"/>
              <a:t>do fato de fornecer uma interface mais simples?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b="1" dirty="0"/>
              <a:t>R: </a:t>
            </a:r>
            <a:r>
              <a:rPr lang="pt-BR" sz="2400" dirty="0"/>
              <a:t>0 </a:t>
            </a:r>
            <a:r>
              <a:rPr lang="pt-BR" sz="2400" dirty="0" smtClean="0"/>
              <a:t>Padrão </a:t>
            </a:r>
            <a:r>
              <a:rPr lang="pt-BR" sz="2400" dirty="0" err="1"/>
              <a:t>Facade</a:t>
            </a:r>
            <a:r>
              <a:rPr lang="pt-BR" sz="2400" dirty="0"/>
              <a:t> </a:t>
            </a:r>
            <a:r>
              <a:rPr lang="pt-BR" sz="2400" dirty="0" smtClean="0"/>
              <a:t>também </a:t>
            </a:r>
            <a:r>
              <a:rPr lang="pt-BR" sz="2400" dirty="0"/>
              <a:t>permite que </a:t>
            </a:r>
            <a:r>
              <a:rPr lang="pt-BR" sz="2400" dirty="0" smtClean="0"/>
              <a:t>você </a:t>
            </a:r>
            <a:r>
              <a:rPr lang="pt-BR" sz="2400" dirty="0"/>
              <a:t>desconecte a </a:t>
            </a:r>
            <a:r>
              <a:rPr lang="pt-BR" sz="2400" dirty="0" smtClean="0"/>
              <a:t>implementação </a:t>
            </a:r>
            <a:r>
              <a:rPr lang="pt-BR" sz="2400" dirty="0"/>
              <a:t>do seu cliente de qualquer subsistema especifico. Digamos, por exemplo, que </a:t>
            </a:r>
            <a:r>
              <a:rPr lang="pt-BR" sz="2400" dirty="0" smtClean="0"/>
              <a:t>você </a:t>
            </a:r>
            <a:r>
              <a:rPr lang="pt-BR" sz="2400" dirty="0"/>
              <a:t>ganhe um aumento de </a:t>
            </a:r>
            <a:r>
              <a:rPr lang="pt-BR" sz="2400" dirty="0" smtClean="0"/>
              <a:t>salário </a:t>
            </a:r>
            <a:r>
              <a:rPr lang="pt-BR" sz="2400" dirty="0"/>
              <a:t>e resolva modernizar seu home </a:t>
            </a:r>
            <a:r>
              <a:rPr lang="pt-BR" sz="2400" dirty="0" err="1"/>
              <a:t>theater</a:t>
            </a:r>
            <a:r>
              <a:rPr lang="pt-BR" sz="2400" dirty="0"/>
              <a:t>, comprando componentes novos com interfaces diferentes. Se o cliente estiver codificado </a:t>
            </a:r>
            <a:r>
              <a:rPr lang="pt-BR" sz="2400" dirty="0" smtClean="0"/>
              <a:t>para acessar </a:t>
            </a:r>
            <a:r>
              <a:rPr lang="pt-BR" sz="2400" dirty="0"/>
              <a:t>a fachada e </a:t>
            </a:r>
            <a:r>
              <a:rPr lang="pt-BR" sz="2400" dirty="0" smtClean="0"/>
              <a:t>não </a:t>
            </a:r>
            <a:r>
              <a:rPr lang="pt-BR" sz="2400" dirty="0"/>
              <a:t>o subsistema, o </a:t>
            </a:r>
            <a:r>
              <a:rPr lang="pt-BR" sz="2400" dirty="0" smtClean="0"/>
              <a:t>código </a:t>
            </a:r>
            <a:r>
              <a:rPr lang="pt-BR" sz="2400" dirty="0"/>
              <a:t>do </a:t>
            </a:r>
            <a:r>
              <a:rPr lang="pt-BR" sz="2400" dirty="0" smtClean="0"/>
              <a:t>cliente não </a:t>
            </a:r>
            <a:r>
              <a:rPr lang="pt-BR" sz="2400" dirty="0"/>
              <a:t>precisar ser modificado. Somente a fachada </a:t>
            </a:r>
            <a:r>
              <a:rPr lang="pt-BR" sz="2400" dirty="0" smtClean="0"/>
              <a:t>terá que ser </a:t>
            </a:r>
            <a:r>
              <a:rPr lang="pt-BR" sz="2400" dirty="0"/>
              <a:t>alterada (e, presumivelmente, o </a:t>
            </a:r>
            <a:r>
              <a:rPr lang="pt-BR" sz="2400" dirty="0" smtClean="0"/>
              <a:t>próprio fabricante fornecerá </a:t>
            </a:r>
            <a:r>
              <a:rPr lang="pt-BR" sz="2400" dirty="0"/>
              <a:t>essas </a:t>
            </a:r>
            <a:r>
              <a:rPr lang="pt-BR" sz="2400" dirty="0" smtClean="0"/>
              <a:t>alterações).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24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pt-BR" dirty="0"/>
              <a:t>Considerações sobre </a:t>
            </a:r>
            <a:r>
              <a:rPr lang="pt-BR" dirty="0" err="1"/>
              <a:t>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856984" cy="5616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 dirty="0"/>
              <a:t>P: </a:t>
            </a:r>
            <a:r>
              <a:rPr lang="pt-BR" b="1" dirty="0" smtClean="0"/>
              <a:t>Então </a:t>
            </a:r>
            <a:r>
              <a:rPr lang="pt-BR" b="1" dirty="0"/>
              <a:t>a </a:t>
            </a:r>
            <a:r>
              <a:rPr lang="pt-BR" b="1" dirty="0" smtClean="0"/>
              <a:t>diferença </a:t>
            </a:r>
            <a:r>
              <a:rPr lang="pt-BR" b="1" dirty="0"/>
              <a:t>entre o </a:t>
            </a:r>
            <a:r>
              <a:rPr lang="pt-BR" b="1" dirty="0" smtClean="0"/>
              <a:t>Padrão </a:t>
            </a:r>
            <a:r>
              <a:rPr lang="pt-BR" b="1" dirty="0" err="1"/>
              <a:t>Adapter</a:t>
            </a:r>
            <a:r>
              <a:rPr lang="pt-BR" b="1" dirty="0"/>
              <a:t> e o </a:t>
            </a:r>
            <a:r>
              <a:rPr lang="pt-BR" b="1" dirty="0" smtClean="0"/>
              <a:t>Padrão </a:t>
            </a:r>
            <a:r>
              <a:rPr lang="pt-BR" b="1" dirty="0" err="1"/>
              <a:t>Facade</a:t>
            </a:r>
            <a:r>
              <a:rPr lang="pt-BR" b="1" dirty="0"/>
              <a:t> </a:t>
            </a:r>
            <a:r>
              <a:rPr lang="pt-BR" b="1" dirty="0" smtClean="0"/>
              <a:t>e </a:t>
            </a:r>
            <a:r>
              <a:rPr lang="pt-BR" b="1" dirty="0"/>
              <a:t>que o adaptador envelopa uma classe, </a:t>
            </a:r>
            <a:r>
              <a:rPr lang="pt-BR" b="1" dirty="0" smtClean="0"/>
              <a:t>enquanto </a:t>
            </a:r>
            <a:r>
              <a:rPr lang="pt-BR" b="1" dirty="0"/>
              <a:t>a fachada pode representar muitas classes?</a:t>
            </a:r>
          </a:p>
          <a:p>
            <a:pPr marL="0" indent="0" algn="just">
              <a:buNone/>
            </a:pPr>
            <a:r>
              <a:rPr lang="pt-BR" b="1" dirty="0"/>
              <a:t>R: </a:t>
            </a:r>
            <a:r>
              <a:rPr lang="pt-BR" dirty="0" smtClean="0"/>
              <a:t>Não! </a:t>
            </a:r>
            <a:r>
              <a:rPr lang="pt-BR" dirty="0"/>
              <a:t>Lembre-se de que o </a:t>
            </a:r>
            <a:r>
              <a:rPr lang="pt-BR" dirty="0" smtClean="0"/>
              <a:t>Padrão </a:t>
            </a:r>
            <a:r>
              <a:rPr lang="pt-BR" dirty="0" err="1"/>
              <a:t>Adapter</a:t>
            </a:r>
            <a:r>
              <a:rPr lang="pt-BR" dirty="0"/>
              <a:t> </a:t>
            </a:r>
            <a:r>
              <a:rPr lang="pt-BR" dirty="0" smtClean="0"/>
              <a:t>muda </a:t>
            </a:r>
            <a:r>
              <a:rPr lang="pt-BR" dirty="0"/>
              <a:t>a interface de uma ou mais classes para uma </a:t>
            </a:r>
            <a:r>
              <a:rPr lang="pt-BR" dirty="0" smtClean="0"/>
              <a:t>interface </a:t>
            </a:r>
            <a:r>
              <a:rPr lang="pt-BR" dirty="0"/>
              <a:t>que o cliente espera encontrar. Embora a maioria </a:t>
            </a:r>
            <a:r>
              <a:rPr lang="pt-BR" dirty="0" smtClean="0"/>
              <a:t>dos exemplos </a:t>
            </a:r>
            <a:r>
              <a:rPr lang="pt-BR" dirty="0"/>
              <a:t>encontrados em livros mostre o </a:t>
            </a:r>
            <a:r>
              <a:rPr lang="pt-BR" dirty="0" smtClean="0"/>
              <a:t>adaptador </a:t>
            </a:r>
            <a:r>
              <a:rPr lang="pt-BR" dirty="0"/>
              <a:t>adaptando uma </a:t>
            </a:r>
            <a:r>
              <a:rPr lang="pt-BR" dirty="0" smtClean="0"/>
              <a:t>única </a:t>
            </a:r>
            <a:r>
              <a:rPr lang="pt-BR" dirty="0"/>
              <a:t>classe, pode ser </a:t>
            </a:r>
            <a:r>
              <a:rPr lang="pt-BR" dirty="0" smtClean="0"/>
              <a:t>necessário adaptar </a:t>
            </a:r>
            <a:r>
              <a:rPr lang="pt-BR" dirty="0"/>
              <a:t>muitas classes para fornecer a interface que o </a:t>
            </a:r>
            <a:r>
              <a:rPr lang="pt-BR" dirty="0" smtClean="0"/>
              <a:t>cliente é codificado </a:t>
            </a:r>
            <a:r>
              <a:rPr lang="pt-BR" dirty="0"/>
              <a:t>para utilizar. Da mesma forma, uma </a:t>
            </a:r>
            <a:r>
              <a:rPr lang="pt-BR" dirty="0" smtClean="0"/>
              <a:t>Fachada </a:t>
            </a:r>
            <a:r>
              <a:rPr lang="pt-BR" dirty="0"/>
              <a:t>pode fornecer uma interface simplificada para uma </a:t>
            </a:r>
            <a:r>
              <a:rPr lang="pt-BR" dirty="0" smtClean="0"/>
              <a:t>única  </a:t>
            </a:r>
            <a:r>
              <a:rPr lang="pt-BR" dirty="0"/>
              <a:t>classe que tenha uma interface muito </a:t>
            </a:r>
            <a:r>
              <a:rPr lang="pt-BR" dirty="0" smtClean="0"/>
              <a:t>complexa.</a:t>
            </a:r>
          </a:p>
          <a:p>
            <a:pPr marL="0" indent="0" algn="just">
              <a:buNone/>
            </a:pPr>
            <a:r>
              <a:rPr lang="pt-BR" dirty="0" smtClean="0"/>
              <a:t>A diferença </a:t>
            </a:r>
            <a:r>
              <a:rPr lang="pt-BR" dirty="0"/>
              <a:t>entre os dois </a:t>
            </a:r>
            <a:r>
              <a:rPr lang="pt-BR" dirty="0" smtClean="0"/>
              <a:t>padrões não </a:t>
            </a:r>
            <a:r>
              <a:rPr lang="pt-BR" dirty="0"/>
              <a:t>esta no </a:t>
            </a:r>
            <a:r>
              <a:rPr lang="pt-BR" dirty="0" smtClean="0"/>
              <a:t>numero </a:t>
            </a:r>
            <a:r>
              <a:rPr lang="pt-BR" dirty="0"/>
              <a:t>de classes que eles "envelopam", mas na sua </a:t>
            </a:r>
            <a:r>
              <a:rPr lang="pt-BR" b="1" dirty="0" smtClean="0"/>
              <a:t>intenção. </a:t>
            </a:r>
            <a:r>
              <a:rPr lang="pt-BR" dirty="0" smtClean="0"/>
              <a:t>Intenção </a:t>
            </a:r>
            <a:r>
              <a:rPr lang="pt-BR" dirty="0"/>
              <a:t>do </a:t>
            </a:r>
            <a:r>
              <a:rPr lang="pt-BR" dirty="0" smtClean="0"/>
              <a:t>Padrão </a:t>
            </a:r>
            <a:r>
              <a:rPr lang="pt-BR" dirty="0" err="1"/>
              <a:t>Adapter</a:t>
            </a:r>
            <a:r>
              <a:rPr lang="pt-BR" dirty="0"/>
              <a:t> e </a:t>
            </a:r>
            <a:r>
              <a:rPr lang="pt-BR" b="1" dirty="0"/>
              <a:t>alterar </a:t>
            </a:r>
            <a:r>
              <a:rPr lang="pt-BR" dirty="0"/>
              <a:t>uma interface </a:t>
            </a:r>
            <a:r>
              <a:rPr lang="pt-BR" dirty="0" smtClean="0"/>
              <a:t>para </a:t>
            </a:r>
            <a:r>
              <a:rPr lang="pt-BR" dirty="0" err="1" smtClean="0"/>
              <a:t>torna-lá</a:t>
            </a:r>
            <a:r>
              <a:rPr lang="pt-BR" dirty="0" smtClean="0"/>
              <a:t> compatível </a:t>
            </a:r>
            <a:r>
              <a:rPr lang="pt-BR" dirty="0"/>
              <a:t>com o que o cliente esta </a:t>
            </a:r>
            <a:r>
              <a:rPr lang="pt-BR" dirty="0" smtClean="0"/>
              <a:t>espera. </a:t>
            </a:r>
            <a:r>
              <a:rPr lang="pt-BR" dirty="0"/>
              <a:t>A </a:t>
            </a:r>
            <a:r>
              <a:rPr lang="pt-BR" dirty="0" smtClean="0"/>
              <a:t>intenção </a:t>
            </a:r>
            <a:r>
              <a:rPr lang="pt-BR" dirty="0"/>
              <a:t>do </a:t>
            </a:r>
            <a:r>
              <a:rPr lang="pt-BR" dirty="0" smtClean="0"/>
              <a:t>Padrão </a:t>
            </a:r>
            <a:r>
              <a:rPr lang="pt-BR" dirty="0" err="1"/>
              <a:t>Facade</a:t>
            </a:r>
            <a:r>
              <a:rPr lang="pt-BR" dirty="0"/>
              <a:t> e fornecer uma </a:t>
            </a:r>
            <a:r>
              <a:rPr lang="pt-BR" dirty="0" err="1"/>
              <a:t>inter</a:t>
            </a:r>
            <a:r>
              <a:rPr lang="pt-BR" dirty="0"/>
              <a:t> </a:t>
            </a:r>
            <a:r>
              <a:rPr lang="pt-BR" b="1" dirty="0"/>
              <a:t>simplificada </a:t>
            </a:r>
            <a:r>
              <a:rPr lang="pt-BR" dirty="0"/>
              <a:t>para </a:t>
            </a:r>
            <a:r>
              <a:rPr lang="pt-BR" dirty="0" smtClean="0"/>
              <a:t>um </a:t>
            </a:r>
            <a:r>
              <a:rPr lang="pt-BR" dirty="0"/>
              <a:t>subsistema.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7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809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Construindo a Fachada do seu </a:t>
            </a:r>
            <a:r>
              <a:rPr lang="pt-BR" sz="3600" dirty="0" err="1" smtClean="0"/>
              <a:t>HomeTheater</a:t>
            </a:r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4896546" cy="5946650"/>
          </a:xfrm>
        </p:spPr>
      </p:pic>
      <p:sp>
        <p:nvSpPr>
          <p:cNvPr id="5" name="CaixaDeTexto 4"/>
          <p:cNvSpPr txBox="1"/>
          <p:nvPr/>
        </p:nvSpPr>
        <p:spPr>
          <a:xfrm>
            <a:off x="5076056" y="1268760"/>
            <a:ext cx="381642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está a composição; todos esses são componentes do subsistema que utilizaremos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3707904" y="1730425"/>
            <a:ext cx="1368152" cy="69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436096" y="2492896"/>
            <a:ext cx="370790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Depois de receber uma referencia para cada componente do subsistema no seu construtor, a fachada atribui cada um à variável de instância correspondente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921896" y="5246441"/>
            <a:ext cx="27363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Já vamos preencher este</a:t>
            </a:r>
            <a:endParaRPr lang="pt-BR" dirty="0"/>
          </a:p>
        </p:txBody>
      </p:sp>
      <p:cxnSp>
        <p:nvCxnSpPr>
          <p:cNvPr id="11" name="Conector de seta reta 10"/>
          <p:cNvCxnSpPr>
            <a:stCxn id="9" idx="1"/>
          </p:cNvCxnSpPr>
          <p:nvPr/>
        </p:nvCxnSpPr>
        <p:spPr>
          <a:xfrm flipH="1">
            <a:off x="4211960" y="5431107"/>
            <a:ext cx="17099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4572000" y="3573016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9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08520" y="0"/>
            <a:ext cx="9108504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Implementando a interface simplificada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6480720" cy="5766936"/>
          </a:xfrm>
        </p:spPr>
      </p:pic>
      <p:sp>
        <p:nvSpPr>
          <p:cNvPr id="5" name="CaixaDeTexto 4"/>
          <p:cNvSpPr txBox="1"/>
          <p:nvPr/>
        </p:nvSpPr>
        <p:spPr>
          <a:xfrm>
            <a:off x="4283968" y="1700808"/>
            <a:ext cx="460851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err="1" smtClean="0"/>
              <a:t>WatchMovie</a:t>
            </a:r>
            <a:r>
              <a:rPr lang="pt-BR" dirty="0" smtClean="0"/>
              <a:t>() segue a mesma sequencia que ativamos manualmente antes, mas envelopando-a num prático método que faz todo o trabalho. Observe que para cada tarefa, estamos delegando a responsabilidade ao componente correspondente no subsistema 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3923928" y="2577971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499992" y="5085184"/>
            <a:ext cx="446449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 </a:t>
            </a:r>
            <a:r>
              <a:rPr lang="pt-BR" dirty="0" err="1" smtClean="0"/>
              <a:t>endMovie</a:t>
            </a:r>
            <a:r>
              <a:rPr lang="pt-BR" dirty="0" smtClean="0"/>
              <a:t>() desliga tudo para nós. Novamente para cada tarefa e delegada ao componente apropriado no subsistema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1"/>
          </p:cNvCxnSpPr>
          <p:nvPr/>
        </p:nvCxnSpPr>
        <p:spPr>
          <a:xfrm flipH="1" flipV="1">
            <a:off x="3203848" y="5013176"/>
            <a:ext cx="1296144" cy="533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55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4455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Assistindo um filme de maneira fácil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44" y="1988840"/>
            <a:ext cx="8325134" cy="4324746"/>
          </a:xfrm>
        </p:spPr>
      </p:pic>
      <p:sp>
        <p:nvSpPr>
          <p:cNvPr id="5" name="CaixaDeTexto 4"/>
          <p:cNvSpPr txBox="1"/>
          <p:nvPr/>
        </p:nvSpPr>
        <p:spPr>
          <a:xfrm>
            <a:off x="1331640" y="692696"/>
            <a:ext cx="590465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estamos criando os componentes diretamente no código do </a:t>
            </a:r>
            <a:r>
              <a:rPr lang="pt-BR" dirty="0" err="1" smtClean="0"/>
              <a:t>test</a:t>
            </a:r>
            <a:r>
              <a:rPr lang="pt-BR" dirty="0" smtClean="0"/>
              <a:t> drive, mas normalmente o cliente recebe uma fachada e não tem que construir uma por conta própria  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2"/>
          </p:cNvCxnSpPr>
          <p:nvPr/>
        </p:nvCxnSpPr>
        <p:spPr>
          <a:xfrm>
            <a:off x="4283968" y="1616026"/>
            <a:ext cx="1080120" cy="8048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716529" y="4221088"/>
            <a:ext cx="244827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Primeiro criamos uma instância da Fachada com todos os componentes do subsistemas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6228184" y="4725144"/>
            <a:ext cx="488345" cy="2346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907704" y="6021288"/>
            <a:ext cx="633670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Usamos a interface simplificada para iniciar o filme e depois para desligar tudo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0"/>
          </p:cNvCxnSpPr>
          <p:nvPr/>
        </p:nvCxnSpPr>
        <p:spPr>
          <a:xfrm flipH="1" flipV="1">
            <a:off x="4283968" y="5517232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4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do Padrão </a:t>
            </a:r>
            <a:r>
              <a:rPr lang="pt-BR" dirty="0" smtClean="0"/>
              <a:t>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4752528" cy="2848978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472514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 Objeto Pato agora é um observador oficial</a:t>
            </a:r>
          </a:p>
          <a:p>
            <a:endParaRPr lang="pt-BR" b="1" dirty="0"/>
          </a:p>
          <a:p>
            <a:r>
              <a:rPr lang="pt-BR" dirty="0"/>
              <a:t>ele </a:t>
            </a:r>
            <a:r>
              <a:rPr lang="pt-BR" dirty="0" smtClean="0"/>
              <a:t>está </a:t>
            </a:r>
            <a:r>
              <a:rPr lang="pt-BR" dirty="0"/>
              <a:t>na </a:t>
            </a:r>
            <a:r>
              <a:rPr lang="pt-BR" dirty="0" err="1"/>
              <a:t>Iista</a:t>
            </a:r>
            <a:r>
              <a:rPr lang="pt-BR" dirty="0"/>
              <a:t> e </a:t>
            </a:r>
            <a:r>
              <a:rPr lang="pt-BR" i="1" dirty="0" smtClean="0"/>
              <a:t>está </a:t>
            </a:r>
            <a:r>
              <a:rPr lang="pt-BR" dirty="0" smtClean="0"/>
              <a:t>esperando com muita  </a:t>
            </a:r>
            <a:r>
              <a:rPr lang="pt-BR" dirty="0"/>
              <a:t>ansiedade pela </a:t>
            </a:r>
            <a:r>
              <a:rPr lang="pt-BR" dirty="0" smtClean="0"/>
              <a:t>próxima notificação </a:t>
            </a:r>
            <a:r>
              <a:rPr lang="pt-BR" dirty="0"/>
              <a:t>para que ter um int.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1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4704"/>
          </a:xfrm>
        </p:spPr>
        <p:txBody>
          <a:bodyPr>
            <a:normAutofit fontScale="90000"/>
          </a:bodyPr>
          <a:lstStyle/>
          <a:p>
            <a:r>
              <a:rPr lang="pt-BR" dirty="0"/>
              <a:t>Assistindo um filme de maneira fácil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70" y="1268760"/>
            <a:ext cx="6697762" cy="4892278"/>
          </a:xfrm>
        </p:spPr>
      </p:pic>
      <p:sp>
        <p:nvSpPr>
          <p:cNvPr id="5" name="CaixaDeTexto 4"/>
          <p:cNvSpPr txBox="1"/>
          <p:nvPr/>
        </p:nvSpPr>
        <p:spPr>
          <a:xfrm>
            <a:off x="107504" y="1124744"/>
            <a:ext cx="1872208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está a saída. Quando chamamos o método </a:t>
            </a:r>
            <a:r>
              <a:rPr lang="pt-BR" dirty="0" err="1" smtClean="0"/>
              <a:t>watchMovie</a:t>
            </a:r>
            <a:r>
              <a:rPr lang="pt-BR" dirty="0" smtClean="0"/>
              <a:t>() da Fachada, ele faz todo o trabalho por nós. 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1979712" y="2278906"/>
            <a:ext cx="432048" cy="141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3717032"/>
            <a:ext cx="1872208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 aqui quando termina, o método </a:t>
            </a:r>
            <a:r>
              <a:rPr lang="pt-BR" dirty="0" err="1" smtClean="0"/>
              <a:t>endMOvie</a:t>
            </a:r>
            <a:r>
              <a:rPr lang="pt-BR" dirty="0" smtClean="0"/>
              <a:t>() é chamado para desligar todos os componentes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3"/>
          </p:cNvCxnSpPr>
          <p:nvPr/>
        </p:nvCxnSpPr>
        <p:spPr>
          <a:xfrm flipV="1">
            <a:off x="1872208" y="4732694"/>
            <a:ext cx="46754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8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13"/>
            <a:ext cx="8229600" cy="778098"/>
          </a:xfrm>
        </p:spPr>
        <p:txBody>
          <a:bodyPr/>
          <a:lstStyle/>
          <a:p>
            <a:r>
              <a:rPr lang="pt-BR" dirty="0" smtClean="0"/>
              <a:t>O padrão 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568863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Para </a:t>
            </a:r>
            <a:r>
              <a:rPr lang="pt-BR" dirty="0"/>
              <a:t>usar o </a:t>
            </a:r>
            <a:r>
              <a:rPr lang="pt-BR" dirty="0" smtClean="0"/>
              <a:t>Padrão </a:t>
            </a:r>
            <a:r>
              <a:rPr lang="pt-BR" dirty="0" err="1"/>
              <a:t>Facade</a:t>
            </a:r>
            <a:r>
              <a:rPr lang="pt-BR" dirty="0"/>
              <a:t>, criamos uma classe que simplifica e unifica um conjunto de classes mais </a:t>
            </a:r>
            <a:r>
              <a:rPr lang="pt-BR" dirty="0" smtClean="0"/>
              <a:t>complexas </a:t>
            </a:r>
            <a:r>
              <a:rPr lang="pt-BR" dirty="0"/>
              <a:t>pertencentes a algum subsistema. Diferentemente de muitos outros </a:t>
            </a:r>
            <a:r>
              <a:rPr lang="pt-BR" dirty="0" smtClean="0"/>
              <a:t>padrões, </a:t>
            </a:r>
            <a:r>
              <a:rPr lang="pt-BR" dirty="0"/>
              <a:t>o </a:t>
            </a:r>
            <a:r>
              <a:rPr lang="pt-BR" dirty="0" smtClean="0"/>
              <a:t>Padrão </a:t>
            </a:r>
            <a:r>
              <a:rPr lang="pt-BR" dirty="0" err="1"/>
              <a:t>Facade</a:t>
            </a:r>
            <a:r>
              <a:rPr lang="pt-BR" dirty="0"/>
              <a:t> e razoavelmente </a:t>
            </a:r>
            <a:r>
              <a:rPr lang="pt-BR" dirty="0" smtClean="0"/>
              <a:t>simples,  </a:t>
            </a:r>
            <a:r>
              <a:rPr lang="pt-BR" dirty="0"/>
              <a:t>ele </a:t>
            </a:r>
            <a:r>
              <a:rPr lang="pt-BR" dirty="0" smtClean="0"/>
              <a:t>não </a:t>
            </a:r>
            <a:r>
              <a:rPr lang="pt-BR" dirty="0"/>
              <a:t>usa </a:t>
            </a:r>
            <a:r>
              <a:rPr lang="pt-BR" dirty="0" smtClean="0"/>
              <a:t>abstrações </a:t>
            </a:r>
            <a:r>
              <a:rPr lang="pt-BR" dirty="0"/>
              <a:t>sofisticadas cuja </a:t>
            </a:r>
            <a:r>
              <a:rPr lang="pt-BR" dirty="0" smtClean="0"/>
              <a:t>compreensão </a:t>
            </a:r>
            <a:r>
              <a:rPr lang="pt-BR" dirty="0"/>
              <a:t>exija um enorme </a:t>
            </a:r>
            <a:r>
              <a:rPr lang="pt-BR" dirty="0" smtClean="0"/>
              <a:t>esforço </a:t>
            </a:r>
            <a:r>
              <a:rPr lang="pt-BR" dirty="0"/>
              <a:t>mental. Mas isso </a:t>
            </a:r>
            <a:r>
              <a:rPr lang="pt-BR" dirty="0" smtClean="0"/>
              <a:t>não </a:t>
            </a:r>
            <a:r>
              <a:rPr lang="pt-BR" dirty="0"/>
              <a:t>o torna </a:t>
            </a:r>
            <a:r>
              <a:rPr lang="pt-BR" dirty="0" smtClean="0"/>
              <a:t>menos poderoso</a:t>
            </a:r>
            <a:r>
              <a:rPr lang="pt-BR" dirty="0"/>
              <a:t>: o </a:t>
            </a:r>
            <a:r>
              <a:rPr lang="pt-BR" dirty="0" smtClean="0"/>
              <a:t>Padrão </a:t>
            </a:r>
            <a:r>
              <a:rPr lang="pt-BR" dirty="0"/>
              <a:t>Fachada permite evitar a </a:t>
            </a:r>
            <a:r>
              <a:rPr lang="pt-BR" dirty="0" smtClean="0"/>
              <a:t>vinculação rígida </a:t>
            </a:r>
            <a:r>
              <a:rPr lang="pt-BR" dirty="0"/>
              <a:t>entre clientes e subsistemas e, como veremos a </a:t>
            </a:r>
            <a:r>
              <a:rPr lang="pt-BR" dirty="0" smtClean="0"/>
              <a:t>também </a:t>
            </a:r>
            <a:r>
              <a:rPr lang="pt-BR" dirty="0"/>
              <a:t>nos ajuda a implementar um novo </a:t>
            </a:r>
            <a:r>
              <a:rPr lang="pt-BR" dirty="0" smtClean="0"/>
              <a:t>princípio </a:t>
            </a:r>
            <a:r>
              <a:rPr lang="pt-BR" dirty="0"/>
              <a:t>da </a:t>
            </a:r>
            <a:r>
              <a:rPr lang="pt-BR" dirty="0" smtClean="0"/>
              <a:t>programação </a:t>
            </a:r>
            <a:r>
              <a:rPr lang="pt-BR" dirty="0"/>
              <a:t>orientada a objetos.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9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Oficial do Padrão FACADE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 algn="just">
              <a:buNone/>
            </a:pPr>
            <a:r>
              <a:rPr lang="pt-BR" dirty="0" smtClean="0"/>
              <a:t>O </a:t>
            </a:r>
            <a:r>
              <a:rPr lang="pt-BR" b="1" dirty="0" smtClean="0"/>
              <a:t>Padrão </a:t>
            </a:r>
            <a:r>
              <a:rPr lang="pt-BR" b="1" dirty="0" err="1" smtClean="0"/>
              <a:t>Facade</a:t>
            </a:r>
            <a:r>
              <a:rPr lang="pt-BR" dirty="0" smtClean="0"/>
              <a:t>: fornece uma interface unificada para um conjunto de interfaces em um subsistema. A Fachada defini uma interface de nível mais alto que facilita a utilização do subsistema.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0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pt-BR" dirty="0" smtClean="0"/>
              <a:t>Diagrama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24744"/>
            <a:ext cx="8928992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Não há </a:t>
            </a:r>
            <a:r>
              <a:rPr lang="pt-BR" sz="2400" dirty="0"/>
              <a:t>muito aqui que </a:t>
            </a:r>
            <a:r>
              <a:rPr lang="pt-BR" sz="2400" dirty="0" smtClean="0"/>
              <a:t>você já não conheça, </a:t>
            </a:r>
            <a:r>
              <a:rPr lang="pt-BR" sz="2400" dirty="0"/>
              <a:t>mas e importante lembrar que </a:t>
            </a:r>
            <a:r>
              <a:rPr lang="pt-BR" sz="2400" dirty="0" smtClean="0"/>
              <a:t>um </a:t>
            </a:r>
            <a:r>
              <a:rPr lang="pt-BR" sz="2400" dirty="0"/>
              <a:t>aspecto essencial de qualquer </a:t>
            </a:r>
            <a:r>
              <a:rPr lang="pt-BR" sz="2400" dirty="0" smtClean="0"/>
              <a:t>padrão  </a:t>
            </a:r>
            <a:r>
              <a:rPr lang="pt-BR" sz="2400" dirty="0"/>
              <a:t>e a sua </a:t>
            </a:r>
            <a:r>
              <a:rPr lang="pt-BR" sz="2400" dirty="0" smtClean="0"/>
              <a:t>intenção. </a:t>
            </a:r>
            <a:r>
              <a:rPr lang="pt-BR" sz="2400" dirty="0"/>
              <a:t>A </a:t>
            </a:r>
            <a:r>
              <a:rPr lang="pt-BR" sz="2400" dirty="0" smtClean="0"/>
              <a:t>definição </a:t>
            </a:r>
            <a:r>
              <a:rPr lang="pt-BR" sz="2400" dirty="0"/>
              <a:t>nos informa claramente que a finalidade da fachada e facilitar a </a:t>
            </a:r>
            <a:r>
              <a:rPr lang="pt-BR" sz="2400" dirty="0" smtClean="0"/>
              <a:t>utilização </a:t>
            </a:r>
            <a:r>
              <a:rPr lang="pt-BR" sz="2400" dirty="0"/>
              <a:t>de um </a:t>
            </a:r>
            <a:r>
              <a:rPr lang="pt-BR" sz="2400" dirty="0" smtClean="0"/>
              <a:t>subsistema através </a:t>
            </a:r>
            <a:r>
              <a:rPr lang="pt-BR" sz="2400" dirty="0"/>
              <a:t>do fornecimento de uma interface simplificada. Isso </a:t>
            </a:r>
            <a:r>
              <a:rPr lang="pt-BR" sz="2400" dirty="0" smtClean="0"/>
              <a:t>também </a:t>
            </a:r>
            <a:r>
              <a:rPr lang="pt-BR" sz="2400" dirty="0"/>
              <a:t>fica evidente no diagrama de classes </a:t>
            </a:r>
            <a:r>
              <a:rPr lang="pt-BR" sz="2400" dirty="0" smtClean="0"/>
              <a:t>do padrão</a:t>
            </a:r>
            <a:r>
              <a:rPr lang="pt-BR" sz="2400" dirty="0"/>
              <a:t>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Classes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16832"/>
            <a:ext cx="6681183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107504" y="1196752"/>
            <a:ext cx="144016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Cliente feliz, cuja a tarefa acaba de ser simplificada pela fachada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2412" y="3573016"/>
            <a:ext cx="223733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Subsistema mais complexo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2200" y="1412776"/>
            <a:ext cx="266429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Interface unificada e mais fácil de usar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pt-BR" dirty="0" smtClean="0"/>
              <a:t>Princípio do Conhecimento Mínimo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5"/>
            <a:ext cx="8784976" cy="15841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	Principio </a:t>
            </a:r>
            <a:r>
              <a:rPr lang="pt-BR" sz="2400" dirty="0"/>
              <a:t>do </a:t>
            </a:r>
            <a:r>
              <a:rPr lang="pt-BR" sz="2400" dirty="0" smtClean="0"/>
              <a:t>Mínimo </a:t>
            </a:r>
            <a:r>
              <a:rPr lang="pt-BR" sz="2400" dirty="0"/>
              <a:t>Conhecimento nos orienta a reduzir as </a:t>
            </a:r>
            <a:r>
              <a:rPr lang="pt-BR" sz="2400" dirty="0" smtClean="0"/>
              <a:t>interações </a:t>
            </a:r>
            <a:r>
              <a:rPr lang="pt-BR" sz="2400" dirty="0"/>
              <a:t>entre objetos, limitando-as a apenas alguns </a:t>
            </a:r>
            <a:r>
              <a:rPr lang="pt-BR" sz="2400" dirty="0" smtClean="0"/>
              <a:t>“amigos</a:t>
            </a:r>
            <a:r>
              <a:rPr lang="pt-BR" sz="2400" dirty="0"/>
              <a:t>" mais </a:t>
            </a:r>
            <a:r>
              <a:rPr lang="pt-BR" sz="2400" dirty="0" smtClean="0"/>
              <a:t>próximos. </a:t>
            </a:r>
            <a:r>
              <a:rPr lang="pt-BR" sz="2400" dirty="0"/>
              <a:t>Normalmente esse principio e descrito da seguinte maneira:</a:t>
            </a:r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2924944"/>
            <a:ext cx="849694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b="1" dirty="0" smtClean="0"/>
              <a:t>Princípio de Projeto</a:t>
            </a:r>
            <a:r>
              <a:rPr lang="pt-BR" sz="2400" dirty="0" smtClean="0"/>
              <a:t>: Principio do Mínimo Conhecimento – só fale com seus amigos mais próximos.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pt-BR" dirty="0"/>
              <a:t>Princípio do Conhecimento Mínimo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836712"/>
            <a:ext cx="8568952" cy="568863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Mas </a:t>
            </a:r>
            <a:r>
              <a:rPr lang="pt-BR" sz="2400" dirty="0"/>
              <a:t>o que isso significa em termos </a:t>
            </a:r>
            <a:r>
              <a:rPr lang="pt-BR" sz="2400" dirty="0" smtClean="0"/>
              <a:t>práticos? </a:t>
            </a:r>
            <a:r>
              <a:rPr lang="pt-BR" sz="2400" dirty="0"/>
              <a:t>Significa que, ao projetar um sistema, </a:t>
            </a:r>
            <a:r>
              <a:rPr lang="pt-BR" sz="2400" dirty="0" smtClean="0"/>
              <a:t>você </a:t>
            </a:r>
            <a:r>
              <a:rPr lang="pt-BR" sz="2400" dirty="0"/>
              <a:t>deve tomar cuidado com o </a:t>
            </a:r>
            <a:r>
              <a:rPr lang="pt-BR" sz="2400" dirty="0" smtClean="0"/>
              <a:t>número </a:t>
            </a:r>
            <a:r>
              <a:rPr lang="pt-BR" sz="2400" dirty="0"/>
              <a:t>de classes </a:t>
            </a:r>
            <a:r>
              <a:rPr lang="pt-BR" sz="2400" dirty="0" smtClean="0"/>
              <a:t>com </a:t>
            </a:r>
            <a:r>
              <a:rPr lang="pt-BR" sz="2400" dirty="0"/>
              <a:t>que qualquer objeto interage e </a:t>
            </a:r>
            <a:r>
              <a:rPr lang="pt-BR" sz="2400" dirty="0" smtClean="0"/>
              <a:t>também </a:t>
            </a:r>
            <a:r>
              <a:rPr lang="pt-BR" sz="2400" dirty="0"/>
              <a:t>com a forma como essa </a:t>
            </a:r>
            <a:r>
              <a:rPr lang="pt-BR" sz="2400" dirty="0" smtClean="0"/>
              <a:t>interação </a:t>
            </a:r>
            <a:r>
              <a:rPr lang="pt-BR" sz="2400" dirty="0"/>
              <a:t>ocorre.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Este princípio </a:t>
            </a:r>
            <a:r>
              <a:rPr lang="pt-BR" sz="2400" dirty="0"/>
              <a:t>nos impede de criar projetos com um grande </a:t>
            </a:r>
            <a:r>
              <a:rPr lang="pt-BR" sz="2400" dirty="0" smtClean="0"/>
              <a:t>número </a:t>
            </a:r>
            <a:r>
              <a:rPr lang="pt-BR" sz="2400" dirty="0"/>
              <a:t>de classes interconectadas, o que faz com e qualquer </a:t>
            </a:r>
            <a:r>
              <a:rPr lang="pt-BR" sz="2400" dirty="0" smtClean="0"/>
              <a:t>alteração </a:t>
            </a:r>
            <a:r>
              <a:rPr lang="pt-BR" sz="2400" dirty="0"/>
              <a:t>numa parte do sistema </a:t>
            </a:r>
            <a:r>
              <a:rPr lang="pt-BR" sz="2400" dirty="0" smtClean="0"/>
              <a:t>exerça </a:t>
            </a:r>
            <a:r>
              <a:rPr lang="pt-BR" sz="2400" dirty="0"/>
              <a:t>um efeito em cascata sobre outras partes. Um sistema com </a:t>
            </a:r>
            <a:r>
              <a:rPr lang="pt-BR" sz="2400" dirty="0" smtClean="0"/>
              <a:t>muitas  dependências </a:t>
            </a:r>
            <a:r>
              <a:rPr lang="pt-BR" sz="2400" dirty="0"/>
              <a:t>entre </a:t>
            </a:r>
            <a:r>
              <a:rPr lang="pt-BR" sz="2400" dirty="0" smtClean="0"/>
              <a:t>múltiplas </a:t>
            </a:r>
            <a:r>
              <a:rPr lang="pt-BR" sz="2400" dirty="0"/>
              <a:t>classes </a:t>
            </a:r>
            <a:r>
              <a:rPr lang="pt-BR" sz="2400" dirty="0" smtClean="0"/>
              <a:t>é um  </a:t>
            </a:r>
            <a:r>
              <a:rPr lang="pt-BR" sz="2400" dirty="0"/>
              <a:t>sistema </a:t>
            </a:r>
            <a:r>
              <a:rPr lang="pt-BR" sz="2400" dirty="0" smtClean="0"/>
              <a:t>frágil, </a:t>
            </a:r>
            <a:r>
              <a:rPr lang="pt-BR" sz="2400" dirty="0"/>
              <a:t>de </a:t>
            </a:r>
            <a:r>
              <a:rPr lang="pt-BR" sz="2400" dirty="0" smtClean="0"/>
              <a:t>difícil manutenção </a:t>
            </a:r>
            <a:r>
              <a:rPr lang="pt-BR" sz="2400" dirty="0"/>
              <a:t>e complexo demais para ser </a:t>
            </a:r>
            <a:r>
              <a:rPr lang="pt-BR" sz="2400" dirty="0" smtClean="0"/>
              <a:t>compreendido </a:t>
            </a:r>
            <a:r>
              <a:rPr lang="pt-BR" sz="2400" dirty="0"/>
              <a:t>por outros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4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620" y="0"/>
            <a:ext cx="9144000" cy="79208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Como não Fazer amigos e influenciar objetos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Tudo bem, mas como podemos evitar isso? 0 principio nos fornece algumas dicas: pegamos um objeto qualquer a partir de qualquer </a:t>
            </a:r>
            <a:r>
              <a:rPr lang="pt-BR" sz="2400" dirty="0" smtClean="0"/>
              <a:t>método </a:t>
            </a:r>
            <a:r>
              <a:rPr lang="pt-BR" sz="2400" dirty="0"/>
              <a:t>nesse objeto, </a:t>
            </a:r>
            <a:r>
              <a:rPr lang="pt-BR" sz="2400" dirty="0" smtClean="0"/>
              <a:t>só </a:t>
            </a:r>
            <a:r>
              <a:rPr lang="pt-BR" sz="2400" dirty="0"/>
              <a:t>podemos invocar </a:t>
            </a:r>
            <a:r>
              <a:rPr lang="pt-BR" sz="2400" dirty="0" smtClean="0"/>
              <a:t>métodos </a:t>
            </a:r>
            <a:r>
              <a:rPr lang="pt-BR" sz="2400" dirty="0"/>
              <a:t>que </a:t>
            </a:r>
            <a:r>
              <a:rPr lang="pt-BR" sz="2400" dirty="0" smtClean="0"/>
              <a:t>pertençam:</a:t>
            </a:r>
            <a:endParaRPr lang="pt-BR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 smtClean="0"/>
              <a:t>proprio</a:t>
            </a:r>
            <a:r>
              <a:rPr lang="en-US" sz="2400" dirty="0" smtClean="0"/>
              <a:t> </a:t>
            </a:r>
            <a:r>
              <a:rPr lang="en-US" sz="2400" dirty="0" err="1" smtClean="0"/>
              <a:t>objeto</a:t>
            </a:r>
            <a:r>
              <a:rPr lang="en-US" sz="2400" dirty="0" smtClean="0"/>
              <a:t>;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pt-BR" sz="2400" dirty="0"/>
              <a:t>A objetos que tenham sido passados como </a:t>
            </a:r>
            <a:r>
              <a:rPr lang="pt-BR" sz="2400" dirty="0" smtClean="0"/>
              <a:t>parâmetros </a:t>
            </a:r>
            <a:r>
              <a:rPr lang="pt-BR" sz="2400" dirty="0"/>
              <a:t>para o </a:t>
            </a:r>
            <a:r>
              <a:rPr lang="pt-BR" sz="2400" dirty="0" smtClean="0"/>
              <a:t>método</a:t>
            </a:r>
            <a:endParaRPr lang="pt-BR" sz="2400" dirty="0"/>
          </a:p>
          <a:p>
            <a:pPr>
              <a:lnSpc>
                <a:spcPct val="150000"/>
              </a:lnSpc>
            </a:pPr>
            <a:r>
              <a:rPr lang="pt-BR" sz="2400" dirty="0"/>
              <a:t>A qualquer objeto que seja criado ou instanciado pelo </a:t>
            </a:r>
            <a:r>
              <a:rPr lang="pt-BR" sz="2400" dirty="0" smtClean="0"/>
              <a:t>método</a:t>
            </a:r>
            <a:endParaRPr lang="pt-BR" sz="2400" dirty="0"/>
          </a:p>
          <a:p>
            <a:pPr>
              <a:lnSpc>
                <a:spcPct val="150000"/>
              </a:lnSpc>
            </a:pPr>
            <a:r>
              <a:rPr lang="pt-BR" sz="2400" dirty="0"/>
              <a:t>A quaisquer componentes do objeto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5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>
            <a:normAutofit/>
          </a:bodyPr>
          <a:lstStyle/>
          <a:p>
            <a:r>
              <a:rPr lang="pt-BR" sz="3600" dirty="0"/>
              <a:t>Como não Fazer amigos e influenciar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5256584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Isso </a:t>
            </a:r>
            <a:r>
              <a:rPr lang="pt-BR" dirty="0"/>
              <a:t>parece um tanto </a:t>
            </a:r>
            <a:r>
              <a:rPr lang="pt-BR" dirty="0" smtClean="0"/>
              <a:t>rígido, não? </a:t>
            </a:r>
            <a:r>
              <a:rPr lang="pt-BR" dirty="0"/>
              <a:t>Que mal haveria em chamar um </a:t>
            </a:r>
            <a:r>
              <a:rPr lang="pt-BR" dirty="0" smtClean="0"/>
              <a:t>método </a:t>
            </a:r>
            <a:r>
              <a:rPr lang="pt-BR" dirty="0"/>
              <a:t>num objeto que recebemos como </a:t>
            </a:r>
            <a:r>
              <a:rPr lang="pt-BR" dirty="0" smtClean="0"/>
              <a:t>resultado </a:t>
            </a:r>
            <a:r>
              <a:rPr lang="pt-BR" dirty="0"/>
              <a:t>de outra chamada de </a:t>
            </a:r>
            <a:r>
              <a:rPr lang="pt-BR" dirty="0" smtClean="0"/>
              <a:t>método? Bem, </a:t>
            </a:r>
            <a:r>
              <a:rPr lang="pt-BR" dirty="0"/>
              <a:t>se </a:t>
            </a:r>
            <a:r>
              <a:rPr lang="pt-BR" dirty="0" smtClean="0"/>
              <a:t>fizéssemos </a:t>
            </a:r>
            <a:r>
              <a:rPr lang="pt-BR" dirty="0"/>
              <a:t>isso, </a:t>
            </a:r>
            <a:r>
              <a:rPr lang="pt-BR" dirty="0" smtClean="0"/>
              <a:t>estaríamos </a:t>
            </a:r>
            <a:r>
              <a:rPr lang="pt-BR" dirty="0"/>
              <a:t>fazendo uma </a:t>
            </a:r>
            <a:r>
              <a:rPr lang="pt-BR" dirty="0" smtClean="0"/>
              <a:t>solicitação </a:t>
            </a:r>
            <a:r>
              <a:rPr lang="pt-BR" dirty="0"/>
              <a:t>dirigida a uma subparte outro objeto (e aumentando o </a:t>
            </a:r>
            <a:r>
              <a:rPr lang="pt-BR" dirty="0" smtClean="0"/>
              <a:t>número </a:t>
            </a:r>
            <a:r>
              <a:rPr lang="pt-BR" dirty="0"/>
              <a:t>de objetos que conhecemos diretamente). Nesses casos, o </a:t>
            </a:r>
            <a:r>
              <a:rPr lang="pt-BR" dirty="0" smtClean="0"/>
              <a:t>princípio </a:t>
            </a:r>
            <a:r>
              <a:rPr lang="pt-BR" dirty="0"/>
              <a:t>nos </a:t>
            </a:r>
            <a:r>
              <a:rPr lang="pt-BR" dirty="0" smtClean="0"/>
              <a:t>força a  </a:t>
            </a:r>
            <a:r>
              <a:rPr lang="pt-BR" dirty="0"/>
              <a:t>pedir ao </a:t>
            </a:r>
            <a:r>
              <a:rPr lang="pt-BR" dirty="0" smtClean="0"/>
              <a:t>próprio </a:t>
            </a:r>
            <a:r>
              <a:rPr lang="pt-BR" dirty="0"/>
              <a:t>objeto que </a:t>
            </a:r>
            <a:r>
              <a:rPr lang="pt-BR" dirty="0" smtClean="0"/>
              <a:t>faça </a:t>
            </a:r>
            <a:r>
              <a:rPr lang="pt-BR" dirty="0"/>
              <a:t>essa </a:t>
            </a:r>
            <a:r>
              <a:rPr lang="pt-BR" dirty="0" smtClean="0"/>
              <a:t>solicitação </a:t>
            </a:r>
            <a:r>
              <a:rPr lang="pt-BR" dirty="0"/>
              <a:t>por </a:t>
            </a:r>
            <a:r>
              <a:rPr lang="pt-BR" dirty="0" smtClean="0"/>
              <a:t>nós</a:t>
            </a:r>
            <a:r>
              <a:rPr lang="pt-BR" dirty="0"/>
              <a:t>, o que nos impede de conhecer os seus objetos </a:t>
            </a:r>
            <a:r>
              <a:rPr lang="pt-BR" dirty="0" smtClean="0"/>
              <a:t>componentes </a:t>
            </a:r>
            <a:r>
              <a:rPr lang="pt-BR" dirty="0"/>
              <a:t>(e mantem o nosso circulo de amigos restrito). Por exemplo: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5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116632"/>
            <a:ext cx="9108504" cy="1143000"/>
          </a:xfrm>
        </p:spPr>
        <p:txBody>
          <a:bodyPr>
            <a:normAutofit/>
          </a:bodyPr>
          <a:lstStyle/>
          <a:p>
            <a:r>
              <a:rPr lang="pt-BR" sz="3600" dirty="0"/>
              <a:t>Como não Fazer amigos e influenciar objetos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8352928" cy="1271846"/>
          </a:xfrm>
        </p:spPr>
      </p:pic>
      <p:sp>
        <p:nvSpPr>
          <p:cNvPr id="5" name="CaixaDeTexto 4"/>
          <p:cNvSpPr txBox="1"/>
          <p:nvPr/>
        </p:nvSpPr>
        <p:spPr>
          <a:xfrm>
            <a:off x="1403648" y="1556792"/>
            <a:ext cx="568863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Aqui nós obtemos o objeto </a:t>
            </a:r>
            <a:r>
              <a:rPr lang="pt-BR" dirty="0" err="1" smtClean="0"/>
              <a:t>thermometer</a:t>
            </a:r>
            <a:r>
              <a:rPr lang="pt-BR" dirty="0" smtClean="0"/>
              <a:t> de </a:t>
            </a:r>
            <a:r>
              <a:rPr lang="pt-BR" dirty="0" err="1" smtClean="0"/>
              <a:t>station</a:t>
            </a:r>
            <a:r>
              <a:rPr lang="pt-BR" dirty="0" smtClean="0"/>
              <a:t> e chamamos diretamente o seu método </a:t>
            </a:r>
            <a:r>
              <a:rPr lang="pt-BR" dirty="0" err="1" smtClean="0"/>
              <a:t>getTemperatura</a:t>
            </a:r>
            <a:r>
              <a:rPr lang="pt-BR" dirty="0" smtClean="0"/>
              <a:t>()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7544" y="1124744"/>
            <a:ext cx="164179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Sem o princípio</a:t>
            </a:r>
            <a:endParaRPr lang="pt-BR" dirty="0"/>
          </a:p>
        </p:txBody>
      </p:sp>
      <p:cxnSp>
        <p:nvCxnSpPr>
          <p:cNvPr id="8" name="Conector de seta reta 7"/>
          <p:cNvCxnSpPr>
            <a:stCxn id="5" idx="2"/>
          </p:cNvCxnSpPr>
          <p:nvPr/>
        </p:nvCxnSpPr>
        <p:spPr>
          <a:xfrm rot="5400000">
            <a:off x="4049072" y="2366011"/>
            <a:ext cx="361781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95536" y="3861048"/>
            <a:ext cx="166584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Com o princípio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4509120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 float  </a:t>
            </a:r>
            <a:r>
              <a:rPr lang="en-US" dirty="0" err="1" smtClean="0"/>
              <a:t>getTemp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	return </a:t>
            </a:r>
            <a:r>
              <a:rPr lang="en-US" dirty="0" err="1" smtClean="0"/>
              <a:t>station.getTemperatura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}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411760" y="3717032"/>
            <a:ext cx="568863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Aplicando o princípio, acrescentamos à classe </a:t>
            </a:r>
            <a:r>
              <a:rPr lang="pt-BR" dirty="0" err="1" smtClean="0"/>
              <a:t>Station</a:t>
            </a:r>
            <a:r>
              <a:rPr lang="pt-BR" dirty="0" smtClean="0"/>
              <a:t> um método que faz a solicitação ao objeto </a:t>
            </a:r>
            <a:r>
              <a:rPr lang="pt-BR" dirty="0" err="1" smtClean="0"/>
              <a:t>thermometer</a:t>
            </a:r>
            <a:r>
              <a:rPr lang="pt-BR" dirty="0" smtClean="0"/>
              <a:t> para nós.Isso reduz o número de classes as quais dependemos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25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do Padrão 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84784"/>
            <a:ext cx="5040560" cy="3490692"/>
          </a:xfrm>
        </p:spPr>
      </p:pic>
      <p:sp>
        <p:nvSpPr>
          <p:cNvPr id="5" name="CaixaDeTexto 4"/>
          <p:cNvSpPr txBox="1"/>
          <p:nvPr/>
        </p:nvSpPr>
        <p:spPr>
          <a:xfrm>
            <a:off x="395536" y="472514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 </a:t>
            </a:r>
            <a:r>
              <a:rPr lang="pt-BR" b="1" dirty="0" err="1" smtClean="0"/>
              <a:t>Subject</a:t>
            </a:r>
            <a:r>
              <a:rPr lang="pt-BR" b="1" dirty="0" smtClean="0"/>
              <a:t> recebe um novo valor de dados</a:t>
            </a:r>
          </a:p>
          <a:p>
            <a:endParaRPr lang="pt-BR" b="1" dirty="0"/>
          </a:p>
          <a:p>
            <a:r>
              <a:rPr lang="pt-BR" dirty="0" smtClean="0"/>
              <a:t>Agora, Pato e todos os outros observadores recebem uma notificação de que </a:t>
            </a:r>
            <a:r>
              <a:rPr lang="pt-BR" dirty="0" err="1" smtClean="0"/>
              <a:t>Subject</a:t>
            </a:r>
            <a:r>
              <a:rPr lang="pt-BR" dirty="0" smtClean="0"/>
              <a:t> foi alterado.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 Façade e o principio do </a:t>
            </a:r>
            <a:r>
              <a:rPr lang="en-US" sz="3600" dirty="0" err="1" smtClean="0"/>
              <a:t>conhecimento</a:t>
            </a:r>
            <a:r>
              <a:rPr lang="en-US" sz="3600" dirty="0" smtClean="0"/>
              <a:t> </a:t>
            </a:r>
            <a:r>
              <a:rPr lang="en-US" sz="3600" dirty="0" err="1" smtClean="0"/>
              <a:t>mínimo</a:t>
            </a:r>
            <a:endParaRPr lang="pt-BR" sz="3600" dirty="0"/>
          </a:p>
        </p:txBody>
      </p:sp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6471"/>
            <a:ext cx="5184574" cy="5467304"/>
          </a:xfrm>
        </p:spPr>
      </p:pic>
      <p:sp>
        <p:nvSpPr>
          <p:cNvPr id="7" name="CaixaDeTexto 6"/>
          <p:cNvSpPr txBox="1"/>
          <p:nvPr/>
        </p:nvSpPr>
        <p:spPr>
          <a:xfrm>
            <a:off x="5436096" y="1484784"/>
            <a:ext cx="36004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cliente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tem um amigo, </a:t>
            </a:r>
            <a:r>
              <a:rPr lang="en-US" dirty="0" err="1" smtClean="0"/>
              <a:t>HomeTheaterFacade</a:t>
            </a:r>
            <a:r>
              <a:rPr lang="en-US" dirty="0" smtClean="0"/>
              <a:t>. Na </a:t>
            </a:r>
            <a:r>
              <a:rPr lang="en-US" dirty="0" err="1" smtClean="0"/>
              <a:t>programação</a:t>
            </a:r>
            <a:r>
              <a:rPr lang="en-US" dirty="0" smtClean="0"/>
              <a:t> OO,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somente</a:t>
            </a:r>
            <a:r>
              <a:rPr lang="en-US" dirty="0" smtClean="0"/>
              <a:t> um amigo é </a:t>
            </a:r>
            <a:r>
              <a:rPr lang="en-US" dirty="0" err="1" smtClean="0"/>
              <a:t>uma</a:t>
            </a:r>
            <a:r>
              <a:rPr lang="en-US" dirty="0" smtClean="0"/>
              <a:t> boa </a:t>
            </a:r>
            <a:r>
              <a:rPr lang="en-US" dirty="0" err="1" smtClean="0"/>
              <a:t>coisa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51520" y="1037019"/>
            <a:ext cx="360040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HomeTheaterFacade</a:t>
            </a:r>
            <a:r>
              <a:rPr lang="en-US" dirty="0"/>
              <a:t> </a:t>
            </a:r>
            <a:r>
              <a:rPr lang="en-US" dirty="0" err="1" smtClean="0"/>
              <a:t>gerencia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componetes</a:t>
            </a:r>
            <a:r>
              <a:rPr lang="en-US" dirty="0" smtClean="0"/>
              <a:t> do </a:t>
            </a:r>
            <a:r>
              <a:rPr lang="en-US" dirty="0" err="1" smtClean="0"/>
              <a:t>subsistema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cliente</a:t>
            </a:r>
            <a:r>
              <a:rPr lang="en-US" dirty="0" smtClean="0"/>
              <a:t>, </a:t>
            </a:r>
            <a:r>
              <a:rPr lang="en-US" dirty="0" err="1" smtClean="0"/>
              <a:t>mantendo</a:t>
            </a:r>
            <a:r>
              <a:rPr lang="en-US" dirty="0" smtClean="0"/>
              <a:t> o </a:t>
            </a:r>
            <a:r>
              <a:rPr lang="en-US" dirty="0" err="1" smtClean="0"/>
              <a:t>cliente</a:t>
            </a:r>
            <a:r>
              <a:rPr lang="en-US" dirty="0" smtClean="0"/>
              <a:t> simples e </a:t>
            </a:r>
            <a:r>
              <a:rPr lang="en-US" dirty="0" err="1" smtClean="0"/>
              <a:t>flexível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44208" y="4221088"/>
            <a:ext cx="269979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Podemos</a:t>
            </a:r>
            <a:r>
              <a:rPr lang="en-US" dirty="0" smtClean="0"/>
              <a:t> trocar </a:t>
            </a:r>
            <a:r>
              <a:rPr lang="en-US" dirty="0" err="1" smtClean="0"/>
              <a:t>componentes</a:t>
            </a:r>
            <a:r>
              <a:rPr lang="en-US" dirty="0" smtClean="0"/>
              <a:t> do </a:t>
            </a:r>
            <a:r>
              <a:rPr lang="en-US" dirty="0" err="1" smtClean="0"/>
              <a:t>HomeTheater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afete</a:t>
            </a:r>
            <a:r>
              <a:rPr lang="en-US" dirty="0" smtClean="0"/>
              <a:t> o </a:t>
            </a:r>
            <a:r>
              <a:rPr lang="en-US" dirty="0" err="1" smtClean="0"/>
              <a:t>cliente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380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Template Method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1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Precisamos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de </a:t>
            </a:r>
            <a:r>
              <a:rPr lang="en-US" dirty="0" err="1" smtClean="0"/>
              <a:t>cafeína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784976" cy="254888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Tem </a:t>
            </a:r>
            <a:r>
              <a:rPr lang="en-US" sz="2400" dirty="0" err="1" smtClean="0"/>
              <a:t>gente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consegue</a:t>
            </a:r>
            <a:r>
              <a:rPr lang="en-US" sz="2400" dirty="0" smtClean="0"/>
              <a:t> </a:t>
            </a:r>
            <a:r>
              <a:rPr lang="en-US" sz="2400" dirty="0" err="1" smtClean="0"/>
              <a:t>viver</a:t>
            </a:r>
            <a:r>
              <a:rPr lang="en-US" sz="2400" dirty="0" smtClean="0"/>
              <a:t> </a:t>
            </a:r>
            <a:r>
              <a:rPr lang="en-US" sz="2400" dirty="0" err="1" smtClean="0"/>
              <a:t>sem</a:t>
            </a:r>
            <a:r>
              <a:rPr lang="en-US" sz="2400" dirty="0" smtClean="0"/>
              <a:t> café; outros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vivem</a:t>
            </a:r>
            <a:r>
              <a:rPr lang="en-US" sz="2400" dirty="0" smtClean="0"/>
              <a:t> </a:t>
            </a:r>
            <a:r>
              <a:rPr lang="en-US" sz="2400" dirty="0" err="1" smtClean="0"/>
              <a:t>sem</a:t>
            </a:r>
            <a:r>
              <a:rPr lang="en-US" sz="2400" dirty="0" smtClean="0"/>
              <a:t> </a:t>
            </a:r>
            <a:r>
              <a:rPr lang="en-US" sz="2400" dirty="0" err="1" smtClean="0"/>
              <a:t>chá</a:t>
            </a:r>
            <a:r>
              <a:rPr lang="en-US" sz="2400" dirty="0" smtClean="0"/>
              <a:t>. </a:t>
            </a:r>
            <a:r>
              <a:rPr lang="en-US" sz="2400" dirty="0" err="1" smtClean="0"/>
              <a:t>Qual</a:t>
            </a:r>
            <a:r>
              <a:rPr lang="en-US" sz="2400" dirty="0" smtClean="0"/>
              <a:t> e o </a:t>
            </a:r>
            <a:r>
              <a:rPr lang="en-US" sz="2400" dirty="0" err="1" smtClean="0"/>
              <a:t>ingrediente</a:t>
            </a:r>
            <a:r>
              <a:rPr lang="en-US" sz="2400" dirty="0" smtClean="0"/>
              <a:t> </a:t>
            </a:r>
            <a:r>
              <a:rPr lang="en-US" sz="2400" dirty="0" err="1" smtClean="0"/>
              <a:t>comum</a:t>
            </a:r>
            <a:r>
              <a:rPr lang="en-US" sz="2400" dirty="0" smtClean="0"/>
              <a:t> ? </a:t>
            </a:r>
            <a:r>
              <a:rPr lang="en-US" sz="2400" dirty="0" err="1" smtClean="0"/>
              <a:t>Cafeína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Mas </a:t>
            </a:r>
            <a:r>
              <a:rPr lang="en-US" sz="2400" dirty="0" err="1" smtClean="0"/>
              <a:t>não</a:t>
            </a:r>
            <a:r>
              <a:rPr lang="en-US" sz="2400" dirty="0" smtClean="0"/>
              <a:t> é </a:t>
            </a:r>
            <a:r>
              <a:rPr lang="en-US" sz="2400" dirty="0" err="1" smtClean="0"/>
              <a:t>só</a:t>
            </a:r>
            <a:r>
              <a:rPr lang="en-US" sz="2400" dirty="0" smtClean="0"/>
              <a:t> </a:t>
            </a:r>
            <a:r>
              <a:rPr lang="en-US" sz="2400" dirty="0" err="1" smtClean="0"/>
              <a:t>isso</a:t>
            </a:r>
            <a:r>
              <a:rPr lang="en-US" sz="2400" dirty="0" smtClean="0"/>
              <a:t>. O </a:t>
            </a:r>
            <a:r>
              <a:rPr lang="en-US" sz="2400" dirty="0" err="1" smtClean="0"/>
              <a:t>chá</a:t>
            </a:r>
            <a:r>
              <a:rPr lang="en-US" sz="2400" dirty="0" smtClean="0"/>
              <a:t> e o café </a:t>
            </a: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preparados</a:t>
            </a:r>
            <a:r>
              <a:rPr lang="en-US" sz="2400" dirty="0" smtClean="0"/>
              <a:t> de </a:t>
            </a:r>
            <a:r>
              <a:rPr lang="en-US" sz="2400" dirty="0" err="1" smtClean="0"/>
              <a:t>maneira</a:t>
            </a:r>
            <a:r>
              <a:rPr lang="en-US" sz="2400" dirty="0" smtClean="0"/>
              <a:t> </a:t>
            </a: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semelhante</a:t>
            </a:r>
            <a:r>
              <a:rPr lang="en-US" sz="2400" dirty="0" smtClean="0"/>
              <a:t>.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conferir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0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Precisamos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de </a:t>
            </a:r>
            <a:r>
              <a:rPr lang="en-US" dirty="0" err="1" smtClean="0"/>
              <a:t>cafeína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00200"/>
            <a:ext cx="5572053" cy="5093269"/>
          </a:xfrm>
        </p:spPr>
      </p:pic>
      <p:sp>
        <p:nvSpPr>
          <p:cNvPr id="5" name="CaixaDeTexto 4"/>
          <p:cNvSpPr txBox="1"/>
          <p:nvPr/>
        </p:nvSpPr>
        <p:spPr>
          <a:xfrm>
            <a:off x="5868144" y="2996952"/>
            <a:ext cx="3096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 </a:t>
            </a:r>
            <a:r>
              <a:rPr lang="en-US" sz="2400" dirty="0" err="1" smtClean="0"/>
              <a:t>receita</a:t>
            </a:r>
            <a:r>
              <a:rPr lang="en-US" sz="2400" dirty="0" smtClean="0"/>
              <a:t> de café é </a:t>
            </a:r>
            <a:r>
              <a:rPr lang="en-US" sz="2400" dirty="0" err="1" smtClean="0"/>
              <a:t>bem</a:t>
            </a:r>
            <a:r>
              <a:rPr lang="en-US" sz="2400" dirty="0" smtClean="0"/>
              <a:t> </a:t>
            </a:r>
            <a:r>
              <a:rPr lang="en-US" sz="2400" dirty="0" err="1" smtClean="0"/>
              <a:t>parecida</a:t>
            </a:r>
            <a:r>
              <a:rPr lang="en-US" sz="2400" dirty="0" smtClean="0"/>
              <a:t> com a de </a:t>
            </a:r>
            <a:r>
              <a:rPr lang="en-US" sz="2400" dirty="0" err="1" smtClean="0"/>
              <a:t>chá</a:t>
            </a:r>
            <a:r>
              <a:rPr lang="en-US" sz="2400" dirty="0" smtClean="0"/>
              <a:t>, </a:t>
            </a:r>
            <a:r>
              <a:rPr lang="en-US" sz="2400" dirty="0" err="1" smtClean="0"/>
              <a:t>não</a:t>
            </a:r>
            <a:r>
              <a:rPr lang="en-US" sz="2400" dirty="0" smtClean="0"/>
              <a:t> ?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Preparando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classes de café e </a:t>
            </a:r>
            <a:r>
              <a:rPr lang="en-US" dirty="0" err="1" smtClean="0"/>
              <a:t>chá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(java)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964488" cy="15407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Agora </a:t>
            </a:r>
            <a:r>
              <a:rPr lang="en-US" sz="2400" dirty="0" err="1" smtClean="0"/>
              <a:t>brincaremos</a:t>
            </a:r>
            <a:r>
              <a:rPr lang="en-US" sz="2400" dirty="0" smtClean="0"/>
              <a:t> de “</a:t>
            </a:r>
            <a:r>
              <a:rPr lang="en-US" sz="2400" dirty="0" err="1" smtClean="0"/>
              <a:t>preparador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” e </a:t>
            </a:r>
            <a:r>
              <a:rPr lang="en-US" sz="2400" dirty="0" err="1" smtClean="0"/>
              <a:t>escreveremos</a:t>
            </a:r>
            <a:r>
              <a:rPr lang="en-US" sz="2400" dirty="0" smtClean="0"/>
              <a:t> </a:t>
            </a:r>
            <a:r>
              <a:rPr lang="en-US" sz="2400" dirty="0" err="1" smtClean="0"/>
              <a:t>algumas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instruções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café e </a:t>
            </a:r>
            <a:r>
              <a:rPr lang="en-US" sz="2400" dirty="0" err="1" smtClean="0"/>
              <a:t>chá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7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54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Preparando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classes de café e </a:t>
            </a:r>
            <a:r>
              <a:rPr lang="en-US" dirty="0" err="1"/>
              <a:t>chá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(java)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2" y="1680543"/>
            <a:ext cx="5744207" cy="5141168"/>
          </a:xfrm>
        </p:spPr>
      </p:pic>
      <p:sp>
        <p:nvSpPr>
          <p:cNvPr id="5" name="CaixaDeTexto 4"/>
          <p:cNvSpPr txBox="1"/>
          <p:nvPr/>
        </p:nvSpPr>
        <p:spPr>
          <a:xfrm>
            <a:off x="3851920" y="1190857"/>
            <a:ext cx="529208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Esta</a:t>
            </a:r>
            <a:r>
              <a:rPr lang="en-US" sz="2400" dirty="0" smtClean="0"/>
              <a:t> é a </a:t>
            </a:r>
            <a:r>
              <a:rPr lang="en-US" sz="2400" dirty="0" err="1" smtClean="0"/>
              <a:t>nossa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Coffee </a:t>
            </a:r>
            <a:r>
              <a:rPr lang="en-US" sz="2400" dirty="0" err="1" smtClean="0"/>
              <a:t>para</a:t>
            </a:r>
            <a:r>
              <a:rPr lang="en-US" sz="2400" dirty="0" smtClean="0"/>
              <a:t>  </a:t>
            </a:r>
            <a:r>
              <a:rPr lang="en-US" sz="2400" dirty="0" err="1" smtClean="0"/>
              <a:t>preparar</a:t>
            </a:r>
            <a:r>
              <a:rPr lang="en-US" sz="2400" dirty="0" smtClean="0"/>
              <a:t> café</a:t>
            </a:r>
            <a:endParaRPr lang="pt-BR" sz="2400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2195736" y="1772815"/>
            <a:ext cx="1656184" cy="216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have direita 7"/>
          <p:cNvSpPr/>
          <p:nvPr/>
        </p:nvSpPr>
        <p:spPr>
          <a:xfrm>
            <a:off x="2771800" y="2603813"/>
            <a:ext cx="432048" cy="11521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287368" y="2924944"/>
            <a:ext cx="585663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etapa</a:t>
            </a:r>
            <a:r>
              <a:rPr lang="en-US" sz="2400" dirty="0" smtClean="0"/>
              <a:t> é </a:t>
            </a:r>
            <a:r>
              <a:rPr lang="en-US" sz="2400" dirty="0" err="1" smtClean="0"/>
              <a:t>implementada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separado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818262" y="2036232"/>
            <a:ext cx="529208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Esta</a:t>
            </a:r>
            <a:r>
              <a:rPr lang="en-US" sz="2400" dirty="0" smtClean="0"/>
              <a:t> é a </a:t>
            </a:r>
            <a:r>
              <a:rPr lang="en-US" sz="2400" dirty="0" err="1" smtClean="0"/>
              <a:t>receita</a:t>
            </a:r>
            <a:r>
              <a:rPr lang="en-US" sz="2400" dirty="0" smtClean="0"/>
              <a:t> de café, </a:t>
            </a:r>
            <a:r>
              <a:rPr lang="en-US" sz="2400" dirty="0" err="1" smtClean="0"/>
              <a:t>copiada</a:t>
            </a:r>
            <a:r>
              <a:rPr lang="en-US" sz="2400" dirty="0" smtClean="0"/>
              <a:t> </a:t>
            </a:r>
            <a:r>
              <a:rPr lang="en-US" sz="2400" dirty="0" err="1" smtClean="0"/>
              <a:t>diretamente</a:t>
            </a:r>
            <a:r>
              <a:rPr lang="en-US" sz="2400" dirty="0" smtClean="0"/>
              <a:t> do manual de </a:t>
            </a:r>
            <a:r>
              <a:rPr lang="en-US" sz="2400" dirty="0" err="1" smtClean="0"/>
              <a:t>treinamento</a:t>
            </a:r>
            <a:endParaRPr lang="pt-BR" sz="2400" dirty="0"/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2411760" y="2204864"/>
            <a:ext cx="1406502" cy="246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739818" y="3811012"/>
            <a:ext cx="3386214" cy="3046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Cada</a:t>
            </a:r>
            <a:r>
              <a:rPr lang="en-US" sz="2400" dirty="0" smtClean="0"/>
              <a:t> um </a:t>
            </a:r>
            <a:r>
              <a:rPr lang="en-US" sz="2400" dirty="0" err="1" smtClean="0"/>
              <a:t>destes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implementam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etapa</a:t>
            </a:r>
            <a:r>
              <a:rPr lang="en-US" sz="2400" dirty="0" smtClean="0"/>
              <a:t> do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. </a:t>
            </a:r>
            <a:r>
              <a:rPr lang="en-US" sz="2400" dirty="0" err="1" smtClean="0"/>
              <a:t>Há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</a:t>
            </a:r>
            <a:r>
              <a:rPr lang="en-US" sz="2400" dirty="0" err="1" smtClean="0"/>
              <a:t>especificos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ferver</a:t>
            </a:r>
            <a:r>
              <a:rPr lang="en-US" sz="2400" dirty="0" smtClean="0"/>
              <a:t> a </a:t>
            </a:r>
            <a:r>
              <a:rPr lang="en-US" sz="2400" dirty="0" err="1" smtClean="0"/>
              <a:t>agua</a:t>
            </a:r>
            <a:r>
              <a:rPr lang="en-US" sz="2400" dirty="0" smtClean="0"/>
              <a:t>, </a:t>
            </a:r>
            <a:r>
              <a:rPr lang="en-US" sz="2400" dirty="0" err="1" smtClean="0"/>
              <a:t>misturar</a:t>
            </a:r>
            <a:r>
              <a:rPr lang="en-US" sz="2400" dirty="0" smtClean="0"/>
              <a:t> e </a:t>
            </a:r>
            <a:r>
              <a:rPr lang="en-US" sz="2400" dirty="0" err="1" smtClean="0"/>
              <a:t>coar</a:t>
            </a:r>
            <a:r>
              <a:rPr lang="en-US" sz="2400" dirty="0" smtClean="0"/>
              <a:t> o café , </a:t>
            </a:r>
            <a:r>
              <a:rPr lang="en-US" sz="2400" dirty="0" err="1" smtClean="0"/>
              <a:t>despejá</a:t>
            </a:r>
            <a:r>
              <a:rPr lang="en-US" sz="2400" dirty="0" smtClean="0"/>
              <a:t>-lo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xícara</a:t>
            </a:r>
            <a:r>
              <a:rPr lang="en-US" sz="2400" dirty="0" smtClean="0"/>
              <a:t> e </a:t>
            </a:r>
            <a:r>
              <a:rPr lang="en-US" sz="2400" dirty="0" err="1" smtClean="0"/>
              <a:t>acrescentar</a:t>
            </a:r>
            <a:r>
              <a:rPr lang="en-US" sz="2400" dirty="0" smtClean="0"/>
              <a:t> </a:t>
            </a:r>
            <a:r>
              <a:rPr lang="en-US" sz="2400" dirty="0" err="1" smtClean="0"/>
              <a:t>açucar</a:t>
            </a:r>
            <a:r>
              <a:rPr lang="en-US" sz="2400" dirty="0" smtClean="0"/>
              <a:t> e </a:t>
            </a:r>
            <a:r>
              <a:rPr lang="en-US" sz="2400" dirty="0" err="1" smtClean="0"/>
              <a:t>leite</a:t>
            </a:r>
            <a:endParaRPr lang="pt-BR" sz="2400" dirty="0"/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3203848" y="3811012"/>
            <a:ext cx="2535970" cy="1523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13" idx="1"/>
          </p:cNvCxnSpPr>
          <p:nvPr/>
        </p:nvCxnSpPr>
        <p:spPr>
          <a:xfrm flipH="1" flipV="1">
            <a:off x="3563888" y="4572759"/>
            <a:ext cx="2175930" cy="761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3" idx="1"/>
          </p:cNvCxnSpPr>
          <p:nvPr/>
        </p:nvCxnSpPr>
        <p:spPr>
          <a:xfrm flipH="1">
            <a:off x="2987824" y="5334506"/>
            <a:ext cx="27519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3563888" y="5334506"/>
            <a:ext cx="2175930" cy="686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49" y="1041041"/>
            <a:ext cx="5152319" cy="5805264"/>
          </a:xfrm>
        </p:spPr>
      </p:pic>
      <p:sp>
        <p:nvSpPr>
          <p:cNvPr id="5" name="Chave direita 4"/>
          <p:cNvSpPr/>
          <p:nvPr/>
        </p:nvSpPr>
        <p:spPr>
          <a:xfrm>
            <a:off x="3023828" y="1844824"/>
            <a:ext cx="360040" cy="108012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563888" y="1124744"/>
            <a:ext cx="5400600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Isto</a:t>
            </a:r>
            <a:r>
              <a:rPr lang="en-US" sz="2400" dirty="0" smtClean="0"/>
              <a:t> é </a:t>
            </a: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parecido</a:t>
            </a:r>
            <a:r>
              <a:rPr lang="en-US" sz="2400" dirty="0" smtClean="0"/>
              <a:t> com a </a:t>
            </a:r>
            <a:r>
              <a:rPr lang="en-US" sz="2400" dirty="0" err="1" smtClean="0"/>
              <a:t>sequência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acabamos</a:t>
            </a:r>
            <a:r>
              <a:rPr lang="en-US" sz="2400" dirty="0" smtClean="0"/>
              <a:t> de </a:t>
            </a:r>
            <a:r>
              <a:rPr lang="en-US" sz="2400" dirty="0" err="1" smtClean="0"/>
              <a:t>implementar</a:t>
            </a:r>
            <a:r>
              <a:rPr lang="en-US" sz="2400" dirty="0" smtClean="0"/>
              <a:t> da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Caffe</a:t>
            </a:r>
            <a:r>
              <a:rPr lang="en-US" sz="2400" dirty="0" smtClean="0"/>
              <a:t>; a </a:t>
            </a:r>
            <a:r>
              <a:rPr lang="en-US" sz="2400" dirty="0" err="1" smtClean="0"/>
              <a:t>segunda</a:t>
            </a:r>
            <a:r>
              <a:rPr lang="en-US" sz="2400" dirty="0" smtClean="0"/>
              <a:t> e </a:t>
            </a:r>
            <a:r>
              <a:rPr lang="en-US" sz="2400" dirty="0" err="1" smtClean="0"/>
              <a:t>quarta</a:t>
            </a:r>
            <a:r>
              <a:rPr lang="en-US" sz="2400" dirty="0" smtClean="0"/>
              <a:t> </a:t>
            </a:r>
            <a:r>
              <a:rPr lang="en-US" sz="2400" dirty="0" err="1" smtClean="0"/>
              <a:t>etapas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, mas é </a:t>
            </a:r>
            <a:r>
              <a:rPr lang="en-US" sz="2400" dirty="0" err="1" smtClean="0"/>
              <a:t>basicamente</a:t>
            </a:r>
            <a:r>
              <a:rPr lang="en-US" sz="2400" dirty="0" smtClean="0"/>
              <a:t> a </a:t>
            </a:r>
            <a:r>
              <a:rPr lang="en-US" sz="2400" dirty="0" err="1" smtClean="0"/>
              <a:t>mesma</a:t>
            </a:r>
            <a:r>
              <a:rPr lang="en-US" sz="2400" dirty="0" smtClean="0"/>
              <a:t> </a:t>
            </a:r>
            <a:r>
              <a:rPr lang="en-US" sz="2400" dirty="0" err="1" smtClean="0"/>
              <a:t>receita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140431" y="4186136"/>
            <a:ext cx="39239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Estes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especificos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preparação</a:t>
            </a:r>
            <a:r>
              <a:rPr lang="en-US" dirty="0" smtClean="0"/>
              <a:t> do </a:t>
            </a:r>
            <a:r>
              <a:rPr lang="en-US" dirty="0" err="1" smtClean="0"/>
              <a:t>chá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3563888" y="4365104"/>
            <a:ext cx="1576543" cy="1441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3203848" y="4509301"/>
            <a:ext cx="1936583" cy="64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066517" y="3284984"/>
            <a:ext cx="39239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 </a:t>
            </a:r>
            <a:r>
              <a:rPr lang="en-US" dirty="0" err="1" smtClean="0"/>
              <a:t>metodo</a:t>
            </a:r>
            <a:r>
              <a:rPr lang="en-US" dirty="0" smtClean="0"/>
              <a:t> é </a:t>
            </a:r>
            <a:r>
              <a:rPr lang="en-US" dirty="0" err="1" smtClean="0"/>
              <a:t>identico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Caffee</a:t>
            </a:r>
            <a:endParaRPr lang="pt-BR" dirty="0"/>
          </a:p>
        </p:txBody>
      </p:sp>
      <p:cxnSp>
        <p:nvCxnSpPr>
          <p:cNvPr id="14" name="Conector de seta reta 13"/>
          <p:cNvCxnSpPr>
            <a:stCxn id="12" idx="1"/>
          </p:cNvCxnSpPr>
          <p:nvPr/>
        </p:nvCxnSpPr>
        <p:spPr>
          <a:xfrm flipH="1" flipV="1">
            <a:off x="3383868" y="3608149"/>
            <a:ext cx="168264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220072" y="5589240"/>
            <a:ext cx="39239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ste </a:t>
            </a:r>
            <a:r>
              <a:rPr lang="en-US" dirty="0" err="1" smtClean="0"/>
              <a:t>método</a:t>
            </a:r>
            <a:r>
              <a:rPr lang="en-US" dirty="0" smtClean="0"/>
              <a:t> é </a:t>
            </a:r>
            <a:r>
              <a:rPr lang="en-US" dirty="0" err="1" smtClean="0"/>
              <a:t>identico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Caffee</a:t>
            </a:r>
            <a:endParaRPr lang="pt-BR" dirty="0"/>
          </a:p>
        </p:txBody>
      </p:sp>
      <p:cxnSp>
        <p:nvCxnSpPr>
          <p:cNvPr id="16" name="Conector de seta reta 15"/>
          <p:cNvCxnSpPr/>
          <p:nvPr/>
        </p:nvCxnSpPr>
        <p:spPr>
          <a:xfrm flipH="1" flipV="1">
            <a:off x="3563888" y="5920761"/>
            <a:ext cx="168264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064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Preparando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classes de café e </a:t>
            </a:r>
            <a:r>
              <a:rPr lang="en-US" dirty="0" err="1"/>
              <a:t>chá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(java)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6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ocorre</a:t>
            </a:r>
            <a:r>
              <a:rPr lang="en-US" sz="2400" dirty="0" smtClean="0"/>
              <a:t> </a:t>
            </a:r>
            <a:r>
              <a:rPr lang="en-US" sz="2400" dirty="0" err="1" smtClean="0"/>
              <a:t>duplicação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, </a:t>
            </a:r>
            <a:r>
              <a:rPr lang="en-US" sz="2400" dirty="0" err="1" smtClean="0"/>
              <a:t>isto</a:t>
            </a:r>
            <a:r>
              <a:rPr lang="en-US" sz="2400" dirty="0" smtClean="0"/>
              <a:t> é um </a:t>
            </a:r>
            <a:r>
              <a:rPr lang="en-US" sz="2400" dirty="0" err="1" smtClean="0"/>
              <a:t>sintoma</a:t>
            </a:r>
            <a:r>
              <a:rPr lang="en-US" sz="2400" dirty="0" smtClean="0"/>
              <a:t> de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precisamos</a:t>
            </a:r>
            <a:r>
              <a:rPr lang="en-US" sz="2400" dirty="0" smtClean="0"/>
              <a:t> </a:t>
            </a:r>
            <a:r>
              <a:rPr lang="en-US" sz="2400" dirty="0" err="1" smtClean="0"/>
              <a:t>depurar</a:t>
            </a:r>
            <a:r>
              <a:rPr lang="en-US" sz="2400" dirty="0" smtClean="0"/>
              <a:t> o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. No </a:t>
            </a:r>
            <a:r>
              <a:rPr lang="en-US" sz="2400" dirty="0" err="1" smtClean="0"/>
              <a:t>caso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questão</a:t>
            </a:r>
            <a:r>
              <a:rPr lang="en-US" sz="2400" dirty="0" smtClean="0"/>
              <a:t>, </a:t>
            </a:r>
            <a:r>
              <a:rPr lang="en-US" sz="2400" dirty="0" err="1" smtClean="0"/>
              <a:t>será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deveríamos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abstrair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pontos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comum</a:t>
            </a:r>
            <a:r>
              <a:rPr lang="en-US" sz="2400" dirty="0" smtClean="0"/>
              <a:t> </a:t>
            </a:r>
            <a:r>
              <a:rPr lang="en-US" sz="2400" dirty="0" err="1" smtClean="0"/>
              <a:t>através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classe</a:t>
            </a:r>
            <a:r>
              <a:rPr lang="en-US" sz="2400" dirty="0" smtClean="0"/>
              <a:t>-base, </a:t>
            </a:r>
            <a:r>
              <a:rPr lang="en-US" sz="2400" dirty="0" err="1" smtClean="0"/>
              <a:t>já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café é </a:t>
            </a:r>
            <a:r>
              <a:rPr lang="en-US" sz="2400" dirty="0" err="1" smtClean="0"/>
              <a:t>chá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parecidos</a:t>
            </a:r>
            <a:r>
              <a:rPr lang="en-US" sz="2400" dirty="0" smtClean="0"/>
              <a:t> ?</a:t>
            </a:r>
            <a:endParaRPr lang="pt-BR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Preparando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classes de café e </a:t>
            </a:r>
            <a:r>
              <a:rPr lang="en-US" dirty="0" err="1"/>
              <a:t>chá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(java)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22114"/>
          </a:xfrm>
        </p:spPr>
        <p:txBody>
          <a:bodyPr/>
          <a:lstStyle/>
          <a:p>
            <a:r>
              <a:rPr lang="en-US" dirty="0" err="1" smtClean="0"/>
              <a:t>Abstraindo</a:t>
            </a:r>
            <a:r>
              <a:rPr lang="en-US" dirty="0" smtClean="0"/>
              <a:t> Café e </a:t>
            </a:r>
            <a:r>
              <a:rPr lang="en-US" dirty="0" err="1" smtClean="0"/>
              <a:t>Chá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80729"/>
            <a:ext cx="8928992" cy="1800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Nosso</a:t>
            </a:r>
            <a:r>
              <a:rPr lang="en-US" sz="2400" dirty="0" smtClean="0"/>
              <a:t> </a:t>
            </a:r>
            <a:r>
              <a:rPr lang="en-US" sz="2400" dirty="0" err="1" smtClean="0"/>
              <a:t>exercício</a:t>
            </a:r>
            <a:r>
              <a:rPr lang="en-US" sz="2400" dirty="0" smtClean="0"/>
              <a:t> de </a:t>
            </a:r>
            <a:r>
              <a:rPr lang="en-US" sz="2400" dirty="0" err="1" smtClean="0"/>
              <a:t>projeto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as classes Coffee e Tea </a:t>
            </a:r>
            <a:r>
              <a:rPr lang="en-US" sz="2400" dirty="0" err="1" smtClean="0"/>
              <a:t>parece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razoavelmente</a:t>
            </a:r>
            <a:r>
              <a:rPr lang="en-US" sz="2400" dirty="0" smtClean="0"/>
              <a:t> simples. 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primeira</a:t>
            </a:r>
            <a:r>
              <a:rPr lang="en-US" sz="2400" dirty="0" smtClean="0"/>
              <a:t> </a:t>
            </a:r>
            <a:r>
              <a:rPr lang="en-US" sz="2400" dirty="0" err="1" smtClean="0"/>
              <a:t>tentativa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ter</a:t>
            </a:r>
            <a:r>
              <a:rPr lang="en-US" sz="2400" dirty="0" smtClean="0"/>
              <a:t> </a:t>
            </a:r>
            <a:r>
              <a:rPr lang="en-US" sz="2400" dirty="0" err="1" smtClean="0"/>
              <a:t>resultado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algo</a:t>
            </a:r>
            <a:r>
              <a:rPr lang="en-US" sz="2400" dirty="0" smtClean="0"/>
              <a:t> </a:t>
            </a:r>
            <a:r>
              <a:rPr lang="en-US" sz="2400" dirty="0" err="1" smtClean="0"/>
              <a:t>assim</a:t>
            </a:r>
            <a:r>
              <a:rPr lang="en-US" sz="2400" dirty="0" smtClean="0"/>
              <a:t>: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56469"/>
            <a:ext cx="5191125" cy="40671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156176" y="2348880"/>
            <a:ext cx="2987824" cy="163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Como </a:t>
            </a:r>
            <a:r>
              <a:rPr lang="en-US" sz="2000" dirty="0" err="1" smtClean="0"/>
              <a:t>são</a:t>
            </a:r>
            <a:r>
              <a:rPr lang="en-US" sz="2000" dirty="0" smtClean="0"/>
              <a:t> </a:t>
            </a:r>
            <a:r>
              <a:rPr lang="en-US" sz="2000" dirty="0" err="1" smtClean="0"/>
              <a:t>compartilhados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ambas</a:t>
            </a:r>
            <a:r>
              <a:rPr lang="en-US" sz="2000" dirty="0" smtClean="0"/>
              <a:t> as subclasses,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métodos</a:t>
            </a:r>
            <a:r>
              <a:rPr lang="en-US" sz="2000" dirty="0" smtClean="0"/>
              <a:t> </a:t>
            </a:r>
            <a:r>
              <a:rPr lang="en-US" sz="2000" dirty="0" err="1" smtClean="0"/>
              <a:t>boilWater</a:t>
            </a:r>
            <a:r>
              <a:rPr lang="en-US" sz="2000" dirty="0" smtClean="0"/>
              <a:t>() e </a:t>
            </a:r>
            <a:r>
              <a:rPr lang="en-US" sz="2000" dirty="0" err="1" smtClean="0"/>
              <a:t>pourInCup</a:t>
            </a:r>
            <a:r>
              <a:rPr lang="en-US" sz="2000" dirty="0" smtClean="0"/>
              <a:t>() </a:t>
            </a:r>
            <a:r>
              <a:rPr lang="en-US" sz="2000" dirty="0" err="1" smtClean="0"/>
              <a:t>são</a:t>
            </a:r>
            <a:r>
              <a:rPr lang="en-US" sz="2000" dirty="0" smtClean="0"/>
              <a:t> </a:t>
            </a:r>
            <a:r>
              <a:rPr lang="en-US" sz="2000" dirty="0" err="1" smtClean="0"/>
              <a:t>definidas</a:t>
            </a:r>
            <a:r>
              <a:rPr lang="en-US" sz="2000" dirty="0" smtClean="0"/>
              <a:t> </a:t>
            </a:r>
            <a:r>
              <a:rPr lang="en-US" sz="2000" dirty="0" err="1" smtClean="0"/>
              <a:t>na</a:t>
            </a:r>
            <a:r>
              <a:rPr lang="en-US" sz="2000" dirty="0" smtClean="0"/>
              <a:t> </a:t>
            </a:r>
            <a:r>
              <a:rPr lang="en-US" sz="2000" dirty="0" err="1" smtClean="0"/>
              <a:t>superclasse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895" y="2756469"/>
            <a:ext cx="298782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Como o </a:t>
            </a:r>
            <a:r>
              <a:rPr lang="en-US" sz="2000" dirty="0" err="1" smtClean="0"/>
              <a:t>método</a:t>
            </a:r>
            <a:r>
              <a:rPr lang="en-US" sz="2000" dirty="0" smtClean="0"/>
              <a:t> </a:t>
            </a:r>
            <a:r>
              <a:rPr lang="en-US" sz="2000" dirty="0" err="1" smtClean="0"/>
              <a:t>prepareRecipe</a:t>
            </a:r>
            <a:r>
              <a:rPr lang="en-US" sz="2000" dirty="0" smtClean="0"/>
              <a:t>() </a:t>
            </a:r>
            <a:r>
              <a:rPr lang="en-US" sz="2000" dirty="0" err="1" smtClean="0"/>
              <a:t>difere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subclasse</a:t>
            </a:r>
            <a:r>
              <a:rPr lang="en-US" sz="2000" dirty="0" smtClean="0"/>
              <a:t>, </a:t>
            </a:r>
            <a:r>
              <a:rPr lang="en-US" sz="2000" dirty="0" err="1" smtClean="0"/>
              <a:t>ele</a:t>
            </a:r>
            <a:r>
              <a:rPr lang="en-US" sz="2000" dirty="0" smtClean="0"/>
              <a:t> é </a:t>
            </a:r>
            <a:r>
              <a:rPr lang="en-US" sz="2000" dirty="0" err="1" smtClean="0"/>
              <a:t>definido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abstrato</a:t>
            </a:r>
            <a:r>
              <a:rPr lang="en-US" sz="2000" dirty="0" smtClean="0"/>
              <a:t>.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895" y="4509120"/>
            <a:ext cx="2019825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Subclasse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própria</a:t>
            </a:r>
            <a:r>
              <a:rPr lang="en-US" dirty="0" smtClean="0"/>
              <a:t> </a:t>
            </a:r>
            <a:r>
              <a:rPr lang="en-US" dirty="0" err="1" smtClean="0"/>
              <a:t>receita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771801" y="5985823"/>
            <a:ext cx="302433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de Coffee </a:t>
            </a:r>
            <a:r>
              <a:rPr lang="en-US" dirty="0" err="1" smtClean="0"/>
              <a:t>eTea</a:t>
            </a:r>
            <a:r>
              <a:rPr lang="en-US" dirty="0" smtClean="0"/>
              <a:t> </a:t>
            </a:r>
            <a:r>
              <a:rPr lang="en-US" dirty="0" err="1" smtClean="0"/>
              <a:t>pernamecem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subclasses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4509120"/>
            <a:ext cx="241176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subclasse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utiliza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preparerecipe</a:t>
            </a:r>
            <a:r>
              <a:rPr lang="en-US" dirty="0" smtClean="0"/>
              <a:t>() e </a:t>
            </a:r>
            <a:r>
              <a:rPr lang="en-US" dirty="0" err="1" smtClean="0"/>
              <a:t>implementa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própria</a:t>
            </a:r>
            <a:r>
              <a:rPr lang="en-US" dirty="0" smtClean="0"/>
              <a:t> </a:t>
            </a:r>
            <a:r>
              <a:rPr lang="en-US" dirty="0" err="1" smtClean="0"/>
              <a:t>receita</a:t>
            </a:r>
            <a:endParaRPr lang="pt-BR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0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27537"/>
            <a:ext cx="8229600" cy="1143000"/>
          </a:xfrm>
        </p:spPr>
        <p:txBody>
          <a:bodyPr/>
          <a:lstStyle/>
          <a:p>
            <a:r>
              <a:rPr lang="en-US" dirty="0" err="1" smtClean="0"/>
              <a:t>Aprimorando</a:t>
            </a:r>
            <a:r>
              <a:rPr lang="en-US" dirty="0" smtClean="0"/>
              <a:t> o </a:t>
            </a:r>
            <a:r>
              <a:rPr lang="en-US" dirty="0" err="1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6"/>
            <a:ext cx="8579296" cy="11807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poderia</a:t>
            </a:r>
            <a:r>
              <a:rPr lang="en-US" dirty="0" smtClean="0"/>
              <a:t> </a:t>
            </a:r>
            <a:r>
              <a:rPr lang="en-US" dirty="0" err="1" smtClean="0"/>
              <a:t>haver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comum</a:t>
            </a:r>
            <a:r>
              <a:rPr lang="en-US" dirty="0" smtClean="0"/>
              <a:t> entre Coffee e Tea? </a:t>
            </a:r>
            <a:r>
              <a:rPr lang="en-US" dirty="0" err="1" smtClean="0"/>
              <a:t>Comecemos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receitas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10" y="2187154"/>
            <a:ext cx="468052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Receita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café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Starbuzz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dirty="0"/>
          </a:p>
          <a:p>
            <a:pPr marL="342900" indent="-342900">
              <a:buAutoNum type="arabicParenBoth"/>
            </a:pPr>
            <a:r>
              <a:rPr lang="en-US" sz="2400" dirty="0" err="1" smtClean="0"/>
              <a:t>Ferver</a:t>
            </a:r>
            <a:r>
              <a:rPr lang="en-US" sz="2400" dirty="0" smtClean="0"/>
              <a:t> um </a:t>
            </a:r>
            <a:r>
              <a:rPr lang="en-US" sz="2400" dirty="0" err="1" smtClean="0"/>
              <a:t>pouco</a:t>
            </a:r>
            <a:r>
              <a:rPr lang="en-US" sz="2400" dirty="0" smtClean="0"/>
              <a:t> de </a:t>
            </a:r>
            <a:r>
              <a:rPr lang="en-US" sz="2400" dirty="0" err="1" smtClean="0"/>
              <a:t>Água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Misturar</a:t>
            </a:r>
            <a:r>
              <a:rPr lang="en-US" sz="2400" dirty="0" smtClean="0"/>
              <a:t> o café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água</a:t>
            </a:r>
            <a:r>
              <a:rPr lang="en-US" sz="2400" dirty="0" smtClean="0"/>
              <a:t> </a:t>
            </a:r>
            <a:r>
              <a:rPr lang="en-US" sz="2400" dirty="0" err="1" smtClean="0"/>
              <a:t>fervente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Servir</a:t>
            </a:r>
            <a:r>
              <a:rPr lang="en-US" sz="2400" dirty="0" smtClean="0"/>
              <a:t> o café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xicara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Acrescentar</a:t>
            </a:r>
            <a:r>
              <a:rPr lang="en-US" sz="2400" dirty="0" smtClean="0"/>
              <a:t> </a:t>
            </a:r>
            <a:r>
              <a:rPr lang="en-US" sz="2400" dirty="0" err="1" smtClean="0"/>
              <a:t>açucar</a:t>
            </a:r>
            <a:r>
              <a:rPr lang="en-US" sz="2400" dirty="0" smtClean="0"/>
              <a:t> e </a:t>
            </a:r>
            <a:r>
              <a:rPr lang="en-US" sz="2400" dirty="0" err="1" smtClean="0"/>
              <a:t>leite</a:t>
            </a: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211960" y="4005064"/>
            <a:ext cx="4680520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Receita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chá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Starbuzz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400" dirty="0"/>
          </a:p>
          <a:p>
            <a:pPr marL="342900" indent="-342900">
              <a:buAutoNum type="arabicParenBoth"/>
            </a:pPr>
            <a:r>
              <a:rPr lang="en-US" sz="2400" dirty="0" err="1" smtClean="0"/>
              <a:t>Ferver</a:t>
            </a:r>
            <a:r>
              <a:rPr lang="en-US" sz="2400" dirty="0" smtClean="0"/>
              <a:t> um </a:t>
            </a:r>
            <a:r>
              <a:rPr lang="en-US" sz="2400" dirty="0" err="1" smtClean="0"/>
              <a:t>pouco</a:t>
            </a:r>
            <a:r>
              <a:rPr lang="en-US" sz="2400" dirty="0" smtClean="0"/>
              <a:t> de </a:t>
            </a:r>
            <a:r>
              <a:rPr lang="en-US" sz="2400" dirty="0" err="1" smtClean="0"/>
              <a:t>Água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Colocar</a:t>
            </a:r>
            <a:r>
              <a:rPr lang="en-US" sz="2400" dirty="0" smtClean="0"/>
              <a:t> o </a:t>
            </a:r>
            <a:r>
              <a:rPr lang="en-US" sz="2400" dirty="0" err="1" smtClean="0"/>
              <a:t>chá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infusão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água</a:t>
            </a:r>
            <a:r>
              <a:rPr lang="en-US" sz="2400" dirty="0" smtClean="0"/>
              <a:t> </a:t>
            </a:r>
            <a:r>
              <a:rPr lang="en-US" sz="2400" dirty="0" err="1" smtClean="0"/>
              <a:t>fervente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Despejar</a:t>
            </a:r>
            <a:r>
              <a:rPr lang="en-US" sz="2400" dirty="0" smtClean="0"/>
              <a:t> o </a:t>
            </a:r>
            <a:r>
              <a:rPr lang="en-US" sz="2400" dirty="0" err="1" smtClean="0"/>
              <a:t>chá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xicará</a:t>
            </a:r>
            <a:endParaRPr lang="en-US" sz="2400" dirty="0" smtClean="0"/>
          </a:p>
          <a:p>
            <a:pPr marL="342900" indent="-342900">
              <a:buAutoNum type="arabicParenBoth"/>
            </a:pPr>
            <a:r>
              <a:rPr lang="en-US" sz="2400" dirty="0" err="1" smtClean="0"/>
              <a:t>Acrescentar</a:t>
            </a:r>
            <a:r>
              <a:rPr lang="en-US" sz="2400" dirty="0" smtClean="0"/>
              <a:t> </a:t>
            </a:r>
            <a:r>
              <a:rPr lang="en-US" sz="2400" dirty="0" err="1" smtClean="0"/>
              <a:t>Limão</a:t>
            </a:r>
            <a:endParaRPr lang="pt-BR" sz="2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/>
              <a:t>Vida do Padrão 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08720"/>
            <a:ext cx="3538728" cy="2688336"/>
          </a:xfrm>
        </p:spPr>
      </p:pic>
      <p:sp>
        <p:nvSpPr>
          <p:cNvPr id="5" name="CaixaDeTexto 4"/>
          <p:cNvSpPr txBox="1"/>
          <p:nvPr/>
        </p:nvSpPr>
        <p:spPr>
          <a:xfrm>
            <a:off x="366923" y="4293096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</a:t>
            </a:r>
            <a:r>
              <a:rPr lang="pt-BR" b="1" dirty="0" smtClean="0"/>
              <a:t>objeto </a:t>
            </a:r>
            <a:r>
              <a:rPr lang="pt-BR" b="1" dirty="0"/>
              <a:t>Rato pede para ser removido como um observador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r>
              <a:rPr lang="pt-BR" dirty="0"/>
              <a:t>O </a:t>
            </a:r>
            <a:r>
              <a:rPr lang="pt-BR" dirty="0" smtClean="0"/>
              <a:t>objeto </a:t>
            </a:r>
            <a:r>
              <a:rPr lang="pt-BR" dirty="0"/>
              <a:t>Rato </a:t>
            </a:r>
            <a:r>
              <a:rPr lang="pt-BR" i="1" dirty="0"/>
              <a:t>recebe </a:t>
            </a:r>
            <a:r>
              <a:rPr lang="pt-BR" dirty="0" err="1"/>
              <a:t>ints</a:t>
            </a:r>
            <a:r>
              <a:rPr lang="pt-BR" dirty="0"/>
              <a:t> ha um </a:t>
            </a:r>
            <a:r>
              <a:rPr lang="pt-BR" dirty="0" smtClean="0"/>
              <a:t>tempão </a:t>
            </a:r>
            <a:r>
              <a:rPr lang="pt-BR" dirty="0"/>
              <a:t>e esta cansado disso, </a:t>
            </a:r>
            <a:r>
              <a:rPr lang="pt-BR" dirty="0" smtClean="0"/>
              <a:t>então </a:t>
            </a:r>
            <a:r>
              <a:rPr lang="pt-BR" dirty="0"/>
              <a:t>decide parar de ser um observador.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4165"/>
            <a:ext cx="8229600" cy="778098"/>
          </a:xfrm>
        </p:spPr>
        <p:txBody>
          <a:bodyPr/>
          <a:lstStyle/>
          <a:p>
            <a:r>
              <a:rPr lang="en-US" dirty="0" err="1"/>
              <a:t>Aprimorando</a:t>
            </a:r>
            <a:r>
              <a:rPr lang="en-US" dirty="0"/>
              <a:t> o </a:t>
            </a:r>
            <a:r>
              <a:rPr lang="en-US" dirty="0" err="1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24745"/>
            <a:ext cx="8928992" cy="302433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Observe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ambas</a:t>
            </a:r>
            <a:r>
              <a:rPr lang="en-US" sz="2800" dirty="0" smtClean="0"/>
              <a:t> as </a:t>
            </a:r>
            <a:r>
              <a:rPr lang="en-US" sz="2800" dirty="0" err="1" smtClean="0"/>
              <a:t>receitas</a:t>
            </a:r>
            <a:r>
              <a:rPr lang="en-US" sz="2800" dirty="0" smtClean="0"/>
              <a:t> </a:t>
            </a:r>
            <a:r>
              <a:rPr lang="en-US" sz="2800" dirty="0" err="1" smtClean="0"/>
              <a:t>seguem</a:t>
            </a:r>
            <a:r>
              <a:rPr lang="en-US" sz="2800" dirty="0" smtClean="0"/>
              <a:t> o </a:t>
            </a:r>
            <a:r>
              <a:rPr lang="en-US" sz="2800" dirty="0" err="1" smtClean="0"/>
              <a:t>mesmo</a:t>
            </a:r>
            <a:r>
              <a:rPr lang="en-US" sz="2800" dirty="0" smtClean="0"/>
              <a:t> </a:t>
            </a:r>
            <a:r>
              <a:rPr lang="en-US" sz="2800" dirty="0" err="1" smtClean="0"/>
              <a:t>algoritmo</a:t>
            </a:r>
            <a:r>
              <a:rPr lang="en-US" sz="2800" dirty="0" smtClean="0"/>
              <a:t>:</a:t>
            </a:r>
          </a:p>
          <a:p>
            <a:pPr marL="514350" indent="-514350">
              <a:buAutoNum type="arabicParenBoth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Ferver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um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pouco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de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água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>
              <a:buAutoNum type="arabicParenBoth"/>
            </a:pPr>
            <a:r>
              <a:rPr lang="en-US" sz="2800" dirty="0" err="1" smtClean="0">
                <a:solidFill>
                  <a:srgbClr val="FF0000"/>
                </a:solidFill>
              </a:rPr>
              <a:t>Usar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água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quente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para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extrair</a:t>
            </a:r>
            <a:r>
              <a:rPr lang="en-US" sz="2800" dirty="0" smtClean="0">
                <a:solidFill>
                  <a:srgbClr val="FF0000"/>
                </a:solidFill>
              </a:rPr>
              <a:t> o café </a:t>
            </a:r>
            <a:r>
              <a:rPr lang="en-US" sz="2800" dirty="0" err="1" smtClean="0">
                <a:solidFill>
                  <a:srgbClr val="FF0000"/>
                </a:solidFill>
              </a:rPr>
              <a:t>ou</a:t>
            </a:r>
            <a:r>
              <a:rPr lang="en-US" sz="2800" dirty="0" smtClean="0">
                <a:solidFill>
                  <a:srgbClr val="FF0000"/>
                </a:solidFill>
              </a:rPr>
              <a:t> o </a:t>
            </a:r>
            <a:r>
              <a:rPr lang="en-US" sz="2800" dirty="0" err="1" smtClean="0">
                <a:solidFill>
                  <a:srgbClr val="FF0000"/>
                </a:solidFill>
              </a:rPr>
              <a:t>chá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514350" indent="-514350">
              <a:buAutoNum type="arabicParenBoth"/>
            </a:pPr>
            <a:r>
              <a:rPr lang="en-US" sz="2800" dirty="0" err="1" smtClean="0">
                <a:solidFill>
                  <a:srgbClr val="FF0000"/>
                </a:solidFill>
              </a:rPr>
              <a:t>Despejar</a:t>
            </a:r>
            <a:r>
              <a:rPr lang="en-US" sz="2800" dirty="0" smtClean="0">
                <a:solidFill>
                  <a:srgbClr val="FF0000"/>
                </a:solidFill>
              </a:rPr>
              <a:t> a </a:t>
            </a:r>
            <a:r>
              <a:rPr lang="en-US" sz="2800" dirty="0" err="1" smtClean="0">
                <a:solidFill>
                  <a:srgbClr val="FF0000"/>
                </a:solidFill>
              </a:rPr>
              <a:t>bebida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resultante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numa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xícara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514350" indent="-514350">
              <a:buAutoNum type="arabicParenBoth"/>
            </a:pP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Acrescentar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os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condimentos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apropriados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à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bebida</a:t>
            </a: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19605" y="4797152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Já</a:t>
            </a:r>
            <a:r>
              <a:rPr lang="en-US" sz="2400" dirty="0" smtClean="0"/>
              <a:t> </a:t>
            </a:r>
            <a:r>
              <a:rPr lang="en-US" sz="2400" dirty="0" err="1" smtClean="0"/>
              <a:t>foram</a:t>
            </a:r>
            <a:r>
              <a:rPr lang="en-US" sz="2400" dirty="0" smtClean="0"/>
              <a:t> </a:t>
            </a:r>
            <a:r>
              <a:rPr lang="en-US" sz="2400" dirty="0" err="1" smtClean="0"/>
              <a:t>extraídos</a:t>
            </a:r>
            <a:r>
              <a:rPr lang="en-US" sz="2400" dirty="0" smtClean="0"/>
              <a:t> da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base</a:t>
            </a: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619605" y="5430627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Estes </a:t>
            </a:r>
            <a:r>
              <a:rPr lang="en-US" sz="2400" dirty="0" err="1" smtClean="0">
                <a:solidFill>
                  <a:srgbClr val="FF0000"/>
                </a:solidFill>
              </a:rPr>
              <a:t>não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são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abstraídos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já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que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são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idênticos</a:t>
            </a:r>
            <a:r>
              <a:rPr lang="en-US" sz="2400" dirty="0" smtClean="0">
                <a:solidFill>
                  <a:srgbClr val="FF0000"/>
                </a:solidFill>
              </a:rPr>
              <a:t>. </a:t>
            </a:r>
            <a:r>
              <a:rPr lang="en-US" sz="2400" dirty="0" err="1" smtClean="0">
                <a:solidFill>
                  <a:srgbClr val="FF0000"/>
                </a:solidFill>
              </a:rPr>
              <a:t>Eles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apenas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são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aplicados</a:t>
            </a:r>
            <a:r>
              <a:rPr lang="en-US" sz="2400" dirty="0" smtClean="0">
                <a:solidFill>
                  <a:srgbClr val="FF0000"/>
                </a:solidFill>
              </a:rPr>
              <a:t> a </a:t>
            </a:r>
            <a:r>
              <a:rPr lang="en-US" sz="2400" dirty="0" err="1" smtClean="0">
                <a:solidFill>
                  <a:srgbClr val="FF0000"/>
                </a:solidFill>
              </a:rPr>
              <a:t>diferentes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bebidas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6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en-US" dirty="0" err="1" smtClean="0"/>
              <a:t>Abstraindo</a:t>
            </a:r>
            <a:r>
              <a:rPr lang="en-US" dirty="0" smtClean="0"/>
              <a:t>  </a:t>
            </a:r>
            <a:r>
              <a:rPr lang="en-US" dirty="0" err="1" smtClean="0"/>
              <a:t>prepareRecipe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08721"/>
            <a:ext cx="9144000" cy="144015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Examinados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detalhadamente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é </a:t>
            </a:r>
            <a:r>
              <a:rPr lang="en-US" sz="2400" dirty="0" err="1" smtClean="0"/>
              <a:t>possível</a:t>
            </a:r>
            <a:r>
              <a:rPr lang="en-US" sz="2400" dirty="0" smtClean="0"/>
              <a:t> </a:t>
            </a:r>
            <a:r>
              <a:rPr lang="en-US" sz="2400" dirty="0" err="1" smtClean="0"/>
              <a:t>abstrair</a:t>
            </a:r>
            <a:r>
              <a:rPr lang="en-US" sz="2400" dirty="0" smtClean="0"/>
              <a:t> 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prepareRecipe</a:t>
            </a:r>
            <a:r>
              <a:rPr lang="en-US" sz="2400" dirty="0" smtClean="0"/>
              <a:t>() a </a:t>
            </a:r>
            <a:r>
              <a:rPr lang="en-US" sz="2400" dirty="0" err="1" smtClean="0"/>
              <a:t>partir</a:t>
            </a:r>
            <a:r>
              <a:rPr lang="en-US" sz="2400" dirty="0" smtClean="0"/>
              <a:t> de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 (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seja</a:t>
            </a:r>
            <a:r>
              <a:rPr lang="en-US" sz="2400" dirty="0" smtClean="0"/>
              <a:t>, as classes Coffee e Tea)…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2564904"/>
            <a:ext cx="864096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1º 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primeiro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problema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é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Coffe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usa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métodos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brewCoffeeGrinds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 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AddSugarAndMilk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passo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que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Tea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usa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métodos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steep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TeaBag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 e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addLemon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()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7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50106"/>
          </a:xfrm>
        </p:spPr>
        <p:txBody>
          <a:bodyPr/>
          <a:lstStyle/>
          <a:p>
            <a:r>
              <a:rPr lang="en-US" dirty="0" err="1"/>
              <a:t>Abstraindo</a:t>
            </a:r>
            <a:r>
              <a:rPr lang="en-US" dirty="0"/>
              <a:t>  </a:t>
            </a:r>
            <a:r>
              <a:rPr lang="en-US" dirty="0" err="1"/>
              <a:t>prepareRecipe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844824"/>
            <a:ext cx="3816424" cy="2808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void</a:t>
            </a:r>
            <a:r>
              <a:rPr lang="pt-BR" sz="2400" dirty="0"/>
              <a:t> </a:t>
            </a:r>
            <a:r>
              <a:rPr lang="pt-BR" sz="2400" dirty="0" err="1"/>
              <a:t>prepareRecipe</a:t>
            </a:r>
            <a:r>
              <a:rPr lang="pt-BR" sz="2400" dirty="0"/>
              <a:t>() {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boilWater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brewCoffeeGrinds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pourInCup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addSugarAndMilk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}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796136" y="1772816"/>
            <a:ext cx="3312368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 err="1"/>
              <a:t>void</a:t>
            </a:r>
            <a:r>
              <a:rPr lang="pt-BR" sz="2400" dirty="0"/>
              <a:t> </a:t>
            </a:r>
            <a:r>
              <a:rPr lang="pt-BR" sz="2400" dirty="0" err="1"/>
              <a:t>prepareRecipe</a:t>
            </a:r>
            <a:r>
              <a:rPr lang="pt-BR" sz="2400" dirty="0"/>
              <a:t>() {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boilWater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 smtClean="0"/>
              <a:t>              </a:t>
            </a:r>
            <a:r>
              <a:rPr lang="pt-BR" sz="2400" dirty="0" err="1" smtClean="0"/>
              <a:t>steepTeaBag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pourInCup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err="1" smtClean="0"/>
              <a:t>addLemon</a:t>
            </a:r>
            <a:r>
              <a:rPr lang="pt-BR" sz="2400" dirty="0"/>
              <a:t>();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smtClean="0"/>
              <a:t>} </a:t>
            </a:r>
            <a:endParaRPr lang="pt-BR" sz="24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2924944"/>
            <a:ext cx="26642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923928" y="3861048"/>
            <a:ext cx="26642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932040" y="2636912"/>
            <a:ext cx="324036" cy="540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716016" y="3609020"/>
            <a:ext cx="216024" cy="3960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1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400"/>
            <a:ext cx="8229600" cy="778098"/>
          </a:xfrm>
        </p:spPr>
        <p:txBody>
          <a:bodyPr/>
          <a:lstStyle/>
          <a:p>
            <a:r>
              <a:rPr lang="en-US" dirty="0" err="1"/>
              <a:t>Abstraindo</a:t>
            </a:r>
            <a:r>
              <a:rPr lang="en-US" dirty="0"/>
              <a:t>  </a:t>
            </a:r>
            <a:r>
              <a:rPr lang="en-US" dirty="0" err="1"/>
              <a:t>prepareRecipe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54461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Analisando</a:t>
            </a:r>
            <a:r>
              <a:rPr lang="en-US" sz="2400" dirty="0" smtClean="0"/>
              <a:t> </a:t>
            </a:r>
            <a:r>
              <a:rPr lang="en-US" sz="2400" dirty="0" err="1" smtClean="0"/>
              <a:t>isso</a:t>
            </a:r>
            <a:r>
              <a:rPr lang="en-US" sz="2400" dirty="0" smtClean="0"/>
              <a:t> com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atenção</a:t>
            </a:r>
            <a:r>
              <a:rPr lang="en-US" sz="2400" dirty="0" smtClean="0"/>
              <a:t>. </a:t>
            </a:r>
            <a:r>
              <a:rPr lang="en-US" sz="2400" dirty="0" err="1" smtClean="0"/>
              <a:t>Misturar</a:t>
            </a:r>
            <a:r>
              <a:rPr lang="en-US" sz="2400" dirty="0" smtClean="0"/>
              <a:t> e </a:t>
            </a:r>
            <a:r>
              <a:rPr lang="en-US" sz="2400" dirty="0" err="1" smtClean="0"/>
              <a:t>coar</a:t>
            </a:r>
            <a:r>
              <a:rPr lang="en-US" sz="2400" dirty="0" smtClean="0"/>
              <a:t> o </a:t>
            </a:r>
            <a:r>
              <a:rPr lang="en-US" sz="2400" dirty="0" err="1" smtClean="0"/>
              <a:t>pó</a:t>
            </a:r>
            <a:r>
              <a:rPr lang="en-US" sz="2400" dirty="0" smtClean="0"/>
              <a:t> de café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/>
              <a:t>é</a:t>
            </a:r>
            <a:r>
              <a:rPr lang="en-US" sz="2400" dirty="0" smtClean="0"/>
              <a:t> </a:t>
            </a: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</a:t>
            </a:r>
            <a:r>
              <a:rPr lang="en-US" sz="2400" dirty="0" smtClean="0"/>
              <a:t> de </a:t>
            </a:r>
            <a:r>
              <a:rPr lang="en-US" sz="2400" dirty="0" err="1" smtClean="0"/>
              <a:t>colocar</a:t>
            </a:r>
            <a:r>
              <a:rPr lang="en-US" sz="2400" dirty="0" smtClean="0"/>
              <a:t> o </a:t>
            </a:r>
            <a:r>
              <a:rPr lang="en-US" sz="2400" dirty="0" err="1" smtClean="0"/>
              <a:t>saquinho</a:t>
            </a:r>
            <a:r>
              <a:rPr lang="en-US" sz="2400" dirty="0" smtClean="0"/>
              <a:t> de </a:t>
            </a:r>
            <a:r>
              <a:rPr lang="en-US" sz="2400" dirty="0" err="1" smtClean="0"/>
              <a:t>chá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infusão</a:t>
            </a:r>
            <a:r>
              <a:rPr lang="en-US" sz="2400" dirty="0" smtClean="0"/>
              <a:t>;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verdade</a:t>
            </a:r>
            <a:r>
              <a:rPr lang="en-US" sz="2400" dirty="0" smtClean="0"/>
              <a:t>,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procedimentos</a:t>
            </a:r>
            <a:r>
              <a:rPr lang="en-US" sz="2400" dirty="0" smtClean="0"/>
              <a:t> </a:t>
            </a:r>
            <a:r>
              <a:rPr lang="en-US" sz="2400" dirty="0" err="1" smtClean="0"/>
              <a:t>análogos</a:t>
            </a:r>
            <a:r>
              <a:rPr lang="en-US" sz="2400" dirty="0" smtClean="0"/>
              <a:t>. </a:t>
            </a:r>
            <a:r>
              <a:rPr lang="en-US" sz="2400" dirty="0" err="1" smtClean="0"/>
              <a:t>Poderiamos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um novo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chamado</a:t>
            </a:r>
            <a:r>
              <a:rPr lang="en-US" sz="2400" dirty="0" smtClean="0"/>
              <a:t>, </a:t>
            </a:r>
            <a:r>
              <a:rPr lang="en-US" sz="2400" dirty="0" err="1" smtClean="0"/>
              <a:t>digamos</a:t>
            </a:r>
            <a:r>
              <a:rPr lang="en-US" sz="2400" dirty="0" smtClean="0"/>
              <a:t> brew() (</a:t>
            </a:r>
            <a:r>
              <a:rPr lang="en-US" sz="2400" dirty="0" err="1" smtClean="0"/>
              <a:t>fazer</a:t>
            </a:r>
            <a:r>
              <a:rPr lang="en-US" sz="2400" dirty="0" smtClean="0"/>
              <a:t> </a:t>
            </a:r>
            <a:r>
              <a:rPr lang="en-US" sz="2400" dirty="0" err="1" smtClean="0"/>
              <a:t>fusão</a:t>
            </a:r>
            <a:r>
              <a:rPr lang="en-US" sz="2400" dirty="0" smtClean="0"/>
              <a:t>),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utilizado</a:t>
            </a:r>
            <a:r>
              <a:rPr lang="en-US" sz="2400" dirty="0" smtClean="0"/>
              <a:t> com o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nome</a:t>
            </a:r>
            <a:r>
              <a:rPr lang="en-US" sz="2400" dirty="0" smtClean="0"/>
              <a:t>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estivermos</a:t>
            </a:r>
            <a:r>
              <a:rPr lang="en-US" sz="2400" dirty="0" smtClean="0"/>
              <a:t> </a:t>
            </a:r>
            <a:r>
              <a:rPr lang="en-US" sz="2400" dirty="0" err="1" smtClean="0"/>
              <a:t>preparando</a:t>
            </a:r>
            <a:r>
              <a:rPr lang="en-US" sz="2400" dirty="0" smtClean="0"/>
              <a:t> café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chá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Da </a:t>
            </a:r>
            <a:r>
              <a:rPr lang="en-US" sz="2400" dirty="0" err="1" smtClean="0"/>
              <a:t>mesma</a:t>
            </a:r>
            <a:r>
              <a:rPr lang="en-US" sz="2400" dirty="0" smtClean="0"/>
              <a:t> forma </a:t>
            </a:r>
            <a:r>
              <a:rPr lang="en-US" sz="2400" dirty="0" err="1" smtClean="0"/>
              <a:t>adicionar</a:t>
            </a:r>
            <a:r>
              <a:rPr lang="en-US" sz="2400" dirty="0" smtClean="0"/>
              <a:t> </a:t>
            </a:r>
            <a:r>
              <a:rPr lang="en-US" sz="2400" dirty="0" err="1" smtClean="0"/>
              <a:t>açucar</a:t>
            </a:r>
            <a:r>
              <a:rPr lang="en-US" sz="2400" dirty="0" smtClean="0"/>
              <a:t> e </a:t>
            </a:r>
            <a:r>
              <a:rPr lang="en-US" sz="2400" dirty="0" err="1" smtClean="0"/>
              <a:t>leite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e </a:t>
            </a:r>
            <a:r>
              <a:rPr lang="en-US" sz="2400" dirty="0" err="1" smtClean="0"/>
              <a:t>muito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diferente</a:t>
            </a:r>
            <a:r>
              <a:rPr lang="en-US" sz="2400" dirty="0" smtClean="0"/>
              <a:t> de </a:t>
            </a:r>
            <a:r>
              <a:rPr lang="en-US" sz="2400" dirty="0" err="1" smtClean="0"/>
              <a:t>adicionar</a:t>
            </a:r>
            <a:r>
              <a:rPr lang="en-US" sz="2400" dirty="0" smtClean="0"/>
              <a:t> </a:t>
            </a:r>
            <a:r>
              <a:rPr lang="en-US" sz="2400" dirty="0" err="1" smtClean="0"/>
              <a:t>limão</a:t>
            </a:r>
            <a:r>
              <a:rPr lang="en-US" sz="2400" dirty="0" smtClean="0"/>
              <a:t>; </a:t>
            </a:r>
            <a:r>
              <a:rPr lang="en-US" sz="2400" dirty="0" err="1" smtClean="0"/>
              <a:t>em</a:t>
            </a:r>
            <a:r>
              <a:rPr lang="en-US" sz="2400" dirty="0" smtClean="0"/>
              <a:t> ambos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casos</a:t>
            </a:r>
            <a:r>
              <a:rPr lang="en-US" sz="2400" dirty="0" smtClean="0"/>
              <a:t> </a:t>
            </a:r>
            <a:r>
              <a:rPr lang="en-US" sz="2400" dirty="0" err="1" smtClean="0"/>
              <a:t>estamos</a:t>
            </a:r>
            <a:r>
              <a:rPr lang="en-US" sz="2400" dirty="0" smtClean="0"/>
              <a:t> </a:t>
            </a:r>
            <a:r>
              <a:rPr lang="en-US" sz="2400" dirty="0" err="1" smtClean="0"/>
              <a:t>acrescentando</a:t>
            </a:r>
            <a:r>
              <a:rPr lang="en-US" sz="2400" dirty="0" smtClean="0"/>
              <a:t> </a:t>
            </a:r>
            <a:r>
              <a:rPr lang="en-US" sz="2400" dirty="0" err="1" smtClean="0"/>
              <a:t>condimentos</a:t>
            </a:r>
            <a:r>
              <a:rPr lang="en-US" sz="2400" dirty="0" smtClean="0"/>
              <a:t> a </a:t>
            </a:r>
            <a:r>
              <a:rPr lang="en-US" sz="2400" dirty="0" err="1" smtClean="0"/>
              <a:t>bebida</a:t>
            </a:r>
            <a:r>
              <a:rPr lang="en-US" sz="2400" dirty="0" smtClean="0"/>
              <a:t>. </a:t>
            </a:r>
            <a:r>
              <a:rPr lang="en-US" sz="2400" dirty="0" err="1" smtClean="0"/>
              <a:t>Novamente</a:t>
            </a:r>
            <a:r>
              <a:rPr lang="en-US" sz="2400" dirty="0" smtClean="0"/>
              <a:t> </a:t>
            </a:r>
            <a:r>
              <a:rPr lang="en-US" sz="2400" dirty="0" err="1" smtClean="0"/>
              <a:t>criaremos</a:t>
            </a:r>
            <a:r>
              <a:rPr lang="en-US" sz="2400" dirty="0" smtClean="0"/>
              <a:t> um novo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, </a:t>
            </a:r>
            <a:r>
              <a:rPr lang="en-US" sz="2400" dirty="0" err="1" smtClean="0"/>
              <a:t>chamado</a:t>
            </a:r>
            <a:r>
              <a:rPr lang="en-US" sz="2400" dirty="0" smtClean="0"/>
              <a:t> </a:t>
            </a:r>
            <a:r>
              <a:rPr lang="en-US" sz="2400" dirty="0" err="1" smtClean="0"/>
              <a:t>addCondiments</a:t>
            </a:r>
            <a:r>
              <a:rPr lang="en-US" sz="2400" dirty="0" smtClean="0"/>
              <a:t>()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lidar</a:t>
            </a:r>
            <a:r>
              <a:rPr lang="en-US" sz="2400" dirty="0" smtClean="0"/>
              <a:t> com </a:t>
            </a:r>
            <a:r>
              <a:rPr lang="en-US" sz="2400" dirty="0" err="1" smtClean="0"/>
              <a:t>essa</a:t>
            </a:r>
            <a:r>
              <a:rPr lang="en-US" sz="2400" dirty="0" smtClean="0"/>
              <a:t> </a:t>
            </a:r>
            <a:r>
              <a:rPr lang="en-US" sz="2400" dirty="0" err="1" smtClean="0"/>
              <a:t>situação</a:t>
            </a:r>
            <a:r>
              <a:rPr lang="en-US" sz="2400" dirty="0" smtClean="0"/>
              <a:t>. </a:t>
            </a:r>
            <a:r>
              <a:rPr lang="en-US" sz="2400" dirty="0" err="1" smtClean="0"/>
              <a:t>Portanto</a:t>
            </a:r>
            <a:r>
              <a:rPr lang="en-US" sz="2400" dirty="0" smtClean="0"/>
              <a:t> </a:t>
            </a:r>
            <a:r>
              <a:rPr lang="en-US" sz="2400" dirty="0" err="1" smtClean="0"/>
              <a:t>nossa</a:t>
            </a:r>
            <a:r>
              <a:rPr lang="en-US" sz="2400" dirty="0" smtClean="0"/>
              <a:t> nova </a:t>
            </a:r>
            <a:r>
              <a:rPr lang="en-US" sz="2400" dirty="0" err="1" smtClean="0"/>
              <a:t>versão</a:t>
            </a:r>
            <a:r>
              <a:rPr lang="en-US" sz="2400" dirty="0" smtClean="0"/>
              <a:t> do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prepareRecipe</a:t>
            </a:r>
            <a:r>
              <a:rPr lang="en-US" sz="2400" dirty="0" smtClean="0"/>
              <a:t>() </a:t>
            </a:r>
            <a:r>
              <a:rPr lang="en-US" sz="2400" dirty="0" err="1" smtClean="0"/>
              <a:t>ficara</a:t>
            </a:r>
            <a:r>
              <a:rPr lang="en-US" sz="2400" dirty="0" smtClean="0"/>
              <a:t> </a:t>
            </a:r>
            <a:r>
              <a:rPr lang="en-US" sz="2400" dirty="0" err="1" smtClean="0"/>
              <a:t>assim</a:t>
            </a:r>
            <a:r>
              <a:rPr lang="en-US" sz="2400" dirty="0" smtClean="0"/>
              <a:t>: 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5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580"/>
            <a:ext cx="8229600" cy="835132"/>
          </a:xfrm>
        </p:spPr>
        <p:txBody>
          <a:bodyPr/>
          <a:lstStyle/>
          <a:p>
            <a:r>
              <a:rPr lang="en-US" dirty="0" err="1"/>
              <a:t>Abstraindo</a:t>
            </a:r>
            <a:r>
              <a:rPr lang="en-US" dirty="0"/>
              <a:t>  </a:t>
            </a:r>
            <a:r>
              <a:rPr lang="en-US" dirty="0" err="1"/>
              <a:t>prepareRecipe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0" y="1097360"/>
            <a:ext cx="5760640" cy="5760640"/>
          </a:xfrm>
        </p:spPr>
      </p:pic>
      <p:cxnSp>
        <p:nvCxnSpPr>
          <p:cNvPr id="6" name="Conector reto 5"/>
          <p:cNvCxnSpPr/>
          <p:nvPr/>
        </p:nvCxnSpPr>
        <p:spPr>
          <a:xfrm>
            <a:off x="755576" y="2276872"/>
            <a:ext cx="34563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971600" y="2708920"/>
            <a:ext cx="194421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971600" y="3212976"/>
            <a:ext cx="23042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483768" y="836712"/>
            <a:ext cx="66602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CaffeineBeverage</a:t>
            </a:r>
            <a:r>
              <a:rPr lang="en-US" dirty="0" smtClean="0"/>
              <a:t>  e </a:t>
            </a:r>
            <a:r>
              <a:rPr lang="en-US" dirty="0" err="1" smtClean="0"/>
              <a:t>abstrata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no design da </a:t>
            </a:r>
            <a:r>
              <a:rPr lang="en-US" dirty="0" err="1" smtClean="0"/>
              <a:t>classe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716016" y="1416258"/>
            <a:ext cx="442798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Agora o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prepareRecipe</a:t>
            </a:r>
            <a:r>
              <a:rPr lang="en-US" dirty="0" smtClean="0"/>
              <a:t>()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Tea e </a:t>
            </a:r>
            <a:r>
              <a:rPr lang="en-US" dirty="0" err="1" smtClean="0"/>
              <a:t>Coffe</a:t>
            </a:r>
            <a:r>
              <a:rPr lang="en-US" dirty="0" smtClean="0"/>
              <a:t>.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prepareRecipe</a:t>
            </a:r>
            <a:r>
              <a:rPr lang="en-US" dirty="0" smtClean="0"/>
              <a:t>() e </a:t>
            </a:r>
            <a:r>
              <a:rPr lang="en-US" dirty="0" err="1" smtClean="0"/>
              <a:t>declarado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final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queremos</a:t>
            </a:r>
            <a:r>
              <a:rPr lang="en-US" dirty="0" smtClean="0"/>
              <a:t> </a:t>
            </a:r>
            <a:r>
              <a:rPr lang="en-US" dirty="0" err="1" smtClean="0"/>
              <a:t>impedir</a:t>
            </a:r>
            <a:r>
              <a:rPr lang="en-US" dirty="0" smtClean="0"/>
              <a:t> </a:t>
            </a:r>
            <a:r>
              <a:rPr lang="en-US" dirty="0" err="1" smtClean="0"/>
              <a:t>nossas</a:t>
            </a:r>
            <a:r>
              <a:rPr lang="en-US" dirty="0" smtClean="0"/>
              <a:t> subclasses  de </a:t>
            </a:r>
            <a:r>
              <a:rPr lang="en-US" dirty="0" err="1" smtClean="0"/>
              <a:t>neutralizá</a:t>
            </a:r>
            <a:r>
              <a:rPr lang="en-US" dirty="0" smtClean="0"/>
              <a:t>-lo e </a:t>
            </a:r>
            <a:r>
              <a:rPr lang="en-US" dirty="0" err="1" smtClean="0"/>
              <a:t>mudar</a:t>
            </a:r>
            <a:r>
              <a:rPr lang="en-US" dirty="0" smtClean="0"/>
              <a:t> a </a:t>
            </a:r>
            <a:r>
              <a:rPr lang="en-US" dirty="0" err="1" smtClean="0"/>
              <a:t>receita</a:t>
            </a:r>
            <a:r>
              <a:rPr lang="en-US" dirty="0" smtClean="0"/>
              <a:t>! </a:t>
            </a:r>
            <a:r>
              <a:rPr lang="en-US" dirty="0" err="1" smtClean="0"/>
              <a:t>Generalizamos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2 e 4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trazer</a:t>
            </a:r>
            <a:r>
              <a:rPr lang="en-US" dirty="0" smtClean="0"/>
              <a:t> a </a:t>
            </a:r>
            <a:r>
              <a:rPr lang="en-US" dirty="0" err="1" smtClean="0"/>
              <a:t>infusão</a:t>
            </a:r>
            <a:r>
              <a:rPr lang="en-US" dirty="0" smtClean="0"/>
              <a:t> (brew()) e </a:t>
            </a:r>
            <a:r>
              <a:rPr lang="en-US" dirty="0" err="1" smtClean="0"/>
              <a:t>acrescentar</a:t>
            </a:r>
            <a:r>
              <a:rPr lang="en-US" dirty="0" smtClean="0"/>
              <a:t> </a:t>
            </a:r>
            <a:r>
              <a:rPr lang="en-US" dirty="0" err="1" smtClean="0"/>
              <a:t>condimentos</a:t>
            </a:r>
            <a:r>
              <a:rPr lang="en-US" dirty="0" smtClean="0"/>
              <a:t> (</a:t>
            </a:r>
            <a:r>
              <a:rPr lang="en-US" dirty="0" err="1" smtClean="0"/>
              <a:t>addCondiments</a:t>
            </a:r>
            <a:r>
              <a:rPr lang="en-US" dirty="0" smtClean="0"/>
              <a:t>()).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716016" y="3756736"/>
            <a:ext cx="442798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Como Coffee e tea </a:t>
            </a:r>
            <a:r>
              <a:rPr lang="en-US" dirty="0" err="1" smtClean="0"/>
              <a:t>lidam</a:t>
            </a:r>
            <a:r>
              <a:rPr lang="en-US" dirty="0" smtClean="0"/>
              <a:t> com </a:t>
            </a:r>
            <a:r>
              <a:rPr lang="en-US" dirty="0" err="1" smtClean="0"/>
              <a:t>estes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de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maneiras</a:t>
            </a:r>
            <a:r>
              <a:rPr lang="en-US" dirty="0" smtClean="0"/>
              <a:t> , ambos </a:t>
            </a:r>
            <a:r>
              <a:rPr lang="en-US" dirty="0" err="1" smtClean="0"/>
              <a:t>terão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declarados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abstratas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subclasses se </a:t>
            </a:r>
            <a:r>
              <a:rPr lang="en-US" dirty="0" err="1" smtClean="0"/>
              <a:t>preocupem</a:t>
            </a:r>
            <a:r>
              <a:rPr lang="en-US" dirty="0" smtClean="0"/>
              <a:t>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detalhes</a:t>
            </a:r>
            <a:endParaRPr lang="pt-BR" dirty="0"/>
          </a:p>
        </p:txBody>
      </p:sp>
      <p:cxnSp>
        <p:nvCxnSpPr>
          <p:cNvPr id="17" name="Conector de seta reta 16"/>
          <p:cNvCxnSpPr>
            <a:stCxn id="13" idx="1"/>
          </p:cNvCxnSpPr>
          <p:nvPr/>
        </p:nvCxnSpPr>
        <p:spPr>
          <a:xfrm flipH="1" flipV="1">
            <a:off x="3275856" y="3756736"/>
            <a:ext cx="1440160" cy="600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3" idx="1"/>
          </p:cNvCxnSpPr>
          <p:nvPr/>
        </p:nvCxnSpPr>
        <p:spPr>
          <a:xfrm flipH="1">
            <a:off x="3995936" y="4356901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5813884" y="5157192"/>
            <a:ext cx="333011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Lembre</a:t>
            </a:r>
            <a:r>
              <a:rPr lang="en-US" dirty="0" smtClean="0"/>
              <a:t>-se de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transferimos</a:t>
            </a:r>
            <a:r>
              <a:rPr lang="en-US" dirty="0" smtClean="0"/>
              <a:t> </a:t>
            </a:r>
            <a:r>
              <a:rPr lang="en-US" dirty="0" err="1" smtClean="0"/>
              <a:t>estes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CaffeineBeverage</a:t>
            </a:r>
            <a:r>
              <a:rPr lang="en-US" dirty="0" smtClean="0"/>
              <a:t> (no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r>
              <a:rPr lang="en-US" dirty="0" smtClean="0"/>
              <a:t> anterior de classes)</a:t>
            </a:r>
            <a:endParaRPr lang="pt-BR" dirty="0"/>
          </a:p>
        </p:txBody>
      </p:sp>
      <p:cxnSp>
        <p:nvCxnSpPr>
          <p:cNvPr id="22" name="Conector de seta reta 21"/>
          <p:cNvCxnSpPr>
            <a:stCxn id="20" idx="1"/>
          </p:cNvCxnSpPr>
          <p:nvPr/>
        </p:nvCxnSpPr>
        <p:spPr>
          <a:xfrm flipH="1" flipV="1">
            <a:off x="3059832" y="4797152"/>
            <a:ext cx="2754052" cy="960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H="1" flipV="1">
            <a:off x="2915816" y="5757356"/>
            <a:ext cx="289806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3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874"/>
            <a:ext cx="8128538" cy="3666174"/>
          </a:xfr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Abstraindo</a:t>
            </a:r>
            <a:r>
              <a:rPr lang="en-US" dirty="0"/>
              <a:t>  </a:t>
            </a:r>
            <a:r>
              <a:rPr lang="en-US" dirty="0" err="1"/>
              <a:t>prepareRecipe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059832" y="1340767"/>
            <a:ext cx="5856668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Como no </a:t>
            </a:r>
            <a:r>
              <a:rPr lang="en-US" sz="2800" dirty="0" err="1" smtClean="0"/>
              <a:t>nosso</a:t>
            </a:r>
            <a:r>
              <a:rPr lang="en-US" sz="2800" dirty="0" smtClean="0"/>
              <a:t> </a:t>
            </a:r>
            <a:r>
              <a:rPr lang="en-US" sz="2800" dirty="0" err="1" smtClean="0"/>
              <a:t>diagrama</a:t>
            </a:r>
            <a:r>
              <a:rPr lang="en-US" sz="2800" dirty="0" smtClean="0"/>
              <a:t> , agora Tea e </a:t>
            </a:r>
          </a:p>
          <a:p>
            <a:r>
              <a:rPr lang="en-US" sz="2800" dirty="0" smtClean="0"/>
              <a:t>Coffee </a:t>
            </a:r>
            <a:r>
              <a:rPr lang="en-US" sz="2800" dirty="0" err="1" smtClean="0"/>
              <a:t>estende</a:t>
            </a:r>
            <a:r>
              <a:rPr lang="en-US" sz="2800" dirty="0" smtClean="0"/>
              <a:t> </a:t>
            </a:r>
            <a:r>
              <a:rPr lang="en-US" sz="2800" dirty="0" err="1" smtClean="0"/>
              <a:t>CaffeineBeverage</a:t>
            </a:r>
            <a:endParaRPr lang="pt-BR" sz="2800" dirty="0"/>
          </a:p>
        </p:txBody>
      </p:sp>
      <p:cxnSp>
        <p:nvCxnSpPr>
          <p:cNvPr id="8" name="Conector de seta reta 7"/>
          <p:cNvCxnSpPr>
            <a:stCxn id="6" idx="2"/>
          </p:cNvCxnSpPr>
          <p:nvPr/>
        </p:nvCxnSpPr>
        <p:spPr>
          <a:xfrm flipH="1">
            <a:off x="4355976" y="2294874"/>
            <a:ext cx="1632190" cy="702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11560" y="5877272"/>
            <a:ext cx="853244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Tea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definir</a:t>
            </a:r>
            <a:r>
              <a:rPr lang="en-US" sz="2400" dirty="0" smtClean="0"/>
              <a:t> brew() e </a:t>
            </a:r>
            <a:r>
              <a:rPr lang="en-US" sz="2400" dirty="0" err="1" smtClean="0"/>
              <a:t>addCondiments</a:t>
            </a:r>
            <a:r>
              <a:rPr lang="en-US" sz="2400" dirty="0" smtClean="0"/>
              <a:t>() –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dois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</a:t>
            </a:r>
            <a:r>
              <a:rPr lang="en-US" sz="2400" dirty="0" err="1" smtClean="0"/>
              <a:t>abstratos</a:t>
            </a:r>
            <a:r>
              <a:rPr lang="en-US" sz="2400" dirty="0" smtClean="0"/>
              <a:t> </a:t>
            </a:r>
            <a:r>
              <a:rPr lang="en-US" sz="2400" dirty="0" err="1" smtClean="0"/>
              <a:t>especificados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CoffeineBeverage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1196" y="116632"/>
            <a:ext cx="8229600" cy="1143000"/>
          </a:xfrm>
        </p:spPr>
        <p:txBody>
          <a:bodyPr/>
          <a:lstStyle/>
          <a:p>
            <a:r>
              <a:rPr lang="en-US" dirty="0" err="1"/>
              <a:t>Abstraindo</a:t>
            </a:r>
            <a:r>
              <a:rPr lang="en-US" dirty="0"/>
              <a:t>  </a:t>
            </a:r>
            <a:r>
              <a:rPr lang="en-US" dirty="0" err="1"/>
              <a:t>prepareRecipe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9022320" cy="3024336"/>
          </a:xfrm>
        </p:spPr>
      </p:pic>
      <p:sp>
        <p:nvSpPr>
          <p:cNvPr id="5" name="CaixaDeTexto 4"/>
          <p:cNvSpPr txBox="1"/>
          <p:nvPr/>
        </p:nvSpPr>
        <p:spPr>
          <a:xfrm>
            <a:off x="251520" y="1124744"/>
            <a:ext cx="8568952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O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acontece</a:t>
            </a:r>
            <a:r>
              <a:rPr lang="en-US" sz="2400" dirty="0" smtClean="0"/>
              <a:t> com Coffee, </a:t>
            </a:r>
            <a:r>
              <a:rPr lang="en-US" sz="2400" dirty="0" err="1" smtClean="0"/>
              <a:t>exceto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neste</a:t>
            </a:r>
            <a:r>
              <a:rPr lang="en-US" sz="2400" dirty="0" smtClean="0"/>
              <a:t> </a:t>
            </a:r>
            <a:r>
              <a:rPr lang="en-US" sz="2400" dirty="0" err="1" smtClean="0"/>
              <a:t>caso</a:t>
            </a:r>
            <a:r>
              <a:rPr lang="en-US" sz="2400" dirty="0" smtClean="0"/>
              <a:t> </a:t>
            </a:r>
            <a:r>
              <a:rPr lang="en-US" sz="2400" dirty="0" err="1" smtClean="0"/>
              <a:t>estamos</a:t>
            </a:r>
            <a:r>
              <a:rPr lang="en-US" sz="2400" dirty="0" smtClean="0"/>
              <a:t> </a:t>
            </a:r>
            <a:r>
              <a:rPr lang="en-US" sz="2400" dirty="0" err="1" smtClean="0"/>
              <a:t>lidando</a:t>
            </a:r>
            <a:r>
              <a:rPr lang="en-US" sz="2400" dirty="0" smtClean="0"/>
              <a:t> com </a:t>
            </a:r>
            <a:r>
              <a:rPr lang="en-US" sz="2400" dirty="0" err="1" smtClean="0"/>
              <a:t>pó</a:t>
            </a:r>
            <a:r>
              <a:rPr lang="en-US" sz="2400" dirty="0" smtClean="0"/>
              <a:t> de café, </a:t>
            </a:r>
            <a:r>
              <a:rPr lang="en-US" sz="2400" dirty="0" err="1" smtClean="0"/>
              <a:t>açucar</a:t>
            </a:r>
            <a:r>
              <a:rPr lang="en-US" sz="2400" dirty="0" smtClean="0"/>
              <a:t> e </a:t>
            </a:r>
            <a:r>
              <a:rPr lang="en-US" sz="2400" dirty="0" err="1" smtClean="0"/>
              <a:t>leite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vez</a:t>
            </a:r>
            <a:r>
              <a:rPr lang="en-US" sz="2400" dirty="0" smtClean="0"/>
              <a:t> de </a:t>
            </a:r>
            <a:r>
              <a:rPr lang="en-US" sz="2400" dirty="0" err="1" smtClean="0"/>
              <a:t>saquinhos</a:t>
            </a:r>
            <a:r>
              <a:rPr lang="en-US" sz="2400" dirty="0" smtClean="0"/>
              <a:t> de </a:t>
            </a:r>
            <a:r>
              <a:rPr lang="en-US" sz="2400" dirty="0" err="1" smtClean="0"/>
              <a:t>chá</a:t>
            </a:r>
            <a:r>
              <a:rPr lang="en-US" sz="2400" dirty="0" smtClean="0"/>
              <a:t> e </a:t>
            </a:r>
            <a:r>
              <a:rPr lang="en-US" sz="2400" dirty="0" err="1" smtClean="0"/>
              <a:t>limão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36712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fizemos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9"/>
            <a:ext cx="4608512" cy="216023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Chá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Ferver</a:t>
            </a:r>
            <a:r>
              <a:rPr lang="en-US" sz="2000" dirty="0" smtClean="0"/>
              <a:t> um </a:t>
            </a:r>
            <a:r>
              <a:rPr lang="en-US" sz="2000" dirty="0" err="1" smtClean="0"/>
              <a:t>pouco</a:t>
            </a:r>
            <a:r>
              <a:rPr lang="en-US" sz="2000" dirty="0" smtClean="0"/>
              <a:t> de </a:t>
            </a:r>
            <a:r>
              <a:rPr lang="en-US" sz="2000" dirty="0" err="1" smtClean="0"/>
              <a:t>água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Mergulhar</a:t>
            </a:r>
            <a:r>
              <a:rPr lang="en-US" sz="2000" dirty="0" smtClean="0"/>
              <a:t> o </a:t>
            </a:r>
            <a:r>
              <a:rPr lang="en-US" sz="2000" dirty="0" err="1" smtClean="0"/>
              <a:t>saquinho</a:t>
            </a:r>
            <a:r>
              <a:rPr lang="en-US" sz="2000" dirty="0" smtClean="0"/>
              <a:t> de </a:t>
            </a:r>
            <a:r>
              <a:rPr lang="en-US" sz="2000" dirty="0" err="1" smtClean="0"/>
              <a:t>chá</a:t>
            </a:r>
            <a:r>
              <a:rPr lang="en-US" sz="2000" dirty="0" smtClean="0"/>
              <a:t> </a:t>
            </a:r>
            <a:r>
              <a:rPr lang="en-US" sz="2000" dirty="0" err="1" smtClean="0"/>
              <a:t>na</a:t>
            </a:r>
            <a:r>
              <a:rPr lang="en-US" sz="2000" dirty="0" smtClean="0"/>
              <a:t> </a:t>
            </a:r>
            <a:r>
              <a:rPr lang="en-US" sz="2000" dirty="0" err="1" smtClean="0"/>
              <a:t>água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Despejar</a:t>
            </a:r>
            <a:r>
              <a:rPr lang="en-US" sz="2000" dirty="0" smtClean="0"/>
              <a:t> o </a:t>
            </a:r>
            <a:r>
              <a:rPr lang="en-US" sz="2000" dirty="0" err="1" smtClean="0"/>
              <a:t>chá</a:t>
            </a:r>
            <a:r>
              <a:rPr lang="en-US" sz="2000" dirty="0" smtClean="0"/>
              <a:t> </a:t>
            </a:r>
            <a:r>
              <a:rPr lang="en-US" sz="2000" dirty="0" err="1" smtClean="0"/>
              <a:t>numa</a:t>
            </a:r>
            <a:r>
              <a:rPr lang="en-US" sz="2000" dirty="0" smtClean="0"/>
              <a:t> </a:t>
            </a:r>
            <a:r>
              <a:rPr lang="en-US" sz="2000" dirty="0" err="1" smtClean="0"/>
              <a:t>xícara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Acrescentar</a:t>
            </a:r>
            <a:r>
              <a:rPr lang="en-US" sz="2000" dirty="0" smtClean="0"/>
              <a:t> </a:t>
            </a:r>
            <a:r>
              <a:rPr lang="en-US" sz="2000" dirty="0" err="1" smtClean="0"/>
              <a:t>Limão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004048" y="1052736"/>
            <a:ext cx="3888432" cy="20882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Café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Ferver</a:t>
            </a:r>
            <a:r>
              <a:rPr lang="en-US" sz="2000" dirty="0" smtClean="0"/>
              <a:t> um </a:t>
            </a:r>
            <a:r>
              <a:rPr lang="en-US" sz="2000" dirty="0" err="1" smtClean="0"/>
              <a:t>pouco</a:t>
            </a:r>
            <a:r>
              <a:rPr lang="en-US" sz="2000" dirty="0" smtClean="0"/>
              <a:t> de </a:t>
            </a:r>
            <a:r>
              <a:rPr lang="en-US" sz="2000" dirty="0" err="1" smtClean="0"/>
              <a:t>água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Misturar</a:t>
            </a:r>
            <a:r>
              <a:rPr lang="en-US" sz="2000" dirty="0" smtClean="0"/>
              <a:t> e </a:t>
            </a:r>
            <a:r>
              <a:rPr lang="en-US" sz="2000" dirty="0" err="1" smtClean="0"/>
              <a:t>coar</a:t>
            </a:r>
            <a:r>
              <a:rPr lang="en-US" sz="2000" dirty="0" smtClean="0"/>
              <a:t> o </a:t>
            </a:r>
            <a:r>
              <a:rPr lang="en-US" sz="2000" dirty="0" err="1" smtClean="0"/>
              <a:t>pó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Despejar</a:t>
            </a:r>
            <a:r>
              <a:rPr lang="en-US" sz="2000" dirty="0" smtClean="0"/>
              <a:t> o café </a:t>
            </a:r>
            <a:r>
              <a:rPr lang="en-US" sz="2000" dirty="0" err="1" smtClean="0"/>
              <a:t>numa</a:t>
            </a:r>
            <a:r>
              <a:rPr lang="en-US" sz="2000" dirty="0" smtClean="0"/>
              <a:t> </a:t>
            </a:r>
            <a:r>
              <a:rPr lang="en-US" sz="2000" dirty="0" err="1" smtClean="0"/>
              <a:t>xícara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Acrescentar</a:t>
            </a:r>
            <a:r>
              <a:rPr lang="en-US" sz="2000" dirty="0" smtClean="0"/>
              <a:t> </a:t>
            </a:r>
            <a:r>
              <a:rPr lang="en-US" sz="2000" dirty="0" err="1" smtClean="0"/>
              <a:t>açucar</a:t>
            </a:r>
            <a:r>
              <a:rPr lang="en-US" sz="2000" dirty="0" smtClean="0"/>
              <a:t> e </a:t>
            </a:r>
            <a:r>
              <a:rPr lang="en-US" sz="2000" dirty="0" err="1" smtClean="0"/>
              <a:t>leite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979714" y="3258858"/>
            <a:ext cx="4608512" cy="216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/>
              <a:t>Bebida</a:t>
            </a:r>
            <a:r>
              <a:rPr lang="en-US" sz="2000" dirty="0" smtClean="0"/>
              <a:t> </a:t>
            </a:r>
            <a:r>
              <a:rPr lang="en-US" sz="2000" dirty="0" err="1" smtClean="0"/>
              <a:t>Cafeizada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Ferver</a:t>
            </a:r>
            <a:r>
              <a:rPr lang="en-US" sz="2000" dirty="0" smtClean="0"/>
              <a:t> um </a:t>
            </a:r>
            <a:r>
              <a:rPr lang="en-US" sz="2000" dirty="0" err="1" smtClean="0"/>
              <a:t>pouco</a:t>
            </a:r>
            <a:r>
              <a:rPr lang="en-US" sz="2000" dirty="0" smtClean="0"/>
              <a:t> de </a:t>
            </a:r>
            <a:r>
              <a:rPr lang="en-US" sz="2000" dirty="0" err="1" smtClean="0"/>
              <a:t>água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Preparar</a:t>
            </a:r>
            <a:r>
              <a:rPr lang="en-US" sz="2000" dirty="0" smtClean="0"/>
              <a:t> a </a:t>
            </a:r>
            <a:r>
              <a:rPr lang="en-US" sz="2000" dirty="0" err="1" smtClean="0"/>
              <a:t>infusão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Despejar</a:t>
            </a:r>
            <a:r>
              <a:rPr lang="en-US" sz="2000" dirty="0" smtClean="0"/>
              <a:t> a </a:t>
            </a:r>
            <a:r>
              <a:rPr lang="en-US" sz="2000" dirty="0" err="1" smtClean="0"/>
              <a:t>bebida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xícara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err="1" smtClean="0"/>
              <a:t>Acrescentar</a:t>
            </a:r>
            <a:r>
              <a:rPr lang="en-US" sz="2000" dirty="0" smtClean="0"/>
              <a:t> </a:t>
            </a:r>
            <a:r>
              <a:rPr lang="en-US" sz="2000" dirty="0" err="1" smtClean="0"/>
              <a:t>codimentos</a:t>
            </a: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</p:txBody>
      </p:sp>
      <p:cxnSp>
        <p:nvCxnSpPr>
          <p:cNvPr id="7" name="Conector angulado 6"/>
          <p:cNvCxnSpPr>
            <a:endCxn id="5" idx="1"/>
          </p:cNvCxnSpPr>
          <p:nvPr/>
        </p:nvCxnSpPr>
        <p:spPr>
          <a:xfrm rot="16200000" flipH="1">
            <a:off x="876653" y="3235917"/>
            <a:ext cx="1198008" cy="10081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angulado 8"/>
          <p:cNvCxnSpPr>
            <a:endCxn id="5" idx="3"/>
          </p:cNvCxnSpPr>
          <p:nvPr/>
        </p:nvCxnSpPr>
        <p:spPr>
          <a:xfrm rot="10800000" flipV="1">
            <a:off x="6588227" y="3140970"/>
            <a:ext cx="1368153" cy="1198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52651" y="3495079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generelização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372200" y="3495079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generelização</a:t>
            </a:r>
            <a:endParaRPr lang="pt-BR" dirty="0"/>
          </a:p>
        </p:txBody>
      </p:sp>
      <p:sp>
        <p:nvSpPr>
          <p:cNvPr id="12" name="Cilindro 11"/>
          <p:cNvSpPr/>
          <p:nvPr/>
        </p:nvSpPr>
        <p:spPr>
          <a:xfrm>
            <a:off x="467544" y="6165302"/>
            <a:ext cx="648072" cy="6480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ilindro 12"/>
          <p:cNvSpPr/>
          <p:nvPr/>
        </p:nvSpPr>
        <p:spPr>
          <a:xfrm>
            <a:off x="7841385" y="6120336"/>
            <a:ext cx="648072" cy="6480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angulado 14"/>
          <p:cNvCxnSpPr/>
          <p:nvPr/>
        </p:nvCxnSpPr>
        <p:spPr>
          <a:xfrm rot="10800000" flipV="1">
            <a:off x="739565" y="5228391"/>
            <a:ext cx="1188132" cy="95410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endCxn id="13" idx="1"/>
          </p:cNvCxnSpPr>
          <p:nvPr/>
        </p:nvCxnSpPr>
        <p:spPr>
          <a:xfrm>
            <a:off x="6588224" y="5373216"/>
            <a:ext cx="1577197" cy="7471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1333631" y="6489338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SubClasse</a:t>
            </a:r>
            <a:r>
              <a:rPr lang="en-US" dirty="0" smtClean="0"/>
              <a:t> Tea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020434" y="6444042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SubClasse</a:t>
            </a:r>
            <a:r>
              <a:rPr lang="en-US" dirty="0" smtClean="0"/>
              <a:t> Coffee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399624" y="5566008"/>
            <a:ext cx="6048671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CaffeineBeverage</a:t>
            </a:r>
            <a:r>
              <a:rPr lang="en-US" dirty="0" smtClean="0"/>
              <a:t> </a:t>
            </a:r>
            <a:r>
              <a:rPr lang="en-US" dirty="0" err="1" smtClean="0"/>
              <a:t>conhece</a:t>
            </a:r>
            <a:r>
              <a:rPr lang="en-US" dirty="0" smtClean="0"/>
              <a:t> e </a:t>
            </a:r>
            <a:r>
              <a:rPr lang="en-US" dirty="0" err="1" smtClean="0"/>
              <a:t>controla</a:t>
            </a:r>
            <a:r>
              <a:rPr lang="en-US" dirty="0" smtClean="0"/>
              <a:t> as </a:t>
            </a:r>
            <a:r>
              <a:rPr lang="en-US" dirty="0" err="1" smtClean="0"/>
              <a:t>etapas</a:t>
            </a:r>
            <a:r>
              <a:rPr lang="en-US" dirty="0" smtClean="0"/>
              <a:t> da </a:t>
            </a:r>
            <a:r>
              <a:rPr lang="en-US" dirty="0" err="1" smtClean="0"/>
              <a:t>receita</a:t>
            </a:r>
            <a:r>
              <a:rPr lang="en-US" dirty="0" smtClean="0"/>
              <a:t>, </a:t>
            </a:r>
            <a:r>
              <a:rPr lang="en-US" dirty="0" err="1" smtClean="0"/>
              <a:t>executando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conta</a:t>
            </a:r>
            <a:r>
              <a:rPr lang="en-US" dirty="0" smtClean="0"/>
              <a:t> </a:t>
            </a:r>
            <a:r>
              <a:rPr lang="en-US" dirty="0" err="1" smtClean="0"/>
              <a:t>própria</a:t>
            </a:r>
            <a:r>
              <a:rPr lang="en-US" dirty="0" smtClean="0"/>
              <a:t> 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1 e 3 mas </a:t>
            </a:r>
            <a:r>
              <a:rPr lang="en-US" dirty="0" err="1" smtClean="0"/>
              <a:t>depende</a:t>
            </a:r>
            <a:r>
              <a:rPr lang="en-US" dirty="0" smtClean="0"/>
              <a:t> de Tea e Coffee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execução</a:t>
            </a:r>
            <a:r>
              <a:rPr lang="en-US" dirty="0" smtClean="0"/>
              <a:t> dos </a:t>
            </a:r>
            <a:r>
              <a:rPr lang="en-US" dirty="0" err="1" smtClean="0"/>
              <a:t>passos</a:t>
            </a:r>
            <a:r>
              <a:rPr lang="en-US" dirty="0" smtClean="0"/>
              <a:t> 2 e 4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07504" y="52283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2,4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8416068" y="541305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2,4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1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Conheça</a:t>
            </a:r>
            <a:r>
              <a:rPr lang="en-US" dirty="0" smtClean="0"/>
              <a:t> o Template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712968" cy="158417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/>
              <a:t>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acabamos</a:t>
            </a:r>
            <a:r>
              <a:rPr lang="en-US" sz="2800" dirty="0" smtClean="0"/>
              <a:t> de </a:t>
            </a:r>
            <a:r>
              <a:rPr lang="en-US" sz="2800" dirty="0" err="1" smtClean="0"/>
              <a:t>implementar</a:t>
            </a:r>
            <a:r>
              <a:rPr lang="en-US" sz="2800" dirty="0" smtClean="0"/>
              <a:t> e o </a:t>
            </a:r>
            <a:r>
              <a:rPr lang="en-US" sz="2800" dirty="0" err="1" smtClean="0"/>
              <a:t>padrão</a:t>
            </a:r>
            <a:r>
              <a:rPr lang="en-US" sz="2800" dirty="0" smtClean="0"/>
              <a:t> template Method. O </a:t>
            </a:r>
            <a:r>
              <a:rPr lang="en-US" sz="2800" dirty="0" err="1" smtClean="0"/>
              <a:t>que</a:t>
            </a:r>
            <a:r>
              <a:rPr lang="en-US" sz="2800" dirty="0" smtClean="0"/>
              <a:t> é </a:t>
            </a:r>
            <a:r>
              <a:rPr lang="en-US" sz="2800" dirty="0" err="1" smtClean="0"/>
              <a:t>isso</a:t>
            </a:r>
            <a:r>
              <a:rPr lang="en-US" sz="2800" dirty="0"/>
              <a:t> </a:t>
            </a:r>
            <a:r>
              <a:rPr lang="en-US" sz="2800" dirty="0" smtClean="0"/>
              <a:t>? Examine a </a:t>
            </a:r>
            <a:r>
              <a:rPr lang="en-US" sz="2800" dirty="0" err="1" smtClean="0"/>
              <a:t>estrutura</a:t>
            </a:r>
            <a:r>
              <a:rPr lang="en-US" sz="2800" dirty="0" smtClean="0"/>
              <a:t> da </a:t>
            </a:r>
            <a:r>
              <a:rPr lang="en-US" sz="2800" dirty="0" err="1" smtClean="0"/>
              <a:t>classe</a:t>
            </a:r>
            <a:r>
              <a:rPr lang="en-US" sz="2800" dirty="0" smtClean="0"/>
              <a:t>  </a:t>
            </a:r>
            <a:r>
              <a:rPr lang="en-US" sz="2800" dirty="0" err="1" smtClean="0"/>
              <a:t>CaffeineBeverage</a:t>
            </a:r>
            <a:r>
              <a:rPr lang="en-US" sz="2800" dirty="0" smtClean="0"/>
              <a:t>; é </a:t>
            </a:r>
            <a:r>
              <a:rPr lang="en-US" sz="2800" dirty="0" err="1" smtClean="0"/>
              <a:t>ela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realmente</a:t>
            </a:r>
            <a:r>
              <a:rPr lang="en-US" sz="2800" dirty="0" smtClean="0"/>
              <a:t> </a:t>
            </a:r>
            <a:r>
              <a:rPr lang="en-US" sz="2800" dirty="0" err="1" smtClean="0"/>
              <a:t>contém</a:t>
            </a:r>
            <a:r>
              <a:rPr lang="en-US" sz="2800" dirty="0" smtClean="0"/>
              <a:t> o “template method”.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2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Conheça</a:t>
            </a:r>
            <a:r>
              <a:rPr lang="en-US" dirty="0"/>
              <a:t> o Template Method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4284570" cy="5080895"/>
          </a:xfrm>
        </p:spPr>
      </p:pic>
      <p:sp>
        <p:nvSpPr>
          <p:cNvPr id="5" name="CaixaDeTexto 4"/>
          <p:cNvSpPr txBox="1"/>
          <p:nvPr/>
        </p:nvSpPr>
        <p:spPr>
          <a:xfrm>
            <a:off x="3995936" y="764704"/>
            <a:ext cx="496855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prepareRecipe</a:t>
            </a:r>
            <a:r>
              <a:rPr lang="en-US" dirty="0" smtClean="0"/>
              <a:t>() é o </a:t>
            </a:r>
            <a:r>
              <a:rPr lang="en-US" dirty="0" err="1" smtClean="0"/>
              <a:t>nosso</a:t>
            </a:r>
            <a:r>
              <a:rPr lang="en-US" dirty="0" smtClean="0"/>
              <a:t> template method, </a:t>
            </a:r>
            <a:r>
              <a:rPr lang="en-US" dirty="0" err="1" smtClean="0"/>
              <a:t>porque</a:t>
            </a:r>
            <a:r>
              <a:rPr lang="en-US" dirty="0" smtClean="0"/>
              <a:t>: (1) É um </a:t>
            </a:r>
            <a:r>
              <a:rPr lang="en-US" dirty="0" err="1" smtClean="0"/>
              <a:t>método</a:t>
            </a:r>
            <a:r>
              <a:rPr lang="en-US" dirty="0" smtClean="0"/>
              <a:t>, (2) </a:t>
            </a:r>
            <a:r>
              <a:rPr lang="en-US" dirty="0" err="1" smtClean="0"/>
              <a:t>Funciona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dirty="0" err="1" smtClean="0"/>
              <a:t>gabarito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, no </a:t>
            </a:r>
            <a:r>
              <a:rPr lang="en-US" dirty="0" err="1" smtClean="0"/>
              <a:t>caso</a:t>
            </a:r>
            <a:r>
              <a:rPr lang="en-US" dirty="0" smtClean="0"/>
              <a:t> o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prepara</a:t>
            </a:r>
            <a:r>
              <a:rPr lang="en-US" dirty="0" smtClean="0"/>
              <a:t> </a:t>
            </a:r>
            <a:r>
              <a:rPr lang="en-US" dirty="0" err="1" smtClean="0"/>
              <a:t>bebidas</a:t>
            </a:r>
            <a:r>
              <a:rPr lang="en-US" dirty="0" smtClean="0"/>
              <a:t> </a:t>
            </a:r>
            <a:r>
              <a:rPr lang="en-US" dirty="0" err="1" smtClean="0"/>
              <a:t>cafeizadas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16016" y="2420888"/>
            <a:ext cx="41764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gabarito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passo</a:t>
            </a:r>
            <a:r>
              <a:rPr lang="en-US" dirty="0" smtClean="0"/>
              <a:t> do </a:t>
            </a:r>
            <a:r>
              <a:rPr lang="en-US" dirty="0" err="1" smtClean="0"/>
              <a:t>algoritmo</a:t>
            </a:r>
            <a:r>
              <a:rPr lang="en-US" dirty="0" smtClean="0"/>
              <a:t> é </a:t>
            </a:r>
            <a:r>
              <a:rPr lang="en-US" dirty="0" err="1" smtClean="0"/>
              <a:t>representado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método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44008" y="3219619"/>
            <a:ext cx="41764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manuseados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e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subclasse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16016" y="4365104"/>
            <a:ext cx="388843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fornecidos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subclasse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declarados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abstratos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399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9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19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Analisar o Aplicativo </a:t>
            </a:r>
            <a:r>
              <a:rPr lang="pt-BR" dirty="0" err="1" smtClean="0"/>
              <a:t>Duck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3"/>
            <a:ext cx="8784976" cy="288032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Ano passado, a empresa esteve sob </a:t>
            </a:r>
            <a:r>
              <a:rPr lang="pt-BR" sz="2400" dirty="0" smtClean="0"/>
              <a:t>pressão </a:t>
            </a:r>
            <a:r>
              <a:rPr lang="pt-BR" sz="2400" dirty="0"/>
              <a:t>crescente dos concorrentes. </a:t>
            </a:r>
            <a:r>
              <a:rPr lang="pt-BR" sz="2400" dirty="0" smtClean="0"/>
              <a:t>Após </a:t>
            </a:r>
            <a:r>
              <a:rPr lang="pt-BR" sz="2400" dirty="0"/>
              <a:t>uma </a:t>
            </a:r>
            <a:r>
              <a:rPr lang="pt-BR" sz="2400" dirty="0" smtClean="0"/>
              <a:t>sessão </a:t>
            </a:r>
            <a:r>
              <a:rPr lang="pt-BR" sz="2400" dirty="0"/>
              <a:t>de brainstorming </a:t>
            </a:r>
            <a:r>
              <a:rPr lang="pt-BR" sz="2400" dirty="0" smtClean="0"/>
              <a:t>jogando </a:t>
            </a:r>
            <a:r>
              <a:rPr lang="pt-BR" sz="2400" dirty="0"/>
              <a:t>golfe, os executivos da empresa acham que esta na hora de fazer uma grande </a:t>
            </a:r>
            <a:r>
              <a:rPr lang="pt-BR" sz="2400" dirty="0" smtClean="0"/>
              <a:t>inovação. </a:t>
            </a:r>
            <a:r>
              <a:rPr lang="pt-BR" sz="2400" dirty="0"/>
              <a:t>Eles </a:t>
            </a:r>
            <a:r>
              <a:rPr lang="pt-BR" sz="2400" dirty="0" smtClean="0"/>
              <a:t>precisam </a:t>
            </a:r>
            <a:r>
              <a:rPr lang="pt-BR" sz="2400" dirty="0"/>
              <a:t>de algo </a:t>
            </a:r>
            <a:r>
              <a:rPr lang="pt-BR" sz="2400" i="1" dirty="0"/>
              <a:t>realmente </a:t>
            </a:r>
            <a:r>
              <a:rPr lang="pt-BR" sz="2400" dirty="0"/>
              <a:t>impressionante para mostrar na </a:t>
            </a:r>
            <a:r>
              <a:rPr lang="pt-BR" sz="2400" dirty="0" smtClean="0"/>
              <a:t>reunião </a:t>
            </a:r>
            <a:r>
              <a:rPr lang="pt-BR" sz="2400" dirty="0"/>
              <a:t>de acionistas em </a:t>
            </a:r>
            <a:r>
              <a:rPr lang="pt-BR" sz="2400" dirty="0" smtClean="0"/>
              <a:t>Miami </a:t>
            </a:r>
            <a:r>
              <a:rPr lang="pt-BR" sz="2400" i="1" dirty="0"/>
              <a:t>na semana seguinte</a:t>
            </a:r>
            <a:r>
              <a:rPr lang="pt-BR" sz="2400" i="1" dirty="0" smtClean="0"/>
              <a:t>.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1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Vida do Padrão 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3991356" cy="2468880"/>
          </a:xfrm>
        </p:spPr>
      </p:pic>
      <p:sp>
        <p:nvSpPr>
          <p:cNvPr id="5" name="CaixaDeTexto 4"/>
          <p:cNvSpPr txBox="1"/>
          <p:nvPr/>
        </p:nvSpPr>
        <p:spPr>
          <a:xfrm>
            <a:off x="366923" y="4293096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Rato está fora.</a:t>
            </a:r>
          </a:p>
          <a:p>
            <a:endParaRPr lang="pt-BR" b="1" dirty="0" smtClean="0"/>
          </a:p>
          <a:p>
            <a:r>
              <a:rPr lang="pt-BR" dirty="0" smtClean="0"/>
              <a:t>O </a:t>
            </a:r>
            <a:r>
              <a:rPr lang="pt-BR" dirty="0" err="1" smtClean="0"/>
              <a:t>Subject</a:t>
            </a:r>
            <a:r>
              <a:rPr lang="pt-BR" dirty="0" smtClean="0"/>
              <a:t> aceita o pedido de Rato e remove-o do conjunto de observadores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8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Template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Define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de um </a:t>
            </a:r>
            <a:r>
              <a:rPr lang="en-US" dirty="0" err="1" smtClean="0"/>
              <a:t>algoritmo</a:t>
            </a:r>
            <a:r>
              <a:rPr lang="en-US" dirty="0" smtClean="0"/>
              <a:t> 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implementação</a:t>
            </a:r>
            <a:r>
              <a:rPr lang="en-US" dirty="0" smtClean="0"/>
              <a:t> de um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desses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dirty="0" err="1" smtClean="0"/>
              <a:t>fornecida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subclasses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9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0339"/>
            <a:ext cx="8229600" cy="850106"/>
          </a:xfrm>
        </p:spPr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dirty="0" smtClean="0"/>
              <a:t> de </a:t>
            </a:r>
            <a:r>
              <a:rPr lang="en-US" dirty="0" err="1" smtClean="0"/>
              <a:t>chá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	Agora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examinar</a:t>
            </a:r>
            <a:r>
              <a:rPr lang="en-US" sz="2400" dirty="0" smtClean="0"/>
              <a:t> </a:t>
            </a:r>
            <a:r>
              <a:rPr lang="en-US" sz="2400" dirty="0" err="1" smtClean="0"/>
              <a:t>passo</a:t>
            </a:r>
            <a:r>
              <a:rPr lang="en-US" sz="2400" dirty="0" smtClean="0"/>
              <a:t> a </a:t>
            </a:r>
            <a:r>
              <a:rPr lang="en-US" sz="2400" dirty="0" err="1" smtClean="0"/>
              <a:t>passo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o </a:t>
            </a:r>
            <a:r>
              <a:rPr lang="en-US" sz="2400" dirty="0" err="1" smtClean="0"/>
              <a:t>chá</a:t>
            </a:r>
            <a:r>
              <a:rPr lang="en-US" sz="2400" dirty="0" smtClean="0"/>
              <a:t> e </a:t>
            </a:r>
            <a:r>
              <a:rPr lang="en-US" sz="2400" dirty="0" err="1" smtClean="0"/>
              <a:t>preparado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ver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</a:t>
            </a:r>
            <a:r>
              <a:rPr lang="en-US" sz="2400" dirty="0" smtClean="0"/>
              <a:t> o </a:t>
            </a:r>
            <a:r>
              <a:rPr lang="en-US" sz="2400" dirty="0" err="1" smtClean="0"/>
              <a:t>gabarito</a:t>
            </a:r>
            <a:r>
              <a:rPr lang="en-US" sz="2400" dirty="0" smtClean="0"/>
              <a:t>.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verá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Template Method </a:t>
            </a:r>
            <a:r>
              <a:rPr lang="en-US" sz="2400" dirty="0" err="1" smtClean="0"/>
              <a:t>controla</a:t>
            </a:r>
            <a:r>
              <a:rPr lang="en-US" sz="2400" dirty="0" smtClean="0"/>
              <a:t> o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, </a:t>
            </a:r>
            <a:r>
              <a:rPr lang="en-US" sz="2400" dirty="0" err="1" smtClean="0"/>
              <a:t>permitindo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as subclasses </a:t>
            </a:r>
            <a:r>
              <a:rPr lang="en-US" sz="2400" dirty="0" err="1" smtClean="0"/>
              <a:t>forneçam</a:t>
            </a:r>
            <a:r>
              <a:rPr lang="en-US" sz="2400" dirty="0" smtClean="0"/>
              <a:t> a </a:t>
            </a:r>
            <a:r>
              <a:rPr lang="en-US" sz="2400" dirty="0" err="1" smtClean="0"/>
              <a:t>implementação</a:t>
            </a:r>
            <a:r>
              <a:rPr lang="en-US" sz="2400" dirty="0" smtClean="0"/>
              <a:t> dos </a:t>
            </a:r>
            <a:r>
              <a:rPr lang="en-US" sz="2400" dirty="0" err="1" smtClean="0"/>
              <a:t>passos</a:t>
            </a:r>
            <a:r>
              <a:rPr lang="en-US" sz="2400" dirty="0" smtClean="0"/>
              <a:t>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6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64704"/>
          </a:xfrm>
        </p:spPr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de </a:t>
            </a:r>
            <a:r>
              <a:rPr lang="en-US" dirty="0" err="1"/>
              <a:t>chá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70858"/>
            <a:ext cx="8712968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1º) Antes de </a:t>
            </a:r>
            <a:r>
              <a:rPr lang="en-US" sz="2400" dirty="0" err="1" smtClean="0"/>
              <a:t>mais</a:t>
            </a:r>
            <a:r>
              <a:rPr lang="en-US" sz="2400" dirty="0" smtClean="0"/>
              <a:t> nada, </a:t>
            </a:r>
            <a:r>
              <a:rPr lang="en-US" sz="2400" dirty="0" err="1" smtClean="0"/>
              <a:t>precisamos</a:t>
            </a:r>
            <a:r>
              <a:rPr lang="en-US" sz="2400" dirty="0" smtClean="0"/>
              <a:t> de um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Tea.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Tea </a:t>
            </a:r>
            <a:r>
              <a:rPr lang="en-US" sz="2400" dirty="0" err="1" smtClean="0"/>
              <a:t>myTea</a:t>
            </a:r>
            <a:r>
              <a:rPr lang="en-US" sz="2400" dirty="0" smtClean="0"/>
              <a:t>=new Tea();</a:t>
            </a:r>
          </a:p>
          <a:p>
            <a:pPr marL="0" indent="0">
              <a:buNone/>
            </a:pPr>
            <a:r>
              <a:rPr lang="en-US" sz="2400" dirty="0" smtClean="0"/>
              <a:t>2º)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seguida</a:t>
            </a:r>
            <a:r>
              <a:rPr lang="en-US" sz="2400" dirty="0" smtClean="0"/>
              <a:t> </a:t>
            </a:r>
            <a:r>
              <a:rPr lang="en-US" sz="2400" dirty="0" err="1" smtClean="0"/>
              <a:t>acionamos</a:t>
            </a:r>
            <a:r>
              <a:rPr lang="en-US" sz="2400" dirty="0" smtClean="0"/>
              <a:t> o template method: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myTea.prepareRecipe</a:t>
            </a:r>
            <a:r>
              <a:rPr lang="en-US" sz="2400" dirty="0" smtClean="0"/>
              <a:t>();</a:t>
            </a:r>
          </a:p>
          <a:p>
            <a:pPr marL="0" indent="0">
              <a:buNone/>
            </a:pPr>
            <a:r>
              <a:rPr lang="en-US" sz="2400" dirty="0" err="1" smtClean="0"/>
              <a:t>Que</a:t>
            </a:r>
            <a:r>
              <a:rPr lang="en-US" sz="2400" dirty="0" smtClean="0"/>
              <a:t> segue um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de </a:t>
            </a:r>
            <a:r>
              <a:rPr lang="en-US" sz="2400" dirty="0" err="1" smtClean="0"/>
              <a:t>bebidas</a:t>
            </a:r>
            <a:r>
              <a:rPr lang="en-US" sz="2400" dirty="0" smtClean="0"/>
              <a:t> </a:t>
            </a:r>
            <a:r>
              <a:rPr lang="en-US" sz="2400" dirty="0" err="1" smtClean="0"/>
              <a:t>cafeizadas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3º)</a:t>
            </a:r>
            <a:r>
              <a:rPr lang="en-US" sz="2400" dirty="0" err="1" smtClean="0"/>
              <a:t>Primeiramente</a:t>
            </a:r>
            <a:r>
              <a:rPr lang="en-US" sz="2400" dirty="0" smtClean="0"/>
              <a:t> </a:t>
            </a:r>
            <a:r>
              <a:rPr lang="en-US" sz="2400" dirty="0" err="1" smtClean="0"/>
              <a:t>fervemos</a:t>
            </a:r>
            <a:r>
              <a:rPr lang="en-US" sz="2400" dirty="0" smtClean="0"/>
              <a:t> a </a:t>
            </a:r>
            <a:r>
              <a:rPr lang="en-US" sz="2400" dirty="0" err="1" smtClean="0"/>
              <a:t>água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boilWater</a:t>
            </a:r>
            <a:r>
              <a:rPr lang="en-US" sz="2400" dirty="0" smtClean="0"/>
              <a:t>();</a:t>
            </a:r>
          </a:p>
          <a:p>
            <a:pPr marL="0" indent="0">
              <a:buNone/>
            </a:pPr>
            <a:r>
              <a:rPr lang="en-US" sz="2400" dirty="0" smtClean="0"/>
              <a:t>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acontece</a:t>
            </a:r>
            <a:r>
              <a:rPr lang="en-US" sz="2400" dirty="0" smtClean="0"/>
              <a:t> </a:t>
            </a:r>
            <a:r>
              <a:rPr lang="en-US" sz="2400" dirty="0" err="1" smtClean="0"/>
              <a:t>dentro</a:t>
            </a:r>
            <a:r>
              <a:rPr lang="en-US" sz="2400" dirty="0" smtClean="0"/>
              <a:t> de </a:t>
            </a:r>
            <a:r>
              <a:rPr lang="en-US" sz="2400" dirty="0" err="1" smtClean="0"/>
              <a:t>CaffeineBeverage</a:t>
            </a:r>
            <a:endParaRPr lang="en-US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76" y="692696"/>
            <a:ext cx="2162175" cy="113347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3851920" y="1556792"/>
            <a:ext cx="320115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084168" y="2060848"/>
            <a:ext cx="2943920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prepareRecipe</a:t>
            </a:r>
            <a:r>
              <a:rPr lang="en-US" dirty="0" smtClean="0"/>
              <a:t> </a:t>
            </a:r>
            <a:r>
              <a:rPr lang="en-US" dirty="0" err="1" smtClean="0"/>
              <a:t>controla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ninguém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mudar</a:t>
            </a:r>
            <a:r>
              <a:rPr lang="en-US" dirty="0" smtClean="0"/>
              <a:t>, e </a:t>
            </a:r>
            <a:r>
              <a:rPr lang="en-US" dirty="0" err="1" smtClean="0"/>
              <a:t>conta</a:t>
            </a:r>
            <a:r>
              <a:rPr lang="en-US" dirty="0" smtClean="0"/>
              <a:t> com as subclasses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fornecerem</a:t>
            </a:r>
            <a:r>
              <a:rPr lang="en-US" dirty="0" smtClean="0"/>
              <a:t> parte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a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00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de </a:t>
            </a:r>
            <a:r>
              <a:rPr lang="en-US" dirty="0" err="1"/>
              <a:t>chá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268760"/>
            <a:ext cx="6696744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4º)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seguida</a:t>
            </a:r>
            <a:r>
              <a:rPr lang="en-US" dirty="0"/>
              <a:t>, </a:t>
            </a: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colocar</a:t>
            </a:r>
            <a:r>
              <a:rPr lang="en-US" dirty="0"/>
              <a:t> o </a:t>
            </a:r>
            <a:r>
              <a:rPr lang="en-US" dirty="0" err="1"/>
              <a:t>chá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infusão</a:t>
            </a:r>
            <a:r>
              <a:rPr lang="en-US" dirty="0"/>
              <a:t>,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somente</a:t>
            </a:r>
            <a:r>
              <a:rPr lang="en-US" dirty="0"/>
              <a:t> a </a:t>
            </a:r>
            <a:r>
              <a:rPr lang="en-US" dirty="0" err="1"/>
              <a:t>subclasse</a:t>
            </a:r>
            <a:r>
              <a:rPr lang="en-US" dirty="0"/>
              <a:t>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brew() </a:t>
            </a:r>
          </a:p>
          <a:p>
            <a:pPr marL="0" indent="0">
              <a:buNone/>
            </a:pPr>
            <a:r>
              <a:rPr lang="en-US" dirty="0"/>
              <a:t>5º)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despejamos</a:t>
            </a:r>
            <a:r>
              <a:rPr lang="en-US" dirty="0"/>
              <a:t> o </a:t>
            </a:r>
            <a:r>
              <a:rPr lang="en-US" dirty="0" err="1"/>
              <a:t>chá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xicara</a:t>
            </a:r>
            <a:r>
              <a:rPr lang="en-US" dirty="0"/>
              <a:t>;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é o </a:t>
            </a:r>
            <a:r>
              <a:rPr lang="en-US" dirty="0" err="1"/>
              <a:t>mesmo</a:t>
            </a:r>
            <a:r>
              <a:rPr lang="en-US" dirty="0"/>
              <a:t> com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bebidas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caffeineBeverage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pourInCup</a:t>
            </a:r>
            <a:r>
              <a:rPr lang="en-US" dirty="0"/>
              <a:t>()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77" y="1124744"/>
            <a:ext cx="2562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78098"/>
          </a:xfrm>
        </p:spPr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de </a:t>
            </a:r>
            <a:r>
              <a:rPr lang="en-US" dirty="0" err="1"/>
              <a:t>chá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145435"/>
          </a:xfrm>
        </p:spPr>
        <p:txBody>
          <a:bodyPr/>
          <a:lstStyle/>
          <a:p>
            <a:r>
              <a:rPr lang="en-US" dirty="0" smtClean="0"/>
              <a:t>6ºFinalmente </a:t>
            </a:r>
            <a:r>
              <a:rPr lang="en-US" dirty="0" err="1" smtClean="0"/>
              <a:t>acrescentamos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condimentos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especificos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bebida</a:t>
            </a:r>
            <a:r>
              <a:rPr lang="en-US" dirty="0" smtClean="0"/>
              <a:t> e, </a:t>
            </a:r>
            <a:r>
              <a:rPr lang="en-US" dirty="0" err="1" smtClean="0"/>
              <a:t>portanto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implementados</a:t>
            </a:r>
            <a:r>
              <a:rPr lang="en-US" dirty="0" smtClean="0"/>
              <a:t> </a:t>
            </a:r>
            <a:r>
              <a:rPr lang="en-US" dirty="0" err="1" smtClean="0"/>
              <a:t>pelas</a:t>
            </a:r>
            <a:r>
              <a:rPr lang="en-US" dirty="0" smtClean="0"/>
              <a:t> </a:t>
            </a:r>
            <a:r>
              <a:rPr lang="en-US" dirty="0" err="1" smtClean="0"/>
              <a:t>respectivas</a:t>
            </a:r>
            <a:r>
              <a:rPr lang="en-US" dirty="0" smtClean="0"/>
              <a:t> subclasses.</a:t>
            </a:r>
          </a:p>
          <a:p>
            <a:r>
              <a:rPr lang="en-US" dirty="0" err="1" smtClean="0"/>
              <a:t>addCondiments</a:t>
            </a:r>
            <a:r>
              <a:rPr lang="en-US" dirty="0" smtClean="0"/>
              <a:t>();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0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o Template Method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nós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318373"/>
              </p:ext>
            </p:extLst>
          </p:nvPr>
        </p:nvGraphicFramePr>
        <p:xfrm>
          <a:off x="457200" y="1600200"/>
          <a:ext cx="8229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Implementação</a:t>
                      </a:r>
                      <a:r>
                        <a:rPr lang="en-US" baseline="0" dirty="0" smtClean="0"/>
                        <a:t> das classes Tea e </a:t>
                      </a:r>
                      <a:r>
                        <a:rPr lang="en-US" baseline="0" dirty="0" err="1" smtClean="0"/>
                        <a:t>Coffe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sem</a:t>
                      </a:r>
                      <a:r>
                        <a:rPr lang="en-US" baseline="0" dirty="0" smtClean="0"/>
                        <a:t> o </a:t>
                      </a:r>
                      <a:r>
                        <a:rPr lang="en-US" baseline="0" dirty="0" err="1" smtClean="0"/>
                        <a:t>padrão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dirty="0" err="1" smtClean="0"/>
                        <a:t>classe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CaffeineBeverage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turbinada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pelo</a:t>
                      </a:r>
                      <a:r>
                        <a:rPr lang="en-US" baseline="0" dirty="0" smtClean="0"/>
                        <a:t> Template Method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Coffee e Tea </a:t>
                      </a:r>
                      <a:r>
                        <a:rPr lang="en-US" dirty="0" err="1" smtClean="0"/>
                        <a:t>dominam</a:t>
                      </a:r>
                      <a:r>
                        <a:rPr lang="en-US" baseline="0" dirty="0" smtClean="0"/>
                        <a:t> a </a:t>
                      </a:r>
                      <a:r>
                        <a:rPr lang="en-US" baseline="0" dirty="0" err="1" smtClean="0"/>
                        <a:t>execução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porque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controlam</a:t>
                      </a:r>
                      <a:r>
                        <a:rPr lang="en-US" baseline="0" dirty="0" smtClean="0"/>
                        <a:t> o </a:t>
                      </a:r>
                      <a:r>
                        <a:rPr lang="en-US" baseline="0" dirty="0" err="1" smtClean="0"/>
                        <a:t>algoritmo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dirty="0" err="1" smtClean="0"/>
                        <a:t>classe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CaffeineBeverage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controla</a:t>
                      </a:r>
                      <a:r>
                        <a:rPr lang="en-US" baseline="0" dirty="0" smtClean="0"/>
                        <a:t> a </a:t>
                      </a:r>
                      <a:r>
                        <a:rPr lang="en-US" baseline="0" dirty="0" err="1" smtClean="0"/>
                        <a:t>execução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porque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ela</a:t>
                      </a:r>
                      <a:r>
                        <a:rPr lang="en-US" baseline="0" dirty="0" smtClean="0"/>
                        <a:t> é </a:t>
                      </a:r>
                      <a:r>
                        <a:rPr lang="en-US" baseline="0" dirty="0" err="1" smtClean="0"/>
                        <a:t>dona</a:t>
                      </a:r>
                      <a:r>
                        <a:rPr lang="en-US" baseline="0" dirty="0" smtClean="0"/>
                        <a:t> do </a:t>
                      </a:r>
                      <a:r>
                        <a:rPr lang="en-US" baseline="0" dirty="0" err="1" smtClean="0"/>
                        <a:t>algoritmo</a:t>
                      </a:r>
                      <a:r>
                        <a:rPr lang="en-US" baseline="0" dirty="0" smtClean="0"/>
                        <a:t> e a </a:t>
                      </a:r>
                      <a:r>
                        <a:rPr lang="en-US" baseline="0" dirty="0" err="1" smtClean="0"/>
                        <a:t>protege</a:t>
                      </a:r>
                      <a:r>
                        <a:rPr lang="en-US" baseline="0" dirty="0" smtClean="0"/>
                        <a:t>.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Há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duplicação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código</a:t>
                      </a:r>
                      <a:r>
                        <a:rPr lang="en-US" dirty="0" smtClean="0"/>
                        <a:t> entre</a:t>
                      </a:r>
                      <a:r>
                        <a:rPr lang="en-US" baseline="0" dirty="0" smtClean="0"/>
                        <a:t> Coffee e Tea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dirty="0" err="1" smtClean="0"/>
                        <a:t>classe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CaffeinaBeverage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maximiza</a:t>
                      </a:r>
                      <a:r>
                        <a:rPr lang="en-US" baseline="0" dirty="0" smtClean="0"/>
                        <a:t>  a </a:t>
                      </a:r>
                      <a:r>
                        <a:rPr lang="en-US" baseline="0" dirty="0" err="1" smtClean="0"/>
                        <a:t>reutilização</a:t>
                      </a:r>
                      <a:r>
                        <a:rPr lang="en-US" baseline="0" dirty="0" smtClean="0"/>
                        <a:t> entre </a:t>
                      </a:r>
                      <a:r>
                        <a:rPr lang="en-US" baseline="0" dirty="0" err="1" smtClean="0"/>
                        <a:t>diferentes</a:t>
                      </a:r>
                      <a:r>
                        <a:rPr lang="en-US" baseline="0" dirty="0" smtClean="0"/>
                        <a:t> subclasses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Qualquer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mudança</a:t>
                      </a:r>
                      <a:r>
                        <a:rPr lang="en-US" dirty="0" smtClean="0"/>
                        <a:t> no </a:t>
                      </a:r>
                      <a:r>
                        <a:rPr lang="en-US" dirty="0" err="1" smtClean="0"/>
                        <a:t>código</a:t>
                      </a:r>
                      <a:r>
                        <a:rPr lang="en-US" dirty="0" smtClean="0"/>
                        <a:t> do </a:t>
                      </a:r>
                      <a:r>
                        <a:rPr lang="en-US" dirty="0" err="1" smtClean="0"/>
                        <a:t>algoritmo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exige</a:t>
                      </a:r>
                      <a:r>
                        <a:rPr lang="en-US" dirty="0" smtClean="0"/>
                        <a:t> a </a:t>
                      </a:r>
                      <a:r>
                        <a:rPr lang="en-US" dirty="0" err="1" smtClean="0"/>
                        <a:t>abertura</a:t>
                      </a:r>
                      <a:r>
                        <a:rPr lang="en-US" dirty="0" smtClean="0"/>
                        <a:t> das subclasses</a:t>
                      </a:r>
                      <a:r>
                        <a:rPr lang="en-US" baseline="0" dirty="0" smtClean="0"/>
                        <a:t> e a </a:t>
                      </a:r>
                      <a:r>
                        <a:rPr lang="en-US" baseline="0" dirty="0" err="1" smtClean="0"/>
                        <a:t>introdução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multiplas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alterações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 </a:t>
                      </a:r>
                      <a:r>
                        <a:rPr lang="en-US" dirty="0" err="1" smtClean="0"/>
                        <a:t>algoritmo</a:t>
                      </a:r>
                      <a:r>
                        <a:rPr lang="en-US" dirty="0" smtClean="0"/>
                        <a:t> reside 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 um </a:t>
                      </a:r>
                      <a:r>
                        <a:rPr lang="en-US" dirty="0" err="1" smtClean="0"/>
                        <a:t>único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lugar</a:t>
                      </a:r>
                      <a:r>
                        <a:rPr lang="en-US" dirty="0" smtClean="0"/>
                        <a:t> e as </a:t>
                      </a:r>
                      <a:r>
                        <a:rPr lang="en-US" dirty="0" err="1" smtClean="0"/>
                        <a:t>alterações</a:t>
                      </a:r>
                      <a:r>
                        <a:rPr lang="en-US" dirty="0" smtClean="0"/>
                        <a:t> so </a:t>
                      </a:r>
                      <a:r>
                        <a:rPr lang="en-US" dirty="0" err="1" smtClean="0"/>
                        <a:t>precisam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feitas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lá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forma </a:t>
                      </a:r>
                      <a:r>
                        <a:rPr lang="en-US" dirty="0" err="1" smtClean="0"/>
                        <a:t>como</a:t>
                      </a:r>
                      <a:r>
                        <a:rPr lang="en-US" dirty="0" smtClean="0"/>
                        <a:t> as classes </a:t>
                      </a:r>
                      <a:r>
                        <a:rPr lang="en-US" dirty="0" err="1" smtClean="0"/>
                        <a:t>são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estruturadas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dificulta</a:t>
                      </a:r>
                      <a:r>
                        <a:rPr lang="en-US" dirty="0" smtClean="0"/>
                        <a:t> a </a:t>
                      </a:r>
                      <a:r>
                        <a:rPr lang="en-US" dirty="0" err="1" smtClean="0"/>
                        <a:t>criação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uma</a:t>
                      </a:r>
                      <a:r>
                        <a:rPr lang="en-US" dirty="0" smtClean="0"/>
                        <a:t> nova </a:t>
                      </a:r>
                      <a:r>
                        <a:rPr lang="en-US" dirty="0" err="1" smtClean="0"/>
                        <a:t>bebida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cafeinizada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 </a:t>
                      </a:r>
                      <a:r>
                        <a:rPr lang="en-US" dirty="0" err="1" smtClean="0"/>
                        <a:t>informações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sobre</a:t>
                      </a:r>
                      <a:r>
                        <a:rPr lang="en-US" baseline="0" dirty="0" smtClean="0"/>
                        <a:t> o </a:t>
                      </a:r>
                      <a:r>
                        <a:rPr lang="en-US" baseline="0" dirty="0" err="1" smtClean="0"/>
                        <a:t>algoritmo</a:t>
                      </a:r>
                      <a:r>
                        <a:rPr lang="en-US" baseline="0" dirty="0" smtClean="0"/>
                        <a:t> e a </a:t>
                      </a:r>
                      <a:r>
                        <a:rPr lang="en-US" baseline="0" dirty="0" err="1" smtClean="0"/>
                        <a:t>sua</a:t>
                      </a:r>
                      <a:r>
                        <a:rPr lang="en-US" baseline="0" dirty="0" smtClean="0"/>
                        <a:t> forma de </a:t>
                      </a:r>
                      <a:r>
                        <a:rPr lang="en-US" baseline="0" dirty="0" err="1" smtClean="0"/>
                        <a:t>implementação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estão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dispersas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através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muitas</a:t>
                      </a:r>
                      <a:r>
                        <a:rPr lang="en-US" baseline="0" dirty="0" smtClean="0"/>
                        <a:t> classes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9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Definindo</a:t>
            </a:r>
            <a:r>
              <a:rPr lang="en-US" dirty="0" smtClean="0"/>
              <a:t> o </a:t>
            </a:r>
            <a:r>
              <a:rPr lang="en-US" dirty="0" err="1" smtClean="0"/>
              <a:t>Padrão</a:t>
            </a:r>
            <a:r>
              <a:rPr lang="en-US" dirty="0" smtClean="0"/>
              <a:t> Template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0100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Template Method define o </a:t>
            </a:r>
            <a:r>
              <a:rPr lang="en-US" dirty="0" err="1" smtClean="0"/>
              <a:t>esquelo</a:t>
            </a:r>
            <a:r>
              <a:rPr lang="en-US" dirty="0" smtClean="0"/>
              <a:t> de um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um </a:t>
            </a:r>
            <a:r>
              <a:rPr lang="en-US" dirty="0" err="1" smtClean="0"/>
              <a:t>método</a:t>
            </a:r>
            <a:r>
              <a:rPr lang="en-US" dirty="0" smtClean="0"/>
              <a:t>, </a:t>
            </a:r>
            <a:r>
              <a:rPr lang="en-US" dirty="0" err="1" smtClean="0"/>
              <a:t>transferindo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de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as subclasses. O Template Method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subclasses  </a:t>
            </a:r>
            <a:r>
              <a:rPr lang="en-US" dirty="0" err="1" smtClean="0"/>
              <a:t>redefinam</a:t>
            </a:r>
            <a:r>
              <a:rPr lang="en-US" dirty="0" smtClean="0"/>
              <a:t> </a:t>
            </a:r>
            <a:r>
              <a:rPr lang="en-US" dirty="0" err="1" smtClean="0"/>
              <a:t>certos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de um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a </a:t>
            </a:r>
            <a:r>
              <a:rPr lang="en-US" dirty="0" err="1" smtClean="0"/>
              <a:t>estrutura</a:t>
            </a:r>
            <a:r>
              <a:rPr lang="en-US" dirty="0" smtClean="0"/>
              <a:t> do </a:t>
            </a:r>
            <a:r>
              <a:rPr lang="en-US" dirty="0" err="1" smtClean="0"/>
              <a:t>próprio</a:t>
            </a:r>
            <a:r>
              <a:rPr lang="en-US" dirty="0" smtClean="0"/>
              <a:t> </a:t>
            </a:r>
            <a:r>
              <a:rPr lang="en-US" dirty="0" err="1" smtClean="0"/>
              <a:t>algoritmo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1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0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padrão</a:t>
            </a:r>
            <a:r>
              <a:rPr lang="en-US" dirty="0" smtClean="0"/>
              <a:t> Template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48965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 smtClean="0"/>
              <a:t>Basicamente</a:t>
            </a:r>
            <a:r>
              <a:rPr lang="en-US" sz="2400" dirty="0" smtClean="0"/>
              <a:t> o </a:t>
            </a:r>
            <a:r>
              <a:rPr lang="en-US" sz="2400" dirty="0" err="1" smtClean="0"/>
              <a:t>padrão</a:t>
            </a:r>
            <a:r>
              <a:rPr lang="en-US" sz="2400" dirty="0" smtClean="0"/>
              <a:t> </a:t>
            </a:r>
            <a:r>
              <a:rPr lang="en-US" sz="2400" dirty="0" err="1" smtClean="0"/>
              <a:t>consiste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gabarito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um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. O </a:t>
            </a:r>
            <a:r>
              <a:rPr lang="en-US" sz="2400" dirty="0" err="1" smtClean="0"/>
              <a:t>que</a:t>
            </a:r>
            <a:r>
              <a:rPr lang="en-US" sz="2400" dirty="0" smtClean="0"/>
              <a:t> é um </a:t>
            </a:r>
            <a:r>
              <a:rPr lang="en-US" sz="2400" dirty="0" err="1" smtClean="0"/>
              <a:t>gabarito</a:t>
            </a:r>
            <a:r>
              <a:rPr lang="en-US" sz="2400" dirty="0" smtClean="0"/>
              <a:t> ? Como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acabou</a:t>
            </a:r>
            <a:r>
              <a:rPr lang="en-US" sz="2400" dirty="0" smtClean="0"/>
              <a:t> de </a:t>
            </a:r>
            <a:r>
              <a:rPr lang="en-US" sz="2400" dirty="0" err="1" smtClean="0"/>
              <a:t>ver</a:t>
            </a:r>
            <a:r>
              <a:rPr lang="en-US" sz="2400" dirty="0" smtClean="0"/>
              <a:t> é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–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especificamente</a:t>
            </a:r>
            <a:r>
              <a:rPr lang="en-US" sz="2400" dirty="0" smtClean="0"/>
              <a:t> é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define um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 com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sequência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passos</a:t>
            </a:r>
            <a:r>
              <a:rPr lang="en-US" sz="2400" dirty="0" smtClean="0"/>
              <a:t>. Um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desses</a:t>
            </a:r>
            <a:r>
              <a:rPr lang="en-US" sz="2400" dirty="0" smtClean="0"/>
              <a:t> </a:t>
            </a:r>
            <a:r>
              <a:rPr lang="en-US" sz="2400" dirty="0" err="1" smtClean="0"/>
              <a:t>passos</a:t>
            </a:r>
            <a:r>
              <a:rPr lang="en-US" sz="2400" dirty="0" smtClean="0"/>
              <a:t> </a:t>
            </a:r>
            <a:r>
              <a:rPr lang="en-US" sz="2400" dirty="0" err="1" smtClean="0"/>
              <a:t>podem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definidos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 </a:t>
            </a:r>
            <a:r>
              <a:rPr lang="en-US" sz="2400" dirty="0" err="1" smtClean="0"/>
              <a:t>abstratos</a:t>
            </a:r>
            <a:r>
              <a:rPr lang="en-US" sz="2400" dirty="0" smtClean="0"/>
              <a:t> e </a:t>
            </a:r>
            <a:r>
              <a:rPr lang="en-US" sz="2400" dirty="0" err="1" smtClean="0"/>
              <a:t>implementados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subclasse</a:t>
            </a:r>
            <a:r>
              <a:rPr lang="en-US" sz="2400" dirty="0" smtClean="0"/>
              <a:t>. </a:t>
            </a:r>
            <a:r>
              <a:rPr lang="en-US" sz="2400" dirty="0" err="1" smtClean="0"/>
              <a:t>Isto</a:t>
            </a:r>
            <a:r>
              <a:rPr lang="en-US" sz="2400" dirty="0" smtClean="0"/>
              <a:t> </a:t>
            </a:r>
            <a:r>
              <a:rPr lang="en-US" sz="2400" dirty="0" err="1" smtClean="0"/>
              <a:t>assegura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 </a:t>
            </a:r>
            <a:r>
              <a:rPr lang="en-US" sz="2400" dirty="0" err="1" smtClean="0"/>
              <a:t>estrutura</a:t>
            </a:r>
            <a:r>
              <a:rPr lang="en-US" sz="2400" dirty="0" smtClean="0"/>
              <a:t> do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 </a:t>
            </a:r>
            <a:r>
              <a:rPr lang="en-US" sz="2400" dirty="0" err="1" smtClean="0"/>
              <a:t>permaneça</a:t>
            </a:r>
            <a:r>
              <a:rPr lang="en-US" sz="2400" dirty="0" smtClean="0"/>
              <a:t> </a:t>
            </a:r>
            <a:r>
              <a:rPr lang="en-US" sz="2400" dirty="0" err="1" smtClean="0"/>
              <a:t>inalterada</a:t>
            </a:r>
            <a:r>
              <a:rPr lang="en-US" sz="2400" dirty="0" smtClean="0"/>
              <a:t>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as subclasses </a:t>
            </a:r>
            <a:r>
              <a:rPr lang="en-US" sz="2400" dirty="0" err="1" smtClean="0"/>
              <a:t>fornecem</a:t>
            </a:r>
            <a:r>
              <a:rPr lang="en-US" sz="2400" dirty="0" smtClean="0"/>
              <a:t> parte da </a:t>
            </a:r>
            <a:r>
              <a:rPr lang="en-US" sz="2400" dirty="0" err="1" smtClean="0"/>
              <a:t>implementação</a:t>
            </a:r>
            <a:r>
              <a:rPr lang="en-US" sz="2400" dirty="0" smtClean="0"/>
              <a:t>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7707"/>
            <a:ext cx="8229600" cy="778098"/>
          </a:xfrm>
        </p:spPr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8800"/>
            <a:ext cx="6296491" cy="4633267"/>
          </a:xfrm>
        </p:spPr>
      </p:pic>
      <p:sp>
        <p:nvSpPr>
          <p:cNvPr id="5" name="CaixaDeTexto 4"/>
          <p:cNvSpPr txBox="1"/>
          <p:nvPr/>
        </p:nvSpPr>
        <p:spPr>
          <a:xfrm>
            <a:off x="0" y="1628800"/>
            <a:ext cx="2123728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ClasseAbstrata</a:t>
            </a:r>
            <a:r>
              <a:rPr lang="en-US" dirty="0" smtClean="0"/>
              <a:t> </a:t>
            </a:r>
            <a:r>
              <a:rPr lang="en-US" dirty="0" err="1" smtClean="0"/>
              <a:t>contém</a:t>
            </a:r>
            <a:r>
              <a:rPr lang="en-US" dirty="0" smtClean="0"/>
              <a:t> o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gabarito</a:t>
            </a:r>
            <a:r>
              <a:rPr lang="en-US" dirty="0" smtClean="0"/>
              <a:t>. </a:t>
            </a:r>
            <a:r>
              <a:rPr lang="en-US" dirty="0" err="1" smtClean="0"/>
              <a:t>Versões</a:t>
            </a:r>
            <a:r>
              <a:rPr lang="en-US" dirty="0" smtClean="0"/>
              <a:t> </a:t>
            </a:r>
            <a:r>
              <a:rPr lang="en-US" dirty="0" err="1" smtClean="0"/>
              <a:t>abstratas</a:t>
            </a:r>
            <a:r>
              <a:rPr lang="en-US" dirty="0" smtClean="0"/>
              <a:t> das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utilizadas</a:t>
            </a:r>
            <a:r>
              <a:rPr lang="en-US" dirty="0" smtClean="0"/>
              <a:t> no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gabarito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3789040"/>
            <a:ext cx="2123728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muitas</a:t>
            </a:r>
            <a:r>
              <a:rPr lang="en-US" dirty="0" smtClean="0"/>
              <a:t> Classes </a:t>
            </a:r>
            <a:r>
              <a:rPr lang="en-US" dirty="0" err="1" smtClean="0"/>
              <a:t>Concretas</a:t>
            </a:r>
            <a:r>
              <a:rPr lang="en-US" dirty="0" smtClean="0"/>
              <a:t>,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implementando</a:t>
            </a:r>
            <a:r>
              <a:rPr lang="en-US" dirty="0" smtClean="0"/>
              <a:t> o </a:t>
            </a:r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 err="1" smtClean="0"/>
              <a:t>completo</a:t>
            </a:r>
            <a:r>
              <a:rPr lang="en-US" dirty="0" smtClean="0"/>
              <a:t> de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exigidas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método-gabarito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419872" y="908720"/>
            <a:ext cx="55446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template method </a:t>
            </a:r>
            <a:r>
              <a:rPr lang="en-US" dirty="0" err="1" smtClean="0"/>
              <a:t>utiliza</a:t>
            </a:r>
            <a:r>
              <a:rPr lang="en-US" dirty="0" smtClean="0"/>
              <a:t> </a:t>
            </a:r>
            <a:r>
              <a:rPr lang="en-US" dirty="0" err="1" smtClean="0"/>
              <a:t>operaçõesPrimitivas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um </a:t>
            </a:r>
            <a:r>
              <a:rPr lang="en-US" dirty="0" err="1" smtClean="0"/>
              <a:t>algoritmo</a:t>
            </a:r>
            <a:r>
              <a:rPr lang="en-US" dirty="0" smtClean="0"/>
              <a:t>, mas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desconectado</a:t>
            </a:r>
            <a:r>
              <a:rPr lang="en-US" dirty="0" smtClean="0"/>
              <a:t> da </a:t>
            </a:r>
            <a:r>
              <a:rPr lang="en-US" dirty="0" err="1" smtClean="0"/>
              <a:t>implementação</a:t>
            </a:r>
            <a:r>
              <a:rPr lang="en-US" dirty="0" smtClean="0"/>
              <a:t> </a:t>
            </a:r>
            <a:r>
              <a:rPr lang="en-US" dirty="0" err="1" smtClean="0"/>
              <a:t>efetiva</a:t>
            </a:r>
            <a:r>
              <a:rPr lang="en-US" dirty="0" smtClean="0"/>
              <a:t> </a:t>
            </a:r>
            <a:r>
              <a:rPr lang="en-US" dirty="0" err="1" smtClean="0"/>
              <a:t>dessa</a:t>
            </a:r>
            <a:r>
              <a:rPr lang="en-US" dirty="0" smtClean="0"/>
              <a:t> </a:t>
            </a:r>
            <a:r>
              <a:rPr lang="en-US" dirty="0" err="1" smtClean="0"/>
              <a:t>operação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084168" y="3861048"/>
            <a:ext cx="288032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ClasseConcreta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as </a:t>
            </a:r>
            <a:r>
              <a:rPr lang="en-US" dirty="0" err="1" smtClean="0"/>
              <a:t>operações</a:t>
            </a:r>
            <a:r>
              <a:rPr lang="en-US" dirty="0" smtClean="0"/>
              <a:t>  </a:t>
            </a:r>
            <a:r>
              <a:rPr lang="en-US" dirty="0" err="1" smtClean="0"/>
              <a:t>abstratas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chamadas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o </a:t>
            </a:r>
            <a:r>
              <a:rPr lang="en-US" dirty="0" err="1" smtClean="0"/>
              <a:t>TemplateMethod</a:t>
            </a:r>
            <a:r>
              <a:rPr lang="en-US" dirty="0" smtClean="0"/>
              <a:t>()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delas</a:t>
            </a:r>
            <a:r>
              <a:rPr lang="en-US" dirty="0" smtClean="0"/>
              <a:t>.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7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206898"/>
            <a:ext cx="4968552" cy="4246626"/>
          </a:xfrm>
        </p:spPr>
      </p:pic>
      <p:sp>
        <p:nvSpPr>
          <p:cNvPr id="5" name="CaixaDeTexto 4"/>
          <p:cNvSpPr txBox="1"/>
          <p:nvPr/>
        </p:nvSpPr>
        <p:spPr>
          <a:xfrm>
            <a:off x="-30998" y="1052736"/>
            <a:ext cx="262778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 ,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declarada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tal</a:t>
            </a:r>
            <a:r>
              <a:rPr lang="en-US" dirty="0" smtClean="0"/>
              <a:t> com o </a:t>
            </a:r>
            <a:r>
              <a:rPr lang="en-US" dirty="0" err="1" smtClean="0"/>
              <a:t>objetivo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completamente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subclasses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forneçam</a:t>
            </a:r>
            <a:r>
              <a:rPr lang="en-US" dirty="0" smtClean="0"/>
              <a:t> a </a:t>
            </a:r>
            <a:r>
              <a:rPr lang="en-US" dirty="0" err="1" smtClean="0"/>
              <a:t>implementação</a:t>
            </a:r>
            <a:r>
              <a:rPr lang="en-US" dirty="0" smtClean="0"/>
              <a:t> das </a:t>
            </a:r>
            <a:r>
              <a:rPr lang="en-US" dirty="0" err="1" smtClean="0"/>
              <a:t>operações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2596786" y="2206898"/>
            <a:ext cx="1255134" cy="718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0" y="6176725"/>
            <a:ext cx="50040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operação</a:t>
            </a:r>
            <a:r>
              <a:rPr lang="en-US" dirty="0" smtClean="0"/>
              <a:t> </a:t>
            </a:r>
            <a:r>
              <a:rPr lang="en-US" dirty="0" err="1" smtClean="0"/>
              <a:t>concreta</a:t>
            </a:r>
            <a:r>
              <a:rPr lang="en-US" dirty="0" smtClean="0"/>
              <a:t> </a:t>
            </a:r>
            <a:r>
              <a:rPr lang="en-US" dirty="0" err="1" smtClean="0"/>
              <a:t>definida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. 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0"/>
          </p:cNvCxnSpPr>
          <p:nvPr/>
        </p:nvCxnSpPr>
        <p:spPr>
          <a:xfrm flipV="1">
            <a:off x="2502024" y="5423863"/>
            <a:ext cx="1956202" cy="752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ve direita 10"/>
          <p:cNvSpPr/>
          <p:nvPr/>
        </p:nvSpPr>
        <p:spPr>
          <a:xfrm>
            <a:off x="7236296" y="4797152"/>
            <a:ext cx="216024" cy="5040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147508" y="5576560"/>
            <a:ext cx="2985281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, </a:t>
            </a:r>
            <a:r>
              <a:rPr lang="en-US" dirty="0" err="1" smtClean="0"/>
              <a:t>duas</a:t>
            </a:r>
            <a:r>
              <a:rPr lang="en-US" dirty="0" smtClean="0"/>
              <a:t> das </a:t>
            </a: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primitivas</a:t>
            </a:r>
            <a:r>
              <a:rPr lang="en-US" dirty="0" smtClean="0"/>
              <a:t> </a:t>
            </a:r>
            <a:r>
              <a:rPr lang="en-US" dirty="0" err="1" smtClean="0"/>
              <a:t>deverãoser</a:t>
            </a:r>
            <a:r>
              <a:rPr lang="en-US" dirty="0" smtClean="0"/>
              <a:t> </a:t>
            </a:r>
            <a:r>
              <a:rPr lang="en-US" dirty="0" err="1" smtClean="0"/>
              <a:t>implementadas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subclasses </a:t>
            </a:r>
            <a:r>
              <a:rPr lang="en-US" dirty="0" err="1" smtClean="0"/>
              <a:t>concretas</a:t>
            </a:r>
            <a:endParaRPr lang="pt-BR" dirty="0"/>
          </a:p>
        </p:txBody>
      </p:sp>
      <p:cxnSp>
        <p:nvCxnSpPr>
          <p:cNvPr id="14" name="Conector de seta reta 13"/>
          <p:cNvCxnSpPr>
            <a:stCxn id="11" idx="1"/>
            <a:endCxn id="12" idx="2"/>
          </p:cNvCxnSpPr>
          <p:nvPr/>
        </p:nvCxnSpPr>
        <p:spPr>
          <a:xfrm>
            <a:off x="7452320" y="5049180"/>
            <a:ext cx="187829" cy="1727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direita 22"/>
          <p:cNvSpPr/>
          <p:nvPr/>
        </p:nvSpPr>
        <p:spPr>
          <a:xfrm>
            <a:off x="5931484" y="3789040"/>
            <a:ext cx="216024" cy="50405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299909" y="3646765"/>
            <a:ext cx="28440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gabarito</a:t>
            </a:r>
            <a:r>
              <a:rPr lang="en-US" dirty="0" smtClean="0"/>
              <a:t> define a </a:t>
            </a:r>
            <a:r>
              <a:rPr lang="en-US" dirty="0" err="1" smtClean="0"/>
              <a:t>sequência</a:t>
            </a:r>
            <a:r>
              <a:rPr lang="en-US" dirty="0" smtClean="0"/>
              <a:t> de </a:t>
            </a:r>
            <a:r>
              <a:rPr lang="en-US" dirty="0" err="1" smtClean="0"/>
              <a:t>passos</a:t>
            </a:r>
            <a:endParaRPr lang="pt-BR" dirty="0"/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6299909" y="2132856"/>
            <a:ext cx="648355" cy="1228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5526218" y="1486525"/>
            <a:ext cx="361778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 é o </a:t>
            </a:r>
            <a:r>
              <a:rPr lang="en-US" dirty="0" err="1" smtClean="0"/>
              <a:t>metodo-gabarito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declarado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final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impedir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subclasses </a:t>
            </a:r>
            <a:r>
              <a:rPr lang="en-US" dirty="0" err="1" smtClean="0"/>
              <a:t>alterem</a:t>
            </a:r>
            <a:r>
              <a:rPr lang="en-US" dirty="0" smtClean="0"/>
              <a:t> as </a:t>
            </a:r>
            <a:r>
              <a:rPr lang="en-US" dirty="0" err="1" smtClean="0"/>
              <a:t>sequências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do </a:t>
            </a:r>
            <a:r>
              <a:rPr lang="en-US" dirty="0" err="1" smtClean="0"/>
              <a:t>algoritmo</a:t>
            </a:r>
            <a:r>
              <a:rPr lang="en-US" dirty="0" smtClean="0"/>
              <a:t> 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6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pt-BR" dirty="0"/>
              <a:t>Vida do Padrão  </a:t>
            </a:r>
            <a:r>
              <a:rPr lang="pt-BR" dirty="0" err="1"/>
              <a:t>Observer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08720"/>
            <a:ext cx="4667896" cy="2913092"/>
          </a:xfrm>
        </p:spPr>
      </p:pic>
      <p:sp>
        <p:nvSpPr>
          <p:cNvPr id="5" name="CaixaDeTexto 4"/>
          <p:cNvSpPr txBox="1"/>
          <p:nvPr/>
        </p:nvSpPr>
        <p:spPr>
          <a:xfrm>
            <a:off x="366922" y="4509120"/>
            <a:ext cx="8597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 </a:t>
            </a:r>
            <a:r>
              <a:rPr lang="pt-BR" b="1" dirty="0" err="1" smtClean="0"/>
              <a:t>Subject</a:t>
            </a:r>
            <a:r>
              <a:rPr lang="pt-BR" b="1" dirty="0" smtClean="0"/>
              <a:t> tem outro novo int.</a:t>
            </a:r>
          </a:p>
          <a:p>
            <a:r>
              <a:rPr lang="pt-BR" dirty="0"/>
              <a:t>O </a:t>
            </a:r>
            <a:r>
              <a:rPr lang="pt-BR" dirty="0" err="1"/>
              <a:t>Subject</a:t>
            </a:r>
            <a:r>
              <a:rPr lang="pt-BR" dirty="0"/>
              <a:t> aceita o pedido de Rato e remove-o do conjunto de observadores.</a:t>
            </a:r>
          </a:p>
          <a:p>
            <a:r>
              <a:rPr lang="pt-BR" dirty="0"/>
              <a:t>Todos as observadores </a:t>
            </a:r>
            <a:r>
              <a:rPr lang="pt-BR" dirty="0" smtClean="0"/>
              <a:t>recebem </a:t>
            </a:r>
            <a:r>
              <a:rPr lang="pt-BR" dirty="0"/>
              <a:t>outra </a:t>
            </a:r>
            <a:r>
              <a:rPr lang="pt-BR" dirty="0" smtClean="0"/>
              <a:t>notificação, </a:t>
            </a:r>
            <a:r>
              <a:rPr lang="pt-BR" dirty="0"/>
              <a:t>com </a:t>
            </a:r>
            <a:r>
              <a:rPr lang="pt-BR" dirty="0" smtClean="0"/>
              <a:t>exceção </a:t>
            </a:r>
            <a:r>
              <a:rPr lang="pt-BR" dirty="0"/>
              <a:t>de Rato, que </a:t>
            </a:r>
            <a:r>
              <a:rPr lang="pt-BR" dirty="0" smtClean="0"/>
              <a:t>não </a:t>
            </a:r>
            <a:r>
              <a:rPr lang="pt-BR" dirty="0"/>
              <a:t>esta mais </a:t>
            </a:r>
            <a:r>
              <a:rPr lang="pt-BR" dirty="0" smtClean="0"/>
              <a:t>incluído. Não </a:t>
            </a:r>
            <a:r>
              <a:rPr lang="pt-BR" dirty="0"/>
              <a:t>fale mais, mas o Rato secretamente perde esses </a:t>
            </a:r>
            <a:r>
              <a:rPr lang="pt-BR" dirty="0" err="1"/>
              <a:t>ints</a:t>
            </a:r>
            <a:r>
              <a:rPr lang="pt-BR" dirty="0"/>
              <a:t>... talvez um dia ele </a:t>
            </a:r>
            <a:r>
              <a:rPr lang="pt-BR" dirty="0" smtClean="0"/>
              <a:t>peça </a:t>
            </a:r>
            <a:r>
              <a:rPr lang="pt-BR" dirty="0"/>
              <a:t>para ser um observador de novo.</a:t>
            </a:r>
            <a:endParaRPr lang="pt-BR" b="1" dirty="0" smtClean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071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abstrata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5560457" cy="4752527"/>
          </a:xfrm>
        </p:spPr>
      </p:pic>
      <p:sp>
        <p:nvSpPr>
          <p:cNvPr id="5" name="CaixaDeTexto 4"/>
          <p:cNvSpPr txBox="1"/>
          <p:nvPr/>
        </p:nvSpPr>
        <p:spPr>
          <a:xfrm>
            <a:off x="5220072" y="801578"/>
            <a:ext cx="39239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Mudamos</a:t>
            </a:r>
            <a:r>
              <a:rPr lang="en-US" dirty="0" smtClean="0"/>
              <a:t> o </a:t>
            </a:r>
            <a:r>
              <a:rPr lang="en-US" dirty="0" err="1" smtClean="0"/>
              <a:t>TemplateMethod</a:t>
            </a:r>
            <a:r>
              <a:rPr lang="en-US" dirty="0" smtClean="0"/>
              <a:t>()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incluir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nova </a:t>
            </a:r>
            <a:r>
              <a:rPr lang="en-US" dirty="0" err="1" smtClean="0"/>
              <a:t>chamada</a:t>
            </a:r>
            <a:r>
              <a:rPr lang="en-US" dirty="0" smtClean="0"/>
              <a:t> de </a:t>
            </a:r>
            <a:r>
              <a:rPr lang="en-US" dirty="0" err="1" smtClean="0"/>
              <a:t>metodo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4355976" y="1124744"/>
            <a:ext cx="864096" cy="1944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817288" y="2745794"/>
            <a:ext cx="421920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Continuam</a:t>
            </a:r>
            <a:r>
              <a:rPr lang="en-US" dirty="0" smtClean="0"/>
              <a:t> </a:t>
            </a:r>
            <a:r>
              <a:rPr lang="en-US" dirty="0" err="1" smtClean="0"/>
              <a:t>existindo</a:t>
            </a:r>
            <a:r>
              <a:rPr lang="en-US" dirty="0" smtClean="0"/>
              <a:t> </a:t>
            </a:r>
            <a:r>
              <a:rPr lang="en-US" dirty="0" err="1" smtClean="0"/>
              <a:t>nossos</a:t>
            </a:r>
            <a:r>
              <a:rPr lang="en-US" dirty="0" smtClean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</a:t>
            </a:r>
            <a:r>
              <a:rPr lang="en-US" dirty="0" err="1" smtClean="0"/>
              <a:t>primitivos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abstratos</a:t>
            </a:r>
            <a:r>
              <a:rPr lang="en-US" dirty="0" smtClean="0"/>
              <a:t> e </a:t>
            </a:r>
            <a:r>
              <a:rPr lang="en-US" dirty="0" err="1" smtClean="0"/>
              <a:t>implementados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subclasses </a:t>
            </a:r>
            <a:r>
              <a:rPr lang="en-US" dirty="0" err="1" smtClean="0"/>
              <a:t>concretas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2"/>
          </p:cNvCxnSpPr>
          <p:nvPr/>
        </p:nvCxnSpPr>
        <p:spPr>
          <a:xfrm flipH="1">
            <a:off x="4644008" y="3669124"/>
            <a:ext cx="2282884" cy="551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072433" y="4732839"/>
            <a:ext cx="40715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Uma </a:t>
            </a:r>
            <a:r>
              <a:rPr lang="en-US" dirty="0" err="1" smtClean="0"/>
              <a:t>operação</a:t>
            </a:r>
            <a:r>
              <a:rPr lang="en-US" dirty="0" smtClean="0"/>
              <a:t> </a:t>
            </a:r>
            <a:r>
              <a:rPr lang="en-US" dirty="0" err="1" smtClean="0"/>
              <a:t>concreta</a:t>
            </a:r>
            <a:r>
              <a:rPr lang="en-US" dirty="0" smtClean="0"/>
              <a:t> e </a:t>
            </a:r>
            <a:r>
              <a:rPr lang="en-US" dirty="0" err="1" smtClean="0"/>
              <a:t>definida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abstrata</a:t>
            </a:r>
            <a:r>
              <a:rPr lang="en-US" dirty="0" smtClean="0"/>
              <a:t>. </a:t>
            </a:r>
            <a:r>
              <a:rPr lang="en-US" dirty="0" err="1" smtClean="0"/>
              <a:t>Esta</a:t>
            </a:r>
            <a:r>
              <a:rPr lang="en-US" dirty="0" smtClean="0"/>
              <a:t> é final,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as subclasses 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possa</a:t>
            </a:r>
            <a:r>
              <a:rPr lang="en-US" dirty="0" smtClean="0"/>
              <a:t> </a:t>
            </a:r>
            <a:r>
              <a:rPr lang="en-US" dirty="0" err="1" smtClean="0"/>
              <a:t>alterá</a:t>
            </a:r>
            <a:r>
              <a:rPr lang="en-US" dirty="0" smtClean="0"/>
              <a:t>-la, e </a:t>
            </a:r>
            <a:r>
              <a:rPr lang="en-US" dirty="0" err="1" smtClean="0"/>
              <a:t>pode</a:t>
            </a:r>
            <a:r>
              <a:rPr lang="en-US" dirty="0" smtClean="0"/>
              <a:t>-se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38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6799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 classe Abstrata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" y="1700808"/>
            <a:ext cx="5897264" cy="4902544"/>
          </a:xfrm>
        </p:spPr>
      </p:pic>
      <p:sp>
        <p:nvSpPr>
          <p:cNvPr id="5" name="CaixaDeTexto 4"/>
          <p:cNvSpPr txBox="1"/>
          <p:nvPr/>
        </p:nvSpPr>
        <p:spPr>
          <a:xfrm>
            <a:off x="179512" y="706499"/>
            <a:ext cx="896448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Mudamos o </a:t>
            </a:r>
            <a:r>
              <a:rPr lang="pt-BR" sz="2000" dirty="0" err="1" smtClean="0"/>
              <a:t>templateMethod</a:t>
            </a:r>
            <a:r>
              <a:rPr lang="pt-BR" sz="2000" dirty="0" smtClean="0"/>
              <a:t>() para incluir uma nova chamada de método</a:t>
            </a:r>
            <a:endParaRPr lang="pt-BR" sz="2000" dirty="0"/>
          </a:p>
        </p:txBody>
      </p:sp>
      <p:cxnSp>
        <p:nvCxnSpPr>
          <p:cNvPr id="7" name="Conector de seta reta 6"/>
          <p:cNvCxnSpPr>
            <a:stCxn id="5" idx="2"/>
          </p:cNvCxnSpPr>
          <p:nvPr/>
        </p:nvCxnSpPr>
        <p:spPr>
          <a:xfrm flipH="1">
            <a:off x="4283968" y="1106609"/>
            <a:ext cx="377788" cy="16743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4860032" y="1779840"/>
            <a:ext cx="4283968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Continuam existindo nossos métodos primitivos, que são abstratos e implementados pior subclasses concretas. </a:t>
            </a:r>
            <a:endParaRPr lang="pt-BR" sz="2000" dirty="0"/>
          </a:p>
        </p:txBody>
      </p:sp>
      <p:cxnSp>
        <p:nvCxnSpPr>
          <p:cNvPr id="11" name="Conector de seta reta 10"/>
          <p:cNvCxnSpPr>
            <a:stCxn id="9" idx="2"/>
          </p:cNvCxnSpPr>
          <p:nvPr/>
        </p:nvCxnSpPr>
        <p:spPr>
          <a:xfrm flipH="1">
            <a:off x="4283968" y="3103279"/>
            <a:ext cx="2718048" cy="1189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868144" y="3305020"/>
            <a:ext cx="3275856" cy="255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Uma operação concreta e definida em uma classe abstrata.  Esta é final para as subclasses não possam alterá-la e pode ser utilizada diretamente no </a:t>
            </a:r>
            <a:r>
              <a:rPr lang="pt-BR" sz="2000" dirty="0" err="1" smtClean="0"/>
              <a:t>template</a:t>
            </a:r>
            <a:r>
              <a:rPr lang="pt-BR" sz="2000" dirty="0" smtClean="0"/>
              <a:t> </a:t>
            </a:r>
            <a:r>
              <a:rPr lang="pt-BR" sz="2000" dirty="0" err="1" smtClean="0"/>
              <a:t>method</a:t>
            </a:r>
            <a:r>
              <a:rPr lang="pt-BR" sz="2000" dirty="0" smtClean="0"/>
              <a:t> ou por outra subclasses</a:t>
            </a:r>
            <a:endParaRPr lang="pt-BR" sz="20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14033" y="6309320"/>
            <a:ext cx="7517657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Um método concreto que não faz coisa alguma</a:t>
            </a:r>
            <a:endParaRPr lang="pt-BR" sz="2000" dirty="0"/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2771800" y="6093296"/>
            <a:ext cx="170106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558"/>
            <a:ext cx="6079982" cy="5054442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classe Abstrata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76056" y="1844824"/>
            <a:ext cx="4067944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Podemos também ter métodos concretos que, por definição, não fazem nada. Chamamos esses métodos de ganchos (ou </a:t>
            </a:r>
            <a:r>
              <a:rPr lang="pt-BR" sz="2000" dirty="0" err="1" smtClean="0"/>
              <a:t>hooks</a:t>
            </a:r>
            <a:r>
              <a:rPr lang="pt-BR" sz="2000" dirty="0" smtClean="0"/>
              <a:t> ). As subclasses podem alterá-las livremente, mas não estão obrigadas a fazer isso. </a:t>
            </a:r>
            <a:endParaRPr lang="pt-BR" sz="2000" dirty="0"/>
          </a:p>
        </p:txBody>
      </p:sp>
      <p:cxnSp>
        <p:nvCxnSpPr>
          <p:cNvPr id="8" name="Conector de seta reta 7"/>
          <p:cNvCxnSpPr>
            <a:stCxn id="6" idx="2"/>
          </p:cNvCxnSpPr>
          <p:nvPr/>
        </p:nvCxnSpPr>
        <p:spPr>
          <a:xfrm flipH="1">
            <a:off x="3491880" y="4091593"/>
            <a:ext cx="3618148" cy="1857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7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“gancho” do </a:t>
            </a:r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/>
              <a:t>Um gancho ou </a:t>
            </a:r>
            <a:r>
              <a:rPr lang="pt-BR" sz="2400" i="1" dirty="0" err="1"/>
              <a:t>hook</a:t>
            </a:r>
            <a:r>
              <a:rPr lang="pt-BR" sz="2400" i="1" dirty="0"/>
              <a:t> </a:t>
            </a:r>
            <a:r>
              <a:rPr lang="pt-BR" sz="2400" dirty="0"/>
              <a:t>e </a:t>
            </a:r>
            <a:r>
              <a:rPr lang="pt-BR" sz="2400" dirty="0" smtClean="0"/>
              <a:t>um método </a:t>
            </a:r>
            <a:r>
              <a:rPr lang="pt-BR" sz="2400" dirty="0"/>
              <a:t>que e declarado na classe abstrata mas </a:t>
            </a:r>
            <a:r>
              <a:rPr lang="pt-BR" sz="2400" dirty="0" smtClean="0"/>
              <a:t>só </a:t>
            </a:r>
            <a:r>
              <a:rPr lang="pt-BR" sz="2400" dirty="0"/>
              <a:t>recebe como </a:t>
            </a:r>
            <a:r>
              <a:rPr lang="pt-BR" sz="2400" dirty="0" smtClean="0"/>
              <a:t>padrão </a:t>
            </a:r>
            <a:r>
              <a:rPr lang="pt-BR" sz="2400" dirty="0"/>
              <a:t>uma </a:t>
            </a:r>
            <a:r>
              <a:rPr lang="pt-BR" sz="2400" dirty="0" smtClean="0"/>
              <a:t>implementação </a:t>
            </a:r>
            <a:r>
              <a:rPr lang="pt-BR" sz="2400" dirty="0"/>
              <a:t>vazia. Isto permite que as subclasses usem o gancho para se conectarem ao algoritmo em </a:t>
            </a:r>
            <a:r>
              <a:rPr lang="pt-BR" sz="2400" dirty="0" smtClean="0"/>
              <a:t>vários </a:t>
            </a:r>
            <a:r>
              <a:rPr lang="pt-BR" sz="2400" dirty="0"/>
              <a:t>pontos, caso assim o desejem; uma subclasse </a:t>
            </a:r>
            <a:r>
              <a:rPr lang="pt-BR" sz="2400" dirty="0" smtClean="0"/>
              <a:t>também </a:t>
            </a:r>
            <a:r>
              <a:rPr lang="pt-BR" sz="2400" dirty="0"/>
              <a:t>pode simplesmente ignorar o gancho.</a:t>
            </a:r>
          </a:p>
          <a:p>
            <a:pPr algn="just">
              <a:lnSpc>
                <a:spcPct val="150000"/>
              </a:lnSpc>
            </a:pPr>
            <a:r>
              <a:rPr lang="pt-BR" sz="2400" dirty="0"/>
              <a:t>Os ganchos </a:t>
            </a:r>
            <a:r>
              <a:rPr lang="pt-BR" sz="2400" dirty="0" smtClean="0"/>
              <a:t>tem </a:t>
            </a:r>
            <a:r>
              <a:rPr lang="pt-BR" sz="2400" dirty="0"/>
              <a:t>varias utilidades. Examinaremos uma agora e discutiremos outras mais adiante: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2114"/>
          </a:xfrm>
        </p:spPr>
        <p:txBody>
          <a:bodyPr/>
          <a:lstStyle/>
          <a:p>
            <a:r>
              <a:rPr lang="pt-BR" dirty="0"/>
              <a:t>O “gancho” do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3784"/>
            <a:ext cx="5328592" cy="5734322"/>
          </a:xfrm>
        </p:spPr>
      </p:pic>
      <p:sp>
        <p:nvSpPr>
          <p:cNvPr id="5" name="Retângulo 4"/>
          <p:cNvSpPr/>
          <p:nvPr/>
        </p:nvSpPr>
        <p:spPr>
          <a:xfrm>
            <a:off x="179512" y="2348880"/>
            <a:ext cx="4320480" cy="576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437074" y="911727"/>
            <a:ext cx="3635897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Acrescentamos uma pequena instrução condicional cujo sucesso é baseado num método concreto, </a:t>
            </a:r>
            <a:r>
              <a:rPr lang="pt-BR" dirty="0" err="1" smtClean="0"/>
              <a:t>customerWantsCondiments</a:t>
            </a:r>
            <a:r>
              <a:rPr lang="pt-BR" dirty="0" smtClean="0"/>
              <a:t>(). O método </a:t>
            </a:r>
            <a:r>
              <a:rPr lang="pt-BR" dirty="0" err="1" smtClean="0"/>
              <a:t>addCondiments</a:t>
            </a:r>
            <a:r>
              <a:rPr lang="pt-BR" dirty="0" smtClean="0"/>
              <a:t>()só é chamado se o cliente efetivamente quiser condimentos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4499992" y="2470040"/>
            <a:ext cx="936104" cy="166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12648" y="5661248"/>
            <a:ext cx="4320480" cy="5760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436096" y="3095452"/>
            <a:ext cx="3635897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definimos um método com uma implementação (quase) vazia . Este método só retorna </a:t>
            </a:r>
            <a:r>
              <a:rPr lang="pt-BR" dirty="0" err="1" smtClean="0"/>
              <a:t>true</a:t>
            </a:r>
            <a:r>
              <a:rPr lang="pt-BR" dirty="0" smtClean="0"/>
              <a:t> e não faz mais nada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3995936" y="3695616"/>
            <a:ext cx="1440160" cy="1965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436095" y="4460919"/>
            <a:ext cx="3635897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Isto é um gancho, porque a subclasse pode alterar esse método mas não precisa </a:t>
            </a:r>
            <a:r>
              <a:rPr lang="pt-BR" dirty="0" err="1" smtClean="0"/>
              <a:t>necessáriamente</a:t>
            </a:r>
            <a:r>
              <a:rPr lang="pt-BR" dirty="0" smtClean="0"/>
              <a:t> fazê-lo.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4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463"/>
            <a:ext cx="8229600" cy="850106"/>
          </a:xfrm>
        </p:spPr>
        <p:txBody>
          <a:bodyPr/>
          <a:lstStyle/>
          <a:p>
            <a:r>
              <a:rPr lang="pt-BR" dirty="0" smtClean="0"/>
              <a:t>Usando o gancho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712968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Para usar um gancho, basta alterá-lo na subclasse. Neste exemplo, o gancho determina-se </a:t>
            </a:r>
            <a:r>
              <a:rPr lang="pt-BR" sz="2400" dirty="0" err="1" smtClean="0"/>
              <a:t>CaffeineBeverage</a:t>
            </a:r>
            <a:r>
              <a:rPr lang="pt-BR" sz="2400" dirty="0" smtClean="0"/>
              <a:t> avaliará ou não uma certa parte do algoritmo – especificamente, se acrescentará um condimento à bebida. Para saber se o cliente quer ou não condimento, basta perguntar a ele.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827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Usando o gancho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" y="1311501"/>
            <a:ext cx="5616624" cy="5535878"/>
          </a:xfrm>
        </p:spPr>
      </p:pic>
      <p:cxnSp>
        <p:nvCxnSpPr>
          <p:cNvPr id="6" name="Conector reto 5"/>
          <p:cNvCxnSpPr/>
          <p:nvPr/>
        </p:nvCxnSpPr>
        <p:spPr>
          <a:xfrm>
            <a:off x="467544" y="3140968"/>
            <a:ext cx="28803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52120" y="879103"/>
            <a:ext cx="331236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é onde você cancela o gancho substituindo pelas suas próprias funcionalidades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4283968" y="1340768"/>
            <a:ext cx="136815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646515" y="1954833"/>
            <a:ext cx="331236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Pergunta ao usuário qual é a sua decisão sobre os condimentos e retorna verdadeiro ou falso dependendo da resposta.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flipH="1">
            <a:off x="2843808" y="2554997"/>
            <a:ext cx="2802707" cy="729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10" idx="1"/>
          </p:cNvCxnSpPr>
          <p:nvPr/>
        </p:nvCxnSpPr>
        <p:spPr>
          <a:xfrm flipH="1">
            <a:off x="2051720" y="2554998"/>
            <a:ext cx="3594795" cy="145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634639" y="3310003"/>
            <a:ext cx="3312368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Este trecho de código pergunta ao usuário se ele gostaria de adicionar leite ou </a:t>
            </a:r>
            <a:r>
              <a:rPr lang="pt-BR" dirty="0" err="1" smtClean="0"/>
              <a:t>açucar</a:t>
            </a:r>
            <a:r>
              <a:rPr lang="pt-BR" dirty="0" smtClean="0"/>
              <a:t> e lê a resposta digitada na linha de comando.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9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27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Fazendo um </a:t>
            </a:r>
            <a:r>
              <a:rPr lang="pt-BR" dirty="0" err="1" smtClean="0"/>
              <a:t>test</a:t>
            </a:r>
            <a:r>
              <a:rPr lang="pt-BR" dirty="0" smtClean="0"/>
              <a:t>-drive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1"/>
            <a:ext cx="8856984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OK, a água já está fervendo...Aqui está o código de teste que nos permitirá criar um chá quente ou um café quente.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" y="1843562"/>
            <a:ext cx="5890616" cy="50144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531542" y="3429000"/>
            <a:ext cx="33123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Cria um chá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4644008" y="3613666"/>
            <a:ext cx="887534" cy="967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5531542" y="3912731"/>
            <a:ext cx="33123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Um café</a:t>
            </a:r>
            <a:endParaRPr lang="pt-BR" dirty="0"/>
          </a:p>
        </p:txBody>
      </p:sp>
      <p:cxnSp>
        <p:nvCxnSpPr>
          <p:cNvPr id="10" name="Conector de seta reta 9"/>
          <p:cNvCxnSpPr>
            <a:stCxn id="8" idx="2"/>
          </p:cNvCxnSpPr>
          <p:nvPr/>
        </p:nvCxnSpPr>
        <p:spPr>
          <a:xfrm flipH="1">
            <a:off x="5531542" y="4282063"/>
            <a:ext cx="1656184" cy="515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531542" y="5301208"/>
            <a:ext cx="33123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 chama </a:t>
            </a:r>
            <a:r>
              <a:rPr lang="pt-BR" dirty="0" err="1" smtClean="0"/>
              <a:t>prepareRecipe</a:t>
            </a:r>
            <a:r>
              <a:rPr lang="pt-BR" dirty="0" smtClean="0"/>
              <a:t>() para ambos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H="1" flipV="1">
            <a:off x="4788024" y="5445224"/>
            <a:ext cx="743518" cy="179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087775" y="5624373"/>
            <a:ext cx="443767" cy="323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73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Fazendo um </a:t>
            </a:r>
            <a:r>
              <a:rPr lang="pt-BR" dirty="0" err="1"/>
              <a:t>test</a:t>
            </a:r>
            <a:r>
              <a:rPr lang="pt-BR" dirty="0"/>
              <a:t>-drive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6034"/>
            <a:ext cx="5904658" cy="5541966"/>
          </a:xfrm>
        </p:spPr>
      </p:pic>
      <p:sp>
        <p:nvSpPr>
          <p:cNvPr id="7" name="CaixaDeTexto 6"/>
          <p:cNvSpPr txBox="1"/>
          <p:nvPr/>
        </p:nvSpPr>
        <p:spPr>
          <a:xfrm>
            <a:off x="3635896" y="1305634"/>
            <a:ext cx="550810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Uma </a:t>
            </a:r>
            <a:r>
              <a:rPr lang="pt-BR" dirty="0" err="1" smtClean="0"/>
              <a:t>xicará</a:t>
            </a:r>
            <a:r>
              <a:rPr lang="pt-BR" dirty="0" smtClean="0"/>
              <a:t> de chá fumegante, é claro que queremos aquele limão 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2"/>
          </p:cNvCxnSpPr>
          <p:nvPr/>
        </p:nvCxnSpPr>
        <p:spPr>
          <a:xfrm flipH="1">
            <a:off x="3851920" y="1951965"/>
            <a:ext cx="2538028" cy="2701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788024" y="4006805"/>
            <a:ext cx="435597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É uma deliciosa xícara de café bem quente mas sem adicionar nada que engorde. 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2"/>
          </p:cNvCxnSpPr>
          <p:nvPr/>
        </p:nvCxnSpPr>
        <p:spPr>
          <a:xfrm flipH="1">
            <a:off x="5220072" y="4653136"/>
            <a:ext cx="1745940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5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266"/>
            <a:ext cx="8229600" cy="778098"/>
          </a:xfrm>
        </p:spPr>
        <p:txBody>
          <a:bodyPr/>
          <a:lstStyle/>
          <a:p>
            <a:r>
              <a:rPr lang="pt-BR" dirty="0" smtClean="0"/>
              <a:t>Algumas Observações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532859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b="1" dirty="0" smtClean="0"/>
              <a:t>Ao criar </a:t>
            </a:r>
            <a:r>
              <a:rPr lang="pt-BR" b="1" dirty="0"/>
              <a:t>um </a:t>
            </a:r>
            <a:r>
              <a:rPr lang="pt-BR" b="1" dirty="0" err="1"/>
              <a:t>template</a:t>
            </a:r>
            <a:r>
              <a:rPr lang="pt-BR" b="1" dirty="0"/>
              <a:t> </a:t>
            </a:r>
            <a:r>
              <a:rPr lang="pt-BR" b="1" dirty="0" err="1"/>
              <a:t>method</a:t>
            </a:r>
            <a:r>
              <a:rPr lang="pt-BR" b="1" dirty="0"/>
              <a:t>, </a:t>
            </a:r>
            <a:r>
              <a:rPr lang="pt-BR" b="1" dirty="0" smtClean="0"/>
              <a:t>como posso </a:t>
            </a:r>
            <a:r>
              <a:rPr lang="pt-BR" b="1" dirty="0"/>
              <a:t>saber quando devo usar abstratos e quando devo </a:t>
            </a:r>
            <a:r>
              <a:rPr lang="pt-BR" b="1" dirty="0" smtClean="0"/>
              <a:t>usar ganchos ?</a:t>
            </a:r>
            <a:endParaRPr lang="pt-BR" b="1" dirty="0"/>
          </a:p>
          <a:p>
            <a:endParaRPr lang="pt-BR" b="1" dirty="0" smtClean="0"/>
          </a:p>
          <a:p>
            <a:pPr marL="0" indent="0" algn="just">
              <a:lnSpc>
                <a:spcPct val="160000"/>
              </a:lnSpc>
              <a:buNone/>
            </a:pPr>
            <a:r>
              <a:rPr lang="pt-BR" b="1" dirty="0" smtClean="0"/>
              <a:t>R:  Use </a:t>
            </a:r>
            <a:r>
              <a:rPr lang="pt-BR" dirty="0" smtClean="0"/>
              <a:t>métodos </a:t>
            </a:r>
            <a:r>
              <a:rPr lang="pt-BR" dirty="0"/>
              <a:t>abstratos quando </a:t>
            </a:r>
            <a:r>
              <a:rPr lang="pt-BR" dirty="0" smtClean="0"/>
              <a:t>a sua subclasse </a:t>
            </a:r>
            <a:r>
              <a:rPr lang="pt-BR" dirty="0"/>
              <a:t>TIVER QUE fornecer </a:t>
            </a:r>
            <a:r>
              <a:rPr lang="pt-BR" dirty="0" smtClean="0"/>
              <a:t>obrigatoriamente  uma implementação do método ou </a:t>
            </a:r>
            <a:r>
              <a:rPr lang="pt-BR" dirty="0"/>
              <a:t>passo estipulado no </a:t>
            </a:r>
            <a:r>
              <a:rPr lang="pt-BR" dirty="0" smtClean="0"/>
              <a:t>algoritmo. Use </a:t>
            </a:r>
            <a:r>
              <a:rPr lang="pt-BR" dirty="0"/>
              <a:t>ganchos quando essa parte </a:t>
            </a:r>
            <a:r>
              <a:rPr lang="pt-BR" dirty="0" smtClean="0"/>
              <a:t>do algoritmo for opcional. </a:t>
            </a:r>
            <a:r>
              <a:rPr lang="pt-BR" dirty="0"/>
              <a:t>Uma </a:t>
            </a:r>
            <a:r>
              <a:rPr lang="pt-BR" dirty="0" smtClean="0"/>
              <a:t>subclasse pode ou não optar </a:t>
            </a:r>
            <a:r>
              <a:rPr lang="pt-BR" dirty="0"/>
              <a:t>pela </a:t>
            </a:r>
            <a:r>
              <a:rPr lang="pt-BR" dirty="0" smtClean="0"/>
              <a:t>implementação de um gancho.</a:t>
            </a:r>
            <a:endParaRPr lang="pt-BR" dirty="0"/>
          </a:p>
          <a:p>
            <a:pPr algn="just"/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74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Uma história sobre observador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07" y="908720"/>
            <a:ext cx="4554986" cy="5908924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0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/>
              <a:t>Algumas Observações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5760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t-BR" sz="2400" b="1" dirty="0" smtClean="0"/>
              <a:t>Para que que são </a:t>
            </a:r>
            <a:r>
              <a:rPr lang="pt-BR" sz="2400" b="1" dirty="0"/>
              <a:t>usados os ganchos?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Os ganchos tem várias </a:t>
            </a:r>
            <a:r>
              <a:rPr lang="pt-BR" sz="2400" dirty="0"/>
              <a:t>utilidades</a:t>
            </a:r>
            <a:r>
              <a:rPr lang="pt-BR" sz="2400" dirty="0" smtClean="0"/>
              <a:t>. Como acabamos de </a:t>
            </a:r>
            <a:r>
              <a:rPr lang="pt-BR" sz="2400" dirty="0"/>
              <a:t>mencionar, um </a:t>
            </a:r>
            <a:r>
              <a:rPr lang="pt-BR" sz="2400" dirty="0" smtClean="0"/>
              <a:t>gancho permite </a:t>
            </a:r>
            <a:r>
              <a:rPr lang="pt-BR" sz="2400" dirty="0"/>
              <a:t>que uma subclasse </a:t>
            </a:r>
            <a:r>
              <a:rPr lang="pt-BR" sz="2400" dirty="0" smtClean="0"/>
              <a:t>implemente  </a:t>
            </a:r>
            <a:r>
              <a:rPr lang="pt-BR" sz="2400" dirty="0"/>
              <a:t>uma parte </a:t>
            </a:r>
            <a:r>
              <a:rPr lang="pt-BR" sz="2400" dirty="0" smtClean="0"/>
              <a:t>opcional </a:t>
            </a:r>
            <a:r>
              <a:rPr lang="pt-BR" sz="2400" dirty="0"/>
              <a:t>de um </a:t>
            </a:r>
            <a:r>
              <a:rPr lang="pt-BR" sz="2400" dirty="0" smtClean="0"/>
              <a:t>algoritmo ou</a:t>
            </a:r>
            <a:r>
              <a:rPr lang="pt-BR" sz="2400" dirty="0"/>
              <a:t>, se </a:t>
            </a:r>
            <a:r>
              <a:rPr lang="pt-BR" sz="2400" dirty="0" smtClean="0"/>
              <a:t>não </a:t>
            </a:r>
            <a:r>
              <a:rPr lang="pt-BR" sz="2400" dirty="0"/>
              <a:t>for importante </a:t>
            </a:r>
            <a:r>
              <a:rPr lang="pt-BR" sz="2400" dirty="0" smtClean="0"/>
              <a:t>para a subclasse, </a:t>
            </a:r>
            <a:r>
              <a:rPr lang="pt-BR" sz="2400" dirty="0"/>
              <a:t>que ela simplesmente </a:t>
            </a:r>
            <a:r>
              <a:rPr lang="pt-BR" sz="2400" dirty="0" smtClean="0"/>
              <a:t>ignore </a:t>
            </a:r>
            <a:r>
              <a:rPr lang="pt-BR" sz="2400" dirty="0"/>
              <a:t>essa parte. Outra finalidade </a:t>
            </a:r>
            <a:r>
              <a:rPr lang="pt-BR" sz="2400" dirty="0" smtClean="0"/>
              <a:t>é </a:t>
            </a:r>
            <a:r>
              <a:rPr lang="pt-BR" sz="2400" dirty="0"/>
              <a:t>permitir que a subclasse reaja a algum passo do gabarito que esta prestes a ocorrer </a:t>
            </a:r>
            <a:r>
              <a:rPr lang="pt-BR" sz="2400" dirty="0" smtClean="0"/>
              <a:t>ou </a:t>
            </a:r>
            <a:r>
              <a:rPr lang="pt-BR" sz="2400" dirty="0"/>
              <a:t>acaba de ocorrer. Por exemplo, um </a:t>
            </a:r>
            <a:r>
              <a:rPr lang="pt-BR" sz="2400" dirty="0" smtClean="0"/>
              <a:t>método-gancho </a:t>
            </a:r>
            <a:r>
              <a:rPr lang="pt-BR" sz="2400" dirty="0"/>
              <a:t>como </a:t>
            </a:r>
            <a:r>
              <a:rPr lang="pt-BR" sz="2400" dirty="0" err="1"/>
              <a:t>repetirListaOrdenada</a:t>
            </a:r>
            <a:r>
              <a:rPr lang="pt-BR" sz="2400" dirty="0"/>
              <a:t>() permitiria que a subclasse executasse alguma atividade, como exibir novamente na tela uma </a:t>
            </a:r>
            <a:r>
              <a:rPr lang="pt-BR" sz="2400" dirty="0" smtClean="0"/>
              <a:t>listagem </a:t>
            </a:r>
            <a:r>
              <a:rPr lang="pt-BR" sz="2400" dirty="0"/>
              <a:t>interna quando ela acabasse de ser reordenada. Como vimos, um gancho </a:t>
            </a:r>
            <a:r>
              <a:rPr lang="pt-BR" sz="2400" dirty="0" smtClean="0"/>
              <a:t>também </a:t>
            </a:r>
            <a:r>
              <a:rPr lang="pt-BR" sz="2400" dirty="0"/>
              <a:t>permite que uma subclasse tome uma </a:t>
            </a:r>
            <a:r>
              <a:rPr lang="pt-BR" sz="2400" dirty="0" smtClean="0"/>
              <a:t>decisão </a:t>
            </a:r>
            <a:r>
              <a:rPr lang="pt-BR" sz="2400" dirty="0"/>
              <a:t>pela classe abstrata.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5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9220"/>
            <a:ext cx="8229600" cy="922114"/>
          </a:xfrm>
        </p:spPr>
        <p:txBody>
          <a:bodyPr/>
          <a:lstStyle/>
          <a:p>
            <a:r>
              <a:rPr lang="pt-BR" dirty="0"/>
              <a:t>Algumas Observações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 smtClean="0"/>
              <a:t> </a:t>
            </a:r>
            <a:r>
              <a:rPr lang="pt-BR" b="1" dirty="0"/>
              <a:t>Uma subclasse tem que implementar todos os </a:t>
            </a:r>
            <a:r>
              <a:rPr lang="pt-BR" b="1" dirty="0" smtClean="0"/>
              <a:t>métodos </a:t>
            </a:r>
            <a:r>
              <a:rPr lang="pt-BR" b="1" dirty="0"/>
              <a:t>abstratos da classe abstrata?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  <a:r>
              <a:rPr lang="pt-BR" dirty="0"/>
              <a:t>Sim, cada subclasse concreta define todo o conjunto de </a:t>
            </a:r>
            <a:r>
              <a:rPr lang="pt-BR" dirty="0" smtClean="0"/>
              <a:t>métodos </a:t>
            </a:r>
            <a:r>
              <a:rPr lang="pt-BR" dirty="0"/>
              <a:t>abstratos, fornecendo uma </a:t>
            </a:r>
            <a:r>
              <a:rPr lang="pt-BR" dirty="0" smtClean="0"/>
              <a:t>implementação </a:t>
            </a:r>
            <a:r>
              <a:rPr lang="pt-BR" dirty="0"/>
              <a:t>completa dos passos que </a:t>
            </a:r>
            <a:r>
              <a:rPr lang="pt-BR" dirty="0" smtClean="0"/>
              <a:t>não </a:t>
            </a:r>
            <a:r>
              <a:rPr lang="pt-BR" dirty="0"/>
              <a:t>foram definidos explicitamente no algoritmo do </a:t>
            </a:r>
            <a:r>
              <a:rPr lang="pt-BR" dirty="0" err="1" smtClean="0"/>
              <a:t>template</a:t>
            </a:r>
            <a:r>
              <a:rPr lang="pt-BR" dirty="0" smtClean="0"/>
              <a:t>  </a:t>
            </a:r>
            <a:r>
              <a:rPr lang="en-US" dirty="0" smtClean="0"/>
              <a:t>method</a:t>
            </a:r>
            <a:r>
              <a:rPr lang="en-US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3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195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Algumas Observações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764704"/>
            <a:ext cx="9036496" cy="583264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 err="1" smtClean="0"/>
              <a:t>Parece</a:t>
            </a:r>
            <a:r>
              <a:rPr lang="en-US" b="1" dirty="0" smtClean="0"/>
              <a:t> </a:t>
            </a:r>
            <a:r>
              <a:rPr lang="en-US" b="1" dirty="0" err="1"/>
              <a:t>que</a:t>
            </a:r>
            <a:r>
              <a:rPr lang="en-US" b="1" dirty="0"/>
              <a:t> </a:t>
            </a:r>
            <a:r>
              <a:rPr lang="en-US" b="1" dirty="0" smtClean="0"/>
              <a:t>é </a:t>
            </a:r>
            <a:r>
              <a:rPr lang="en-US" b="1" dirty="0" err="1" smtClean="0"/>
              <a:t>recomendável</a:t>
            </a:r>
            <a:r>
              <a:rPr lang="en-US" b="1" dirty="0" smtClean="0"/>
              <a:t> </a:t>
            </a:r>
            <a:r>
              <a:rPr lang="en-US" b="1" dirty="0" err="1" smtClean="0"/>
              <a:t>usar</a:t>
            </a:r>
            <a:r>
              <a:rPr lang="en-US" b="1" dirty="0" smtClean="0"/>
              <a:t> </a:t>
            </a:r>
            <a:r>
              <a:rPr lang="pt-BR" b="1" dirty="0" smtClean="0"/>
              <a:t>poucos métodos </a:t>
            </a:r>
            <a:r>
              <a:rPr lang="pt-BR" b="1" dirty="0"/>
              <a:t>abstratos, porque </a:t>
            </a:r>
            <a:r>
              <a:rPr lang="pt-BR" b="1" dirty="0" smtClean="0"/>
              <a:t>senão </a:t>
            </a:r>
            <a:r>
              <a:rPr lang="pt-BR" b="1" dirty="0"/>
              <a:t>a tarefa de </a:t>
            </a:r>
            <a:r>
              <a:rPr lang="pt-BR" b="1" dirty="0" smtClean="0"/>
              <a:t>implementá-los </a:t>
            </a:r>
            <a:r>
              <a:rPr lang="pt-BR" b="1" dirty="0"/>
              <a:t>nas subclasses torna-se gigantesca, certo</a:t>
            </a:r>
            <a:r>
              <a:rPr lang="pt-BR" b="1" dirty="0" smtClean="0"/>
              <a:t>?</a:t>
            </a:r>
          </a:p>
          <a:p>
            <a:pPr marL="0" indent="0" algn="just">
              <a:buNone/>
            </a:pPr>
            <a:endParaRPr lang="pt-BR" b="1" dirty="0"/>
          </a:p>
          <a:p>
            <a:pPr algn="just"/>
            <a:r>
              <a:rPr lang="pt-BR" dirty="0" smtClean="0"/>
              <a:t>Sem dúvida</a:t>
            </a:r>
            <a:r>
              <a:rPr lang="pt-BR" dirty="0"/>
              <a:t>. </a:t>
            </a:r>
            <a:r>
              <a:rPr lang="pt-BR" dirty="0" smtClean="0"/>
              <a:t>É </a:t>
            </a:r>
            <a:r>
              <a:rPr lang="pt-BR" dirty="0"/>
              <a:t>bom lembrar-se disso quando </a:t>
            </a:r>
            <a:r>
              <a:rPr lang="pt-BR" dirty="0" smtClean="0"/>
              <a:t>você </a:t>
            </a:r>
            <a:r>
              <a:rPr lang="pt-BR" dirty="0"/>
              <a:t>estiver escrevendo um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. As vezes pode-se obter esse resultado evitando detalhar demais o algoritmo, mas </a:t>
            </a:r>
            <a:r>
              <a:rPr lang="pt-BR" dirty="0" smtClean="0"/>
              <a:t>há, </a:t>
            </a:r>
            <a:r>
              <a:rPr lang="pt-BR" dirty="0"/>
              <a:t>obviamente, um inconveniente: quanto menos detalhado for o algoritmo, menor </a:t>
            </a:r>
            <a:r>
              <a:rPr lang="pt-BR" dirty="0" smtClean="0"/>
              <a:t>será </a:t>
            </a:r>
            <a:r>
              <a:rPr lang="pt-BR" dirty="0"/>
              <a:t>a sua flexibilidade.</a:t>
            </a:r>
          </a:p>
          <a:p>
            <a:r>
              <a:rPr lang="pt-BR" dirty="0"/>
              <a:t>Lembre-se </a:t>
            </a:r>
            <a:r>
              <a:rPr lang="pt-BR" dirty="0" smtClean="0"/>
              <a:t>também </a:t>
            </a:r>
            <a:r>
              <a:rPr lang="pt-BR" dirty="0"/>
              <a:t>de que os passos opcionais sempre podem ser implementados como ganchos e </a:t>
            </a:r>
            <a:r>
              <a:rPr lang="pt-BR" dirty="0" smtClean="0"/>
              <a:t>não </a:t>
            </a:r>
            <a:r>
              <a:rPr lang="pt-BR" dirty="0"/>
              <a:t>dentro das classes abstratas, o que tende a reduzir a tarefa das subclasses.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2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0339"/>
            <a:ext cx="8229600" cy="850106"/>
          </a:xfrm>
        </p:spPr>
        <p:txBody>
          <a:bodyPr/>
          <a:lstStyle/>
          <a:p>
            <a:r>
              <a:rPr lang="pt-BR" dirty="0" smtClean="0"/>
              <a:t>Princípio </a:t>
            </a:r>
            <a:r>
              <a:rPr lang="pt-BR" dirty="0"/>
              <a:t>de Hollywood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196753"/>
            <a:ext cx="8229600" cy="122413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Não nos telefone, nos telefonaremos para você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5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Princípio de Hollywood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580526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dirty="0" smtClean="0"/>
              <a:t>Fácil </a:t>
            </a:r>
            <a:r>
              <a:rPr lang="pt-BR" dirty="0"/>
              <a:t>de lembrar, certo? Mas o que isto teria a ver com </a:t>
            </a:r>
            <a:r>
              <a:rPr lang="pt-BR" dirty="0" smtClean="0"/>
              <a:t>o desenvolvimento </a:t>
            </a:r>
            <a:r>
              <a:rPr lang="pt-BR" dirty="0"/>
              <a:t>de aplicativos orientados a objetos?</a:t>
            </a:r>
          </a:p>
          <a:p>
            <a:pPr algn="just"/>
            <a:r>
              <a:rPr lang="pt-BR" dirty="0"/>
              <a:t>0 principio Hollywood nos proporciona uma maneira de evitar </a:t>
            </a:r>
            <a:r>
              <a:rPr lang="pt-BR" dirty="0" smtClean="0"/>
              <a:t>o "colapso </a:t>
            </a:r>
            <a:r>
              <a:rPr lang="pt-BR" dirty="0"/>
              <a:t>das </a:t>
            </a:r>
            <a:r>
              <a:rPr lang="pt-BR" dirty="0" smtClean="0"/>
              <a:t>dependências". </a:t>
            </a:r>
            <a:r>
              <a:rPr lang="pt-BR" dirty="0"/>
              <a:t>Colapso das </a:t>
            </a:r>
            <a:r>
              <a:rPr lang="pt-BR" dirty="0" smtClean="0"/>
              <a:t>dependências </a:t>
            </a:r>
            <a:r>
              <a:rPr lang="pt-BR" dirty="0"/>
              <a:t>e o </a:t>
            </a:r>
            <a:r>
              <a:rPr lang="pt-BR" dirty="0" smtClean="0"/>
              <a:t>que acontece </a:t>
            </a:r>
            <a:r>
              <a:rPr lang="pt-BR" dirty="0"/>
              <a:t>quando </a:t>
            </a:r>
            <a:r>
              <a:rPr lang="pt-BR" dirty="0" smtClean="0"/>
              <a:t>você </a:t>
            </a:r>
            <a:r>
              <a:rPr lang="pt-BR" dirty="0"/>
              <a:t>tem componentes de alto </a:t>
            </a:r>
            <a:r>
              <a:rPr lang="pt-BR" dirty="0" smtClean="0"/>
              <a:t>nível </a:t>
            </a:r>
            <a:r>
              <a:rPr lang="pt-BR" dirty="0"/>
              <a:t>dependendo de componentes de baixo </a:t>
            </a:r>
            <a:r>
              <a:rPr lang="pt-BR" dirty="0" smtClean="0"/>
              <a:t>nível </a:t>
            </a:r>
            <a:r>
              <a:rPr lang="pt-BR" dirty="0"/>
              <a:t>que dependem de componentes alto </a:t>
            </a:r>
            <a:r>
              <a:rPr lang="pt-BR" dirty="0" smtClean="0"/>
              <a:t>nível </a:t>
            </a:r>
            <a:r>
              <a:rPr lang="pt-BR" dirty="0"/>
              <a:t>que dependem de componentes laterais que dependem </a:t>
            </a:r>
            <a:r>
              <a:rPr lang="pt-BR" dirty="0" smtClean="0"/>
              <a:t>de componentes </a:t>
            </a:r>
            <a:r>
              <a:rPr lang="pt-BR" dirty="0"/>
              <a:t>de baixo </a:t>
            </a:r>
            <a:r>
              <a:rPr lang="pt-BR" dirty="0" smtClean="0"/>
              <a:t>nível, </a:t>
            </a:r>
            <a:r>
              <a:rPr lang="pt-BR" dirty="0"/>
              <a:t>e assim por diante. Quando essa estrutura entra em colapso, </a:t>
            </a:r>
            <a:r>
              <a:rPr lang="pt-BR" dirty="0" smtClean="0"/>
              <a:t>ninguém </a:t>
            </a:r>
            <a:r>
              <a:rPr lang="pt-BR" dirty="0"/>
              <a:t>mais consegue entender como o sistema foi originalmente </a:t>
            </a:r>
            <a:r>
              <a:rPr lang="pt-BR" dirty="0" smtClean="0"/>
              <a:t>projetado.</a:t>
            </a:r>
          </a:p>
          <a:p>
            <a:pPr algn="just"/>
            <a:r>
              <a:rPr lang="pt-BR" dirty="0" smtClean="0"/>
              <a:t>Com </a:t>
            </a:r>
            <a:r>
              <a:rPr lang="pt-BR" dirty="0"/>
              <a:t>o Principio Hollywood, nos permitimos que componentes de baixo </a:t>
            </a:r>
            <a:r>
              <a:rPr lang="pt-BR" dirty="0" smtClean="0"/>
              <a:t>nível </a:t>
            </a:r>
            <a:r>
              <a:rPr lang="pt-BR" dirty="0"/>
              <a:t>se conectem ao sistema </a:t>
            </a:r>
            <a:r>
              <a:rPr lang="pt-BR" dirty="0" smtClean="0"/>
              <a:t>através </a:t>
            </a:r>
            <a:r>
              <a:rPr lang="pt-BR" dirty="0"/>
              <a:t>de ganchos, mas </a:t>
            </a:r>
            <a:r>
              <a:rPr lang="pt-BR" dirty="0" smtClean="0"/>
              <a:t>são </a:t>
            </a:r>
            <a:r>
              <a:rPr lang="pt-BR" dirty="0"/>
              <a:t>os componentes de alto </a:t>
            </a:r>
            <a:r>
              <a:rPr lang="pt-BR" dirty="0" smtClean="0"/>
              <a:t>nível </a:t>
            </a:r>
            <a:r>
              <a:rPr lang="pt-BR" dirty="0"/>
              <a:t>que determinam quando e como eles </a:t>
            </a:r>
            <a:r>
              <a:rPr lang="pt-BR" dirty="0" smtClean="0"/>
              <a:t>serão </a:t>
            </a:r>
            <a:r>
              <a:rPr lang="pt-BR" dirty="0"/>
              <a:t>solicitados. Em outras palavras, os componentes de alto </a:t>
            </a:r>
            <a:r>
              <a:rPr lang="pt-BR" dirty="0" smtClean="0"/>
              <a:t>nível </a:t>
            </a:r>
            <a:r>
              <a:rPr lang="pt-BR" dirty="0"/>
              <a:t>dizem aos componentes de baixo </a:t>
            </a:r>
            <a:r>
              <a:rPr lang="pt-BR" dirty="0" smtClean="0"/>
              <a:t>nível: "Não </a:t>
            </a:r>
            <a:r>
              <a:rPr lang="pt-BR" dirty="0"/>
              <a:t>nos telefone, nos telefonaremos para </a:t>
            </a:r>
            <a:r>
              <a:rPr lang="pt-BR" dirty="0" smtClean="0"/>
              <a:t>você."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8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/>
          <a:lstStyle/>
          <a:p>
            <a:r>
              <a:rPr lang="pt-BR" dirty="0"/>
              <a:t>Princípio de Hollywood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92896"/>
            <a:ext cx="5985038" cy="4172198"/>
          </a:xfrm>
        </p:spPr>
      </p:pic>
      <p:sp>
        <p:nvSpPr>
          <p:cNvPr id="7" name="CaixaDeTexto 6"/>
          <p:cNvSpPr txBox="1"/>
          <p:nvPr/>
        </p:nvSpPr>
        <p:spPr>
          <a:xfrm>
            <a:off x="4449688" y="1196752"/>
            <a:ext cx="403244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Esses são os componentes de alto nível que controlam quando e como</a:t>
            </a:r>
            <a:endParaRPr lang="pt-BR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6618312" y="3573016"/>
            <a:ext cx="241818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Um componente de baixo nível nunca chama diretamente um componente de alto nível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848" y="4221088"/>
            <a:ext cx="1662194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 smtClean="0"/>
              <a:t>Os componentes de baixo nível podem participar da computação</a:t>
            </a: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2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Princípio de Hollywood e o </a:t>
            </a:r>
            <a:r>
              <a:rPr lang="pt-BR" dirty="0" err="1" smtClean="0"/>
              <a:t>Template</a:t>
            </a:r>
            <a:r>
              <a:rPr lang="pt-BR" dirty="0" smtClean="0"/>
              <a:t> </a:t>
            </a:r>
            <a:r>
              <a:rPr lang="pt-BR" dirty="0" err="1" smtClean="0"/>
              <a:t>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00200"/>
            <a:ext cx="9036496" cy="4525963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	É provável </a:t>
            </a:r>
            <a:r>
              <a:rPr lang="pt-BR" dirty="0"/>
              <a:t>que </a:t>
            </a:r>
            <a:r>
              <a:rPr lang="pt-BR" dirty="0" smtClean="0"/>
              <a:t>você já </a:t>
            </a:r>
            <a:r>
              <a:rPr lang="pt-BR" dirty="0"/>
              <a:t>tenha detectado a </a:t>
            </a:r>
            <a:r>
              <a:rPr lang="pt-BR" dirty="0" smtClean="0"/>
              <a:t>conexão </a:t>
            </a:r>
            <a:r>
              <a:rPr lang="pt-BR" dirty="0"/>
              <a:t>entre o </a:t>
            </a:r>
            <a:r>
              <a:rPr lang="pt-BR" dirty="0" smtClean="0"/>
              <a:t>Princípio </a:t>
            </a:r>
            <a:r>
              <a:rPr lang="pt-BR" dirty="0"/>
              <a:t>Hollywood e o </a:t>
            </a:r>
            <a:r>
              <a:rPr lang="pt-BR" dirty="0" err="1"/>
              <a:t>Padrao</a:t>
            </a:r>
            <a:r>
              <a:rPr lang="pt-BR" dirty="0"/>
              <a:t> </a:t>
            </a:r>
            <a:r>
              <a:rPr lang="pt-BR" dirty="0" err="1" smtClean="0"/>
              <a:t>Template</a:t>
            </a:r>
            <a:r>
              <a:rPr lang="pt-BR" dirty="0" smtClean="0"/>
              <a:t>  </a:t>
            </a:r>
            <a:r>
              <a:rPr lang="pt-BR" dirty="0" err="1"/>
              <a:t>Method</a:t>
            </a:r>
            <a:r>
              <a:rPr lang="pt-BR" dirty="0"/>
              <a:t>: quando usamos um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, na verdade estamos dizendo as subclasse nos telefonem, nos telefonaremos para </a:t>
            </a:r>
            <a:r>
              <a:rPr lang="pt-BR" dirty="0" smtClean="0"/>
              <a:t>vocês". </a:t>
            </a:r>
            <a:r>
              <a:rPr lang="pt-BR" dirty="0"/>
              <a:t>Como? Vamos examinar novamente nosso </a:t>
            </a:r>
            <a:r>
              <a:rPr lang="pt-BR" dirty="0" smtClean="0"/>
              <a:t>esquema </a:t>
            </a:r>
            <a:r>
              <a:rPr lang="pt-BR" dirty="0"/>
              <a:t>de </a:t>
            </a:r>
            <a:r>
              <a:rPr lang="pt-BR" dirty="0" err="1" smtClean="0"/>
              <a:t>CaffeineBeverage</a:t>
            </a:r>
            <a:r>
              <a:rPr lang="pt-BR" dirty="0"/>
              <a:t>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8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O Princípio de Hollywood e o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Method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44824"/>
            <a:ext cx="5540402" cy="4525963"/>
          </a:xfrm>
        </p:spPr>
      </p:pic>
      <p:sp>
        <p:nvSpPr>
          <p:cNvPr id="5" name="CaixaDeTexto 4"/>
          <p:cNvSpPr txBox="1"/>
          <p:nvPr/>
        </p:nvSpPr>
        <p:spPr>
          <a:xfrm>
            <a:off x="0" y="1268760"/>
            <a:ext cx="3275856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err="1" smtClean="0"/>
              <a:t>CaffeineBeverage</a:t>
            </a:r>
            <a:r>
              <a:rPr lang="pt-BR" dirty="0" smtClean="0"/>
              <a:t> é o nosso componente de alto-nível. Ele controla o algoritmo da receita e aciona as subclasses somente quando elas são necessárias para a implementação do método 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02701" y="908720"/>
            <a:ext cx="3275856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Os consumidores das bebidas dependem </a:t>
            </a:r>
            <a:r>
              <a:rPr lang="pt-BR" dirty="0" err="1" smtClean="0"/>
              <a:t>básicamente</a:t>
            </a:r>
            <a:r>
              <a:rPr lang="pt-BR" dirty="0" smtClean="0"/>
              <a:t> da abstração </a:t>
            </a:r>
            <a:r>
              <a:rPr lang="pt-BR" dirty="0" err="1" smtClean="0"/>
              <a:t>CaffeineBeverage</a:t>
            </a:r>
            <a:r>
              <a:rPr lang="pt-BR" dirty="0" smtClean="0"/>
              <a:t>, e não de uma classe concreta  </a:t>
            </a:r>
            <a:r>
              <a:rPr lang="pt-BR" dirty="0" err="1" smtClean="0"/>
              <a:t>Caffee</a:t>
            </a:r>
            <a:r>
              <a:rPr lang="pt-BR" dirty="0" smtClean="0"/>
              <a:t> ou </a:t>
            </a:r>
            <a:r>
              <a:rPr lang="pt-BR" dirty="0" err="1" smtClean="0"/>
              <a:t>Tea</a:t>
            </a:r>
            <a:r>
              <a:rPr lang="pt-BR" dirty="0" smtClean="0"/>
              <a:t>, o que reduz o nível global de </a:t>
            </a:r>
            <a:r>
              <a:rPr lang="pt-BR" dirty="0" err="1" smtClean="0"/>
              <a:t>dependencia</a:t>
            </a:r>
            <a:r>
              <a:rPr lang="pt-BR" dirty="0" smtClean="0"/>
              <a:t> dentro do sistema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5759190"/>
            <a:ext cx="327585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As subclasses são utilizadas simplesmente para fornecer detalhes da implementação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057723" y="4928194"/>
            <a:ext cx="2086277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Téa ou </a:t>
            </a:r>
            <a:r>
              <a:rPr lang="pt-BR" dirty="0" err="1" smtClean="0"/>
              <a:t>Coffee</a:t>
            </a:r>
            <a:r>
              <a:rPr lang="pt-BR" dirty="0" smtClean="0"/>
              <a:t> nunca chamam diretamente a classe abstrata sem que tenham sido chamado antes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427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72200" y="3573016"/>
            <a:ext cx="266429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Os</a:t>
            </a:r>
            <a:r>
              <a:rPr lang="en-US" dirty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da </a:t>
            </a:r>
            <a:r>
              <a:rPr lang="en-US" dirty="0" err="1" smtClean="0"/>
              <a:t>subclasse</a:t>
            </a:r>
            <a:r>
              <a:rPr lang="en-US" dirty="0" smtClean="0"/>
              <a:t>, </a:t>
            </a:r>
            <a:r>
              <a:rPr lang="en-US" dirty="0" err="1" smtClean="0"/>
              <a:t>chamam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metodos</a:t>
            </a:r>
            <a:r>
              <a:rPr lang="en-US" dirty="0" smtClean="0"/>
              <a:t> da </a:t>
            </a:r>
            <a:r>
              <a:rPr lang="en-US" dirty="0" err="1" smtClean="0"/>
              <a:t>classe</a:t>
            </a:r>
            <a:r>
              <a:rPr lang="en-US" dirty="0" smtClean="0"/>
              <a:t> superior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62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Algumas Observações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904656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b="1" dirty="0" smtClean="0"/>
              <a:t>Como o  Princípio </a:t>
            </a:r>
            <a:r>
              <a:rPr lang="pt-BR" b="1" dirty="0"/>
              <a:t>Hollywood esta relacionado ao a </a:t>
            </a:r>
            <a:r>
              <a:rPr lang="pt-BR" b="1" dirty="0" smtClean="0"/>
              <a:t>Inversão </a:t>
            </a:r>
            <a:r>
              <a:rPr lang="pt-BR" b="1" dirty="0"/>
              <a:t>de </a:t>
            </a:r>
            <a:r>
              <a:rPr lang="pt-BR" b="1" dirty="0" smtClean="0"/>
              <a:t>Dependências, </a:t>
            </a:r>
            <a:r>
              <a:rPr lang="pt-BR" b="1" dirty="0"/>
              <a:t>que aprendemos </a:t>
            </a:r>
            <a:r>
              <a:rPr lang="pt-BR" b="1" dirty="0" smtClean="0"/>
              <a:t>atrás</a:t>
            </a:r>
            <a:r>
              <a:rPr lang="pt-BR" b="1" dirty="0"/>
              <a:t>?</a:t>
            </a:r>
          </a:p>
          <a:p>
            <a:pPr algn="just">
              <a:lnSpc>
                <a:spcPct val="170000"/>
              </a:lnSpc>
            </a:pPr>
            <a:r>
              <a:rPr lang="pt-BR" dirty="0" smtClean="0"/>
              <a:t>O Princípio </a:t>
            </a:r>
            <a:r>
              <a:rPr lang="pt-BR" dirty="0"/>
              <a:t>da </a:t>
            </a:r>
            <a:r>
              <a:rPr lang="pt-BR" dirty="0" smtClean="0"/>
              <a:t>Inversão </a:t>
            </a:r>
            <a:r>
              <a:rPr lang="pt-BR" dirty="0"/>
              <a:t>de </a:t>
            </a:r>
            <a:r>
              <a:rPr lang="pt-BR" dirty="0" smtClean="0"/>
              <a:t>Dependências </a:t>
            </a:r>
            <a:r>
              <a:rPr lang="pt-BR" dirty="0"/>
              <a:t>nos ensina </a:t>
            </a:r>
            <a:r>
              <a:rPr lang="pt-BR" dirty="0" smtClean="0"/>
              <a:t>que devemos evitar </a:t>
            </a:r>
            <a:r>
              <a:rPr lang="pt-BR" dirty="0"/>
              <a:t>o </a:t>
            </a:r>
            <a:r>
              <a:rPr lang="pt-BR" dirty="0" smtClean="0"/>
              <a:t>uso </a:t>
            </a:r>
            <a:r>
              <a:rPr lang="pt-BR" dirty="0"/>
              <a:t>de classes concretas, trabalhando </a:t>
            </a:r>
            <a:r>
              <a:rPr lang="pt-BR" dirty="0" smtClean="0"/>
              <a:t>sempre que possível </a:t>
            </a:r>
            <a:r>
              <a:rPr lang="pt-BR" dirty="0"/>
              <a:t>com </a:t>
            </a:r>
            <a:r>
              <a:rPr lang="pt-BR" dirty="0" smtClean="0"/>
              <a:t>abstrações. </a:t>
            </a:r>
            <a:r>
              <a:rPr lang="pt-BR" dirty="0"/>
              <a:t>0 </a:t>
            </a:r>
            <a:r>
              <a:rPr lang="pt-BR" dirty="0" smtClean="0"/>
              <a:t>Princípio </a:t>
            </a:r>
            <a:r>
              <a:rPr lang="pt-BR" dirty="0"/>
              <a:t>Hollywood e para a </a:t>
            </a:r>
            <a:r>
              <a:rPr lang="pt-BR" dirty="0" smtClean="0"/>
              <a:t>construção </a:t>
            </a:r>
            <a:r>
              <a:rPr lang="pt-BR" dirty="0"/>
              <a:t>de estruturas </a:t>
            </a:r>
            <a:r>
              <a:rPr lang="pt-BR" dirty="0" smtClean="0"/>
              <a:t>ou </a:t>
            </a:r>
            <a:r>
              <a:rPr lang="pt-BR" dirty="0"/>
              <a:t>componentes </a:t>
            </a:r>
            <a:r>
              <a:rPr lang="pt-BR" dirty="0" smtClean="0"/>
              <a:t>de forma que os componentes de </a:t>
            </a:r>
            <a:r>
              <a:rPr lang="pt-BR" dirty="0"/>
              <a:t>baixo </a:t>
            </a:r>
            <a:r>
              <a:rPr lang="pt-BR" dirty="0" smtClean="0"/>
              <a:t>nível </a:t>
            </a:r>
            <a:r>
              <a:rPr lang="pt-BR" dirty="0"/>
              <a:t>possam se conectar </a:t>
            </a:r>
            <a:r>
              <a:rPr lang="pt-BR" dirty="0" smtClean="0"/>
              <a:t>sem </a:t>
            </a:r>
            <a:r>
              <a:rPr lang="pt-BR" dirty="0"/>
              <a:t>que sejam criadas </a:t>
            </a:r>
            <a:r>
              <a:rPr lang="pt-BR" dirty="0" smtClean="0"/>
              <a:t>dependências </a:t>
            </a:r>
            <a:r>
              <a:rPr lang="pt-BR" dirty="0"/>
              <a:t>entre estes de </a:t>
            </a:r>
            <a:r>
              <a:rPr lang="pt-BR" dirty="0" smtClean="0"/>
              <a:t>nível </a:t>
            </a:r>
            <a:r>
              <a:rPr lang="pt-BR" dirty="0"/>
              <a:t>mais alto. Portanto, o objetivo </a:t>
            </a:r>
            <a:r>
              <a:rPr lang="pt-BR" dirty="0" smtClean="0"/>
              <a:t>básico de ambos é a  modularização, </a:t>
            </a:r>
            <a:r>
              <a:rPr lang="pt-BR" dirty="0"/>
              <a:t>mas o </a:t>
            </a:r>
            <a:r>
              <a:rPr lang="pt-BR" dirty="0" smtClean="0"/>
              <a:t>Princípio </a:t>
            </a:r>
            <a:r>
              <a:rPr lang="pt-BR" dirty="0"/>
              <a:t>da </a:t>
            </a:r>
            <a:r>
              <a:rPr lang="pt-BR" dirty="0" smtClean="0"/>
              <a:t>Inversão da dependência  é </a:t>
            </a:r>
            <a:r>
              <a:rPr lang="pt-BR" dirty="0"/>
              <a:t>uma </a:t>
            </a:r>
            <a:r>
              <a:rPr lang="pt-BR" dirty="0" smtClean="0"/>
              <a:t>declaração </a:t>
            </a:r>
            <a:r>
              <a:rPr lang="pt-BR" dirty="0"/>
              <a:t>muito mais </a:t>
            </a:r>
            <a:r>
              <a:rPr lang="pt-BR" dirty="0" smtClean="0"/>
              <a:t>genérica </a:t>
            </a:r>
            <a:r>
              <a:rPr lang="pt-BR" dirty="0"/>
              <a:t>e poderosa </a:t>
            </a:r>
            <a:r>
              <a:rPr lang="pt-BR" dirty="0" smtClean="0"/>
              <a:t>sobre como evitar  dependências </a:t>
            </a:r>
            <a:r>
              <a:rPr lang="pt-BR" dirty="0"/>
              <a:t>num projeto.</a:t>
            </a:r>
          </a:p>
          <a:p>
            <a:pPr>
              <a:lnSpc>
                <a:spcPct val="170000"/>
              </a:lnSpc>
            </a:pPr>
            <a:r>
              <a:rPr lang="pt-BR" dirty="0" smtClean="0"/>
              <a:t>O Principio de Hollywood </a:t>
            </a:r>
            <a:r>
              <a:rPr lang="pt-BR" dirty="0"/>
              <a:t>nos fornece uma </a:t>
            </a:r>
            <a:r>
              <a:rPr lang="pt-BR" dirty="0" smtClean="0"/>
              <a:t>técnica </a:t>
            </a:r>
            <a:r>
              <a:rPr lang="pt-BR" dirty="0"/>
              <a:t>para a </a:t>
            </a:r>
            <a:r>
              <a:rPr lang="pt-BR" dirty="0" smtClean="0"/>
              <a:t>criação de projetos nos </a:t>
            </a:r>
            <a:r>
              <a:rPr lang="pt-BR" dirty="0"/>
              <a:t>quais as estruturas de baixo </a:t>
            </a:r>
            <a:r>
              <a:rPr lang="pt-BR" dirty="0" smtClean="0"/>
              <a:t>nível </a:t>
            </a:r>
            <a:r>
              <a:rPr lang="pt-BR" dirty="0"/>
              <a:t>podem operar </a:t>
            </a:r>
            <a:r>
              <a:rPr lang="pt-BR" dirty="0" smtClean="0"/>
              <a:t>entre si sem que </a:t>
            </a:r>
            <a:r>
              <a:rPr lang="pt-BR" dirty="0"/>
              <a:t>outras classes tornem-se excessivamente </a:t>
            </a:r>
            <a:r>
              <a:rPr lang="pt-BR" dirty="0" smtClean="0"/>
              <a:t>dependentes delas.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13943"/>
            <a:ext cx="8229600" cy="850106"/>
          </a:xfrm>
        </p:spPr>
        <p:txBody>
          <a:bodyPr/>
          <a:lstStyle/>
          <a:p>
            <a:r>
              <a:rPr lang="pt-BR" dirty="0"/>
              <a:t>Algumas Observações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8"/>
            <a:ext cx="8712968" cy="4525963"/>
          </a:xfrm>
        </p:spPr>
        <p:txBody>
          <a:bodyPr>
            <a:normAutofit/>
          </a:bodyPr>
          <a:lstStyle/>
          <a:p>
            <a:r>
              <a:rPr lang="pt-BR" sz="2400" b="1" dirty="0" smtClean="0"/>
              <a:t>Um </a:t>
            </a:r>
            <a:r>
              <a:rPr lang="pt-BR" sz="2400" b="1" dirty="0"/>
              <a:t>componente de baixo </a:t>
            </a:r>
            <a:r>
              <a:rPr lang="pt-BR" sz="2400" b="1" dirty="0" smtClean="0"/>
              <a:t>nível </a:t>
            </a:r>
            <a:r>
              <a:rPr lang="pt-BR" sz="2400" b="1" dirty="0"/>
              <a:t>sempre </a:t>
            </a:r>
            <a:r>
              <a:rPr lang="pt-BR" sz="2400" b="1" dirty="0" smtClean="0"/>
              <a:t>é </a:t>
            </a:r>
            <a:r>
              <a:rPr lang="pt-BR" sz="2400" b="1" dirty="0"/>
              <a:t>impedido de chamar um </a:t>
            </a:r>
            <a:r>
              <a:rPr lang="pt-BR" sz="2400" b="1" dirty="0" smtClean="0"/>
              <a:t>método </a:t>
            </a:r>
            <a:r>
              <a:rPr lang="pt-BR" sz="2400" b="1" dirty="0"/>
              <a:t>num componente de </a:t>
            </a:r>
            <a:r>
              <a:rPr lang="pt-BR" sz="2400" b="1" dirty="0" smtClean="0"/>
              <a:t>nível </a:t>
            </a:r>
            <a:r>
              <a:rPr lang="pt-BR" sz="2400" b="1" dirty="0"/>
              <a:t>mais alto?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R: Na verdade, </a:t>
            </a:r>
            <a:r>
              <a:rPr lang="pt-BR" sz="2400" dirty="0" smtClean="0"/>
              <a:t>não. </a:t>
            </a:r>
            <a:r>
              <a:rPr lang="pt-BR" sz="2400" dirty="0"/>
              <a:t>Na </a:t>
            </a:r>
            <a:r>
              <a:rPr lang="pt-BR" sz="2400" dirty="0" smtClean="0"/>
              <a:t>prática</a:t>
            </a:r>
            <a:r>
              <a:rPr lang="pt-BR" sz="2400" dirty="0"/>
              <a:t>, um componente de baixo </a:t>
            </a:r>
            <a:r>
              <a:rPr lang="pt-BR" sz="2400" dirty="0" smtClean="0"/>
              <a:t>nível </a:t>
            </a:r>
            <a:r>
              <a:rPr lang="pt-BR" sz="2400" dirty="0"/>
              <a:t>frequentemente acionara um </a:t>
            </a:r>
            <a:r>
              <a:rPr lang="pt-BR" sz="2400" dirty="0" smtClean="0"/>
              <a:t>método </a:t>
            </a:r>
            <a:r>
              <a:rPr lang="pt-BR" sz="2400" dirty="0"/>
              <a:t>definido acima </a:t>
            </a:r>
            <a:r>
              <a:rPr lang="pt-BR" sz="2400" dirty="0" smtClean="0"/>
              <a:t>dele </a:t>
            </a:r>
            <a:r>
              <a:rPr lang="pt-BR" sz="2400" dirty="0"/>
              <a:t>na hierarquia de hereditariedade devido </a:t>
            </a:r>
            <a:r>
              <a:rPr lang="pt-BR" sz="2400" i="1" dirty="0"/>
              <a:t>as </a:t>
            </a:r>
            <a:r>
              <a:rPr lang="pt-BR" sz="2400" dirty="0" smtClean="0"/>
              <a:t>características </a:t>
            </a:r>
            <a:r>
              <a:rPr lang="pt-BR" sz="2400" dirty="0"/>
              <a:t>da </a:t>
            </a:r>
            <a:r>
              <a:rPr lang="pt-BR" sz="2400" dirty="0" smtClean="0"/>
              <a:t>própria </a:t>
            </a:r>
            <a:r>
              <a:rPr lang="pt-BR" sz="2400" dirty="0"/>
              <a:t>hereditariedade. 0 que queremos evitar e a </a:t>
            </a:r>
            <a:r>
              <a:rPr lang="pt-BR" sz="2400" dirty="0" smtClean="0"/>
              <a:t>criação </a:t>
            </a:r>
            <a:r>
              <a:rPr lang="pt-BR" sz="2400" dirty="0"/>
              <a:t>de </a:t>
            </a:r>
            <a:r>
              <a:rPr lang="pt-BR" sz="2400" dirty="0" smtClean="0"/>
              <a:t>dependências </a:t>
            </a:r>
            <a:r>
              <a:rPr lang="pt-BR" sz="2400" dirty="0"/>
              <a:t>circulares explicitas entre os componentes de baixo e alto </a:t>
            </a:r>
            <a:r>
              <a:rPr lang="pt-BR" sz="2400" dirty="0" smtClean="0"/>
              <a:t>níveis.</a:t>
            </a:r>
            <a:endParaRPr lang="pt-BR" sz="2400" dirty="0"/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9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922114"/>
          </a:xfrm>
        </p:spPr>
        <p:txBody>
          <a:bodyPr/>
          <a:lstStyle/>
          <a:p>
            <a:r>
              <a:rPr lang="pt-BR" dirty="0" smtClean="0"/>
              <a:t>Definição do Padrão </a:t>
            </a:r>
            <a:r>
              <a:rPr lang="pt-BR" dirty="0" err="1" smtClean="0"/>
              <a:t>Observer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18002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/>
            <a:r>
              <a:rPr lang="pt-BR" sz="2800" dirty="0" smtClean="0"/>
              <a:t>Define as dependências um-para-muitos entre objetos para que quando um objeto mude de estado, todos os seus dependentes sejam avisados e atualizados automaticamente. 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068960"/>
            <a:ext cx="4776766" cy="366436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19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o </a:t>
            </a:r>
            <a:r>
              <a:rPr lang="en-US" dirty="0" err="1" smtClean="0"/>
              <a:t>que</a:t>
            </a:r>
            <a:r>
              <a:rPr lang="en-US" dirty="0" smtClean="0"/>
              <a:t> ?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572670"/>
              </p:ext>
            </p:extLst>
          </p:nvPr>
        </p:nvGraphicFramePr>
        <p:xfrm>
          <a:off x="251520" y="1340768"/>
          <a:ext cx="8784976" cy="381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/>
                <a:gridCol w="64807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Padrão</a:t>
                      </a:r>
                      <a:endParaRPr lang="pt-BR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Descrição</a:t>
                      </a:r>
                      <a:endParaRPr lang="pt-BR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98296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Template Method</a:t>
                      </a:r>
                      <a:endParaRPr lang="pt-BR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As subclasses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decidem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como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os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passos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de um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algoritmo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serão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implementados</a:t>
                      </a:r>
                      <a:endParaRPr lang="pt-BR" sz="2400" kern="1200" dirty="0" smtClean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Strategy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Encapsula</a:t>
                      </a: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comportamentos</a:t>
                      </a: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Arial" pitchFamily="34" charset="0"/>
                          <a:cs typeface="Arial" pitchFamily="34" charset="0"/>
                        </a:rPr>
                        <a:t>intercambiáveis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e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usa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delegação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para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decidir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qual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comportamento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deve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ser</a:t>
                      </a:r>
                      <a:r>
                        <a:rPr lang="en-US" sz="24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Arial" pitchFamily="34" charset="0"/>
                          <a:cs typeface="Arial" pitchFamily="34" charset="0"/>
                        </a:rPr>
                        <a:t>utilizado</a:t>
                      </a:r>
                      <a:endParaRPr lang="pt-BR" sz="24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pt-BR" sz="24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Método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Factory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As subclasses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decidem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quais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classes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concretas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serão</a:t>
                      </a: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kern="1200" baseline="0" dirty="0" err="1" smtClean="0">
                          <a:solidFill>
                            <a:schemeClr val="dk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criadas</a:t>
                      </a:r>
                      <a:endParaRPr lang="pt-BR" sz="2400" kern="1200" baseline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0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Ordenando</a:t>
            </a:r>
            <a:r>
              <a:rPr lang="en-US" dirty="0" smtClean="0"/>
              <a:t> dados com o template Method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O </a:t>
            </a:r>
            <a:r>
              <a:rPr lang="en-US" sz="2400" dirty="0" err="1" smtClean="0"/>
              <a:t>que</a:t>
            </a:r>
            <a:r>
              <a:rPr lang="en-US" sz="2400" dirty="0" smtClean="0"/>
              <a:t> é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frequentemente</a:t>
            </a:r>
            <a:r>
              <a:rPr lang="en-US" sz="2400" dirty="0" smtClean="0"/>
              <a:t> </a:t>
            </a:r>
            <a:r>
              <a:rPr lang="en-US" sz="2400" dirty="0" err="1" smtClean="0"/>
              <a:t>temos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fazer</a:t>
            </a:r>
            <a:r>
              <a:rPr lang="en-US" sz="2400" dirty="0" smtClean="0"/>
              <a:t> com </a:t>
            </a:r>
            <a:r>
              <a:rPr lang="en-US" sz="2400" dirty="0" err="1" smtClean="0"/>
              <a:t>matrizes</a:t>
            </a:r>
            <a:r>
              <a:rPr lang="en-US" sz="2400" dirty="0" smtClean="0"/>
              <a:t> ? </a:t>
            </a:r>
            <a:r>
              <a:rPr lang="en-US" sz="2400" dirty="0" err="1" smtClean="0"/>
              <a:t>Ordená-las</a:t>
            </a:r>
            <a:r>
              <a:rPr lang="en-US" sz="24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Reconhecendo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fato</a:t>
            </a:r>
            <a:r>
              <a:rPr lang="en-US" sz="2400" dirty="0" smtClean="0"/>
              <a:t>,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desenvolvedores</a:t>
            </a:r>
            <a:r>
              <a:rPr lang="en-US" sz="2400" dirty="0" smtClean="0"/>
              <a:t>  da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Array </a:t>
            </a:r>
            <a:r>
              <a:rPr lang="en-US" sz="2400" dirty="0" err="1" smtClean="0"/>
              <a:t>em</a:t>
            </a:r>
            <a:r>
              <a:rPr lang="en-US" sz="2400" dirty="0" smtClean="0"/>
              <a:t> Java </a:t>
            </a:r>
            <a:r>
              <a:rPr lang="en-US" sz="2400" dirty="0" err="1" smtClean="0"/>
              <a:t>incorporam</a:t>
            </a:r>
            <a:r>
              <a:rPr lang="en-US" sz="2400" dirty="0" smtClean="0"/>
              <a:t> um </a:t>
            </a:r>
            <a:r>
              <a:rPr lang="en-US" sz="2400" dirty="0" err="1" smtClean="0"/>
              <a:t>prático</a:t>
            </a:r>
            <a:r>
              <a:rPr lang="en-US" sz="2400" dirty="0" smtClean="0"/>
              <a:t> template method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operações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ordenamento</a:t>
            </a:r>
            <a:r>
              <a:rPr lang="en-US" sz="2400" dirty="0" smtClean="0"/>
              <a:t>. </a:t>
            </a:r>
            <a:r>
              <a:rPr lang="en-US" sz="2400" dirty="0" err="1" smtClean="0"/>
              <a:t>Vejamos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</a:t>
            </a:r>
            <a:r>
              <a:rPr lang="en-US" sz="2400" dirty="0" smtClean="0"/>
              <a:t>: 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5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340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Ordenando</a:t>
            </a:r>
            <a:r>
              <a:rPr lang="en-US" dirty="0"/>
              <a:t> dados com o template Method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869160"/>
            <a:ext cx="7778171" cy="1868562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432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79512" y="764704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Na </a:t>
            </a:r>
            <a:r>
              <a:rPr lang="en-US" sz="2800" dirty="0" err="1" smtClean="0"/>
              <a:t>verdade</a:t>
            </a:r>
            <a:r>
              <a:rPr lang="en-US" sz="2800" dirty="0" smtClean="0"/>
              <a:t> o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temos</a:t>
            </a:r>
            <a:r>
              <a:rPr lang="en-US" sz="2800" dirty="0" smtClean="0"/>
              <a:t> </a:t>
            </a:r>
            <a:r>
              <a:rPr lang="en-US" sz="2800" dirty="0" err="1" smtClean="0"/>
              <a:t>aqui</a:t>
            </a:r>
            <a:r>
              <a:rPr lang="en-US" sz="2800" dirty="0" smtClean="0"/>
              <a:t>,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dois</a:t>
            </a:r>
            <a:r>
              <a:rPr lang="en-US" sz="2800" dirty="0" smtClean="0"/>
              <a:t> </a:t>
            </a:r>
            <a:r>
              <a:rPr lang="en-US" sz="2800" dirty="0" err="1" smtClean="0"/>
              <a:t>metodos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atuam</a:t>
            </a:r>
            <a:r>
              <a:rPr lang="en-US" sz="2800" dirty="0" smtClean="0"/>
              <a:t> </a:t>
            </a:r>
            <a:r>
              <a:rPr lang="en-US" sz="2800" dirty="0" err="1" smtClean="0"/>
              <a:t>juntos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fornecer</a:t>
            </a:r>
            <a:r>
              <a:rPr lang="en-US" sz="2800" dirty="0" smtClean="0"/>
              <a:t> o </a:t>
            </a:r>
            <a:r>
              <a:rPr lang="en-US" sz="2800" dirty="0" err="1" smtClean="0"/>
              <a:t>recurso</a:t>
            </a:r>
            <a:r>
              <a:rPr lang="en-US" sz="2800" dirty="0" smtClean="0"/>
              <a:t> de </a:t>
            </a:r>
            <a:r>
              <a:rPr lang="en-US" sz="2800" dirty="0" err="1" smtClean="0"/>
              <a:t>ordenamento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31640" y="1826551"/>
            <a:ext cx="7344816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O </a:t>
            </a:r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, sort(), é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um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auxiliar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cria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cópia</a:t>
            </a:r>
            <a:r>
              <a:rPr lang="en-US" sz="2400" dirty="0" smtClean="0"/>
              <a:t> da </a:t>
            </a:r>
            <a:r>
              <a:rPr lang="en-US" sz="2400" dirty="0" err="1" smtClean="0"/>
              <a:t>matriz</a:t>
            </a:r>
            <a:r>
              <a:rPr lang="en-US" sz="2400" dirty="0" smtClean="0"/>
              <a:t> e </a:t>
            </a:r>
            <a:r>
              <a:rPr lang="en-US" sz="2400" dirty="0" err="1" smtClean="0"/>
              <a:t>passa</a:t>
            </a:r>
            <a:r>
              <a:rPr lang="en-US" sz="2400" dirty="0" smtClean="0"/>
              <a:t> </a:t>
            </a:r>
            <a:r>
              <a:rPr lang="en-US" sz="2400" dirty="0" err="1" smtClean="0"/>
              <a:t>essa</a:t>
            </a:r>
            <a:r>
              <a:rPr lang="en-US" sz="2400" dirty="0" smtClean="0"/>
              <a:t> </a:t>
            </a:r>
            <a:r>
              <a:rPr lang="en-US" sz="2400" dirty="0" err="1" smtClean="0"/>
              <a:t>cópia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matriz</a:t>
            </a:r>
            <a:r>
              <a:rPr lang="en-US" sz="2400" dirty="0" smtClean="0"/>
              <a:t> de </a:t>
            </a:r>
            <a:r>
              <a:rPr lang="en-US" sz="2400" dirty="0" err="1" smtClean="0"/>
              <a:t>destino</a:t>
            </a:r>
            <a:r>
              <a:rPr lang="en-US" sz="2400" dirty="0" smtClean="0"/>
              <a:t>, </a:t>
            </a:r>
            <a:r>
              <a:rPr lang="en-US" sz="2400" dirty="0" err="1" smtClean="0"/>
              <a:t>para</a:t>
            </a:r>
            <a:r>
              <a:rPr lang="en-US" sz="2400" dirty="0" smtClean="0"/>
              <a:t> o </a:t>
            </a:r>
            <a:r>
              <a:rPr lang="en-US" sz="2400" dirty="0" err="1" smtClean="0"/>
              <a:t>metodo</a:t>
            </a:r>
            <a:r>
              <a:rPr lang="en-US" sz="2400" dirty="0" smtClean="0"/>
              <a:t> </a:t>
            </a:r>
            <a:r>
              <a:rPr lang="en-US" sz="2400" dirty="0" err="1" smtClean="0"/>
              <a:t>mergeSort</a:t>
            </a:r>
            <a:r>
              <a:rPr lang="en-US" sz="2400" dirty="0" smtClean="0"/>
              <a:t>(). </a:t>
            </a:r>
            <a:r>
              <a:rPr lang="en-US" sz="2400" dirty="0" err="1" smtClean="0"/>
              <a:t>Além</a:t>
            </a:r>
            <a:r>
              <a:rPr lang="en-US" sz="2400" dirty="0" smtClean="0"/>
              <a:t> disso,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</a:t>
            </a:r>
            <a:r>
              <a:rPr lang="en-US" sz="2400" dirty="0" smtClean="0"/>
              <a:t> o </a:t>
            </a:r>
            <a:r>
              <a:rPr lang="en-US" sz="2400" dirty="0" err="1" smtClean="0"/>
              <a:t>comprimento</a:t>
            </a:r>
            <a:r>
              <a:rPr lang="en-US" sz="2400" dirty="0" smtClean="0"/>
              <a:t> da </a:t>
            </a:r>
            <a:r>
              <a:rPr lang="en-US" sz="2400" dirty="0" err="1" smtClean="0"/>
              <a:t>matriz</a:t>
            </a:r>
            <a:r>
              <a:rPr lang="en-US" sz="2400" dirty="0" smtClean="0"/>
              <a:t> e </a:t>
            </a:r>
            <a:r>
              <a:rPr lang="en-US" sz="2400" dirty="0" err="1" smtClean="0"/>
              <a:t>determina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</a:t>
            </a:r>
            <a:r>
              <a:rPr lang="en-US" sz="2400" dirty="0" err="1" smtClean="0"/>
              <a:t>ordenamento</a:t>
            </a:r>
            <a:r>
              <a:rPr lang="en-US" sz="2400" dirty="0" smtClean="0"/>
              <a:t> </a:t>
            </a:r>
            <a:r>
              <a:rPr lang="en-US" sz="2400" dirty="0" err="1" smtClean="0"/>
              <a:t>comece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elemento</a:t>
            </a:r>
            <a:r>
              <a:rPr lang="en-US" sz="2400" dirty="0" smtClean="0"/>
              <a:t> </a:t>
            </a:r>
            <a:endParaRPr lang="pt-BR" sz="2400" dirty="0"/>
          </a:p>
        </p:txBody>
      </p:sp>
      <p:cxnSp>
        <p:nvCxnSpPr>
          <p:cNvPr id="9" name="Conector de seta reta 8"/>
          <p:cNvCxnSpPr>
            <a:stCxn id="7" idx="2"/>
          </p:cNvCxnSpPr>
          <p:nvPr/>
        </p:nvCxnSpPr>
        <p:spPr>
          <a:xfrm>
            <a:off x="5004048" y="4134875"/>
            <a:ext cx="576064" cy="6622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8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171400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Ordenando</a:t>
            </a:r>
            <a:r>
              <a:rPr lang="en-US" dirty="0"/>
              <a:t> dados com o template Method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011310" cy="452596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433</a:t>
            </a:fld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07504" y="692696"/>
            <a:ext cx="90364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mergeSort</a:t>
            </a:r>
            <a:r>
              <a:rPr lang="en-US" sz="2400" dirty="0" smtClean="0"/>
              <a:t>()</a:t>
            </a:r>
            <a:r>
              <a:rPr lang="en-US" sz="2400" dirty="0" err="1" smtClean="0"/>
              <a:t>contém</a:t>
            </a:r>
            <a:r>
              <a:rPr lang="en-US" sz="2400" dirty="0" smtClean="0"/>
              <a:t> o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 de </a:t>
            </a:r>
            <a:r>
              <a:rPr lang="en-US" sz="2400" dirty="0" err="1" smtClean="0"/>
              <a:t>ordenamento</a:t>
            </a:r>
            <a:r>
              <a:rPr lang="en-US" sz="2400" dirty="0" smtClean="0"/>
              <a:t> e </a:t>
            </a:r>
            <a:r>
              <a:rPr lang="en-US" sz="2400" dirty="0" err="1" smtClean="0"/>
              <a:t>depende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implementação</a:t>
            </a:r>
            <a:r>
              <a:rPr lang="en-US" sz="2400" dirty="0" smtClean="0"/>
              <a:t> do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compareTo</a:t>
            </a:r>
            <a:r>
              <a:rPr lang="en-US" sz="2400" dirty="0" smtClean="0"/>
              <a:t>()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completar</a:t>
            </a:r>
            <a:r>
              <a:rPr lang="en-US" sz="2400" dirty="0" smtClean="0"/>
              <a:t> o </a:t>
            </a:r>
            <a:r>
              <a:rPr lang="en-US" sz="2400" dirty="0" err="1" smtClean="0"/>
              <a:t>algoritmo</a:t>
            </a:r>
            <a:r>
              <a:rPr lang="en-US" sz="2400" dirty="0" smtClean="0"/>
              <a:t>. Se </a:t>
            </a:r>
            <a:r>
              <a:rPr lang="en-US" sz="2400" dirty="0" err="1" smtClean="0"/>
              <a:t>você</a:t>
            </a:r>
            <a:r>
              <a:rPr lang="en-US" sz="2400" dirty="0" smtClean="0"/>
              <a:t> </a:t>
            </a:r>
            <a:r>
              <a:rPr lang="en-US" sz="2400" dirty="0" err="1" smtClean="0"/>
              <a:t>quiser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detalher</a:t>
            </a:r>
            <a:r>
              <a:rPr lang="en-US" sz="2400" dirty="0" smtClean="0"/>
              <a:t> disso </a:t>
            </a:r>
            <a:r>
              <a:rPr lang="en-US" sz="2400" dirty="0" err="1" smtClean="0"/>
              <a:t>veja</a:t>
            </a:r>
            <a:r>
              <a:rPr lang="en-US" sz="2400" dirty="0" smtClean="0"/>
              <a:t> o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da SUN  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668344" y="2348880"/>
            <a:ext cx="1368152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Considere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b="1" dirty="0" smtClean="0"/>
              <a:t>template method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64088" y="4869160"/>
            <a:ext cx="367240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CompareTo</a:t>
            </a:r>
            <a:r>
              <a:rPr lang="en-US" dirty="0" smtClean="0"/>
              <a:t>() é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preencher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gabarito</a:t>
            </a:r>
            <a:r>
              <a:rPr lang="en-US" dirty="0" smtClean="0"/>
              <a:t>.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2267744" y="5792490"/>
            <a:ext cx="367240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Esse</a:t>
            </a:r>
            <a:r>
              <a:rPr lang="en-US" dirty="0" smtClean="0"/>
              <a:t> é um </a:t>
            </a:r>
            <a:r>
              <a:rPr lang="en-US" dirty="0" err="1" smtClean="0"/>
              <a:t>método</a:t>
            </a:r>
            <a:r>
              <a:rPr lang="en-US" dirty="0" smtClean="0"/>
              <a:t> </a:t>
            </a:r>
            <a:r>
              <a:rPr lang="en-US" dirty="0" err="1" smtClean="0"/>
              <a:t>concreto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previamente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Array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559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patos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ordenar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Digamos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queira</a:t>
            </a:r>
            <a:r>
              <a:rPr lang="en-US" dirty="0" smtClean="0"/>
              <a:t> </a:t>
            </a:r>
            <a:r>
              <a:rPr lang="en-US" dirty="0" err="1" smtClean="0"/>
              <a:t>ordenar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patos</a:t>
            </a:r>
            <a:r>
              <a:rPr lang="en-US" dirty="0" smtClean="0"/>
              <a:t>. Como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? </a:t>
            </a:r>
            <a:r>
              <a:rPr lang="en-US" dirty="0" err="1" smtClean="0"/>
              <a:t>Bem</a:t>
            </a:r>
            <a:r>
              <a:rPr lang="en-US" dirty="0" smtClean="0"/>
              <a:t> o </a:t>
            </a:r>
            <a:r>
              <a:rPr lang="en-US" dirty="0" err="1" smtClean="0"/>
              <a:t>algoritmo</a:t>
            </a:r>
            <a:r>
              <a:rPr lang="en-US" dirty="0" smtClean="0"/>
              <a:t> e </a:t>
            </a:r>
            <a:r>
              <a:rPr lang="en-US" dirty="0" err="1" smtClean="0"/>
              <a:t>fornecido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gabarito</a:t>
            </a:r>
            <a:r>
              <a:rPr lang="en-US" dirty="0" smtClean="0"/>
              <a:t> de </a:t>
            </a:r>
            <a:r>
              <a:rPr lang="en-US" dirty="0" err="1" smtClean="0"/>
              <a:t>ordenamento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smtClean="0"/>
              <a:t> Arrays,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Classe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443268"/>
            <a:ext cx="10064634" cy="8814116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767" y="-1607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Visão</a:t>
            </a:r>
            <a:r>
              <a:rPr lang="en-US" sz="3600" dirty="0" smtClean="0"/>
              <a:t> </a:t>
            </a:r>
            <a:r>
              <a:rPr lang="en-US" sz="3600" dirty="0" err="1" smtClean="0"/>
              <a:t>Geral</a:t>
            </a:r>
            <a:r>
              <a:rPr lang="en-US" sz="3600" dirty="0" smtClean="0"/>
              <a:t> do </a:t>
            </a:r>
            <a:r>
              <a:rPr lang="en-US" sz="3600" dirty="0" err="1" smtClean="0"/>
              <a:t>Aplicativo</a:t>
            </a:r>
            <a:r>
              <a:rPr lang="en-US" sz="3600" dirty="0" smtClean="0"/>
              <a:t> Weather Monitor</a:t>
            </a:r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" y="2844760"/>
            <a:ext cx="8229600" cy="3601988"/>
          </a:xfrm>
        </p:spPr>
      </p:pic>
      <p:sp>
        <p:nvSpPr>
          <p:cNvPr id="5" name="CaixaDeTexto 4"/>
          <p:cNvSpPr txBox="1"/>
          <p:nvPr/>
        </p:nvSpPr>
        <p:spPr>
          <a:xfrm>
            <a:off x="1499451" y="6406893"/>
            <a:ext cx="259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Weather-O-Rama </a:t>
            </a:r>
            <a:r>
              <a:rPr lang="en-US" dirty="0" err="1" smtClean="0"/>
              <a:t>fornece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580111" y="6413576"/>
            <a:ext cx="27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implementar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3528" y="980728"/>
            <a:ext cx="8712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</a:t>
            </a:r>
            <a:r>
              <a:rPr lang="en-US" sz="2400" dirty="0" err="1" smtClean="0"/>
              <a:t>partes</a:t>
            </a:r>
            <a:r>
              <a:rPr lang="en-US" sz="2400" dirty="0" smtClean="0"/>
              <a:t> do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a </a:t>
            </a:r>
            <a:r>
              <a:rPr lang="en-US" sz="2400" dirty="0" err="1" smtClean="0"/>
              <a:t>estação</a:t>
            </a:r>
            <a:r>
              <a:rPr lang="en-US" sz="2400" dirty="0" smtClean="0"/>
              <a:t> </a:t>
            </a:r>
            <a:r>
              <a:rPr lang="en-US" sz="2400" dirty="0" err="1" smtClean="0"/>
              <a:t>meteorológica</a:t>
            </a:r>
            <a:r>
              <a:rPr lang="en-US" sz="2400" dirty="0" smtClean="0"/>
              <a:t> ( o </a:t>
            </a:r>
            <a:r>
              <a:rPr lang="en-US" sz="2400" dirty="0" err="1" smtClean="0"/>
              <a:t>dispositivo</a:t>
            </a:r>
            <a:r>
              <a:rPr lang="en-US" sz="2400" dirty="0" smtClean="0"/>
              <a:t> </a:t>
            </a:r>
            <a:r>
              <a:rPr lang="en-US" sz="2400" dirty="0" err="1" smtClean="0"/>
              <a:t>físico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adquire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 </a:t>
            </a:r>
            <a:r>
              <a:rPr lang="en-US" sz="2400" dirty="0" err="1" smtClean="0"/>
              <a:t>meteorológicos</a:t>
            </a:r>
            <a:r>
              <a:rPr lang="en-US" sz="2400" dirty="0" smtClean="0"/>
              <a:t> </a:t>
            </a:r>
            <a:r>
              <a:rPr lang="en-US" sz="2400" dirty="0" err="1" smtClean="0"/>
              <a:t>reais</a:t>
            </a:r>
            <a:r>
              <a:rPr lang="en-US" sz="2400" dirty="0" smtClean="0"/>
              <a:t>) o </a:t>
            </a:r>
            <a:r>
              <a:rPr lang="en-US" sz="2400" dirty="0" err="1" smtClean="0"/>
              <a:t>objeto</a:t>
            </a:r>
            <a:r>
              <a:rPr lang="en-US" sz="2400" dirty="0" smtClean="0"/>
              <a:t> </a:t>
            </a:r>
            <a:r>
              <a:rPr lang="en-US" sz="2400" dirty="0" err="1" smtClean="0"/>
              <a:t>WeatherData</a:t>
            </a:r>
            <a:r>
              <a:rPr lang="en-US" sz="2400" dirty="0" smtClean="0"/>
              <a:t> (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monitora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 </a:t>
            </a:r>
            <a:r>
              <a:rPr lang="en-US" sz="2400" dirty="0" err="1" smtClean="0"/>
              <a:t>vindos</a:t>
            </a:r>
            <a:r>
              <a:rPr lang="en-US" sz="2400" dirty="0" smtClean="0"/>
              <a:t> da </a:t>
            </a:r>
            <a:r>
              <a:rPr lang="en-US" sz="2400" dirty="0" err="1" smtClean="0"/>
              <a:t>Estação</a:t>
            </a:r>
            <a:r>
              <a:rPr lang="en-US" sz="2400" dirty="0" smtClean="0"/>
              <a:t> </a:t>
            </a:r>
            <a:r>
              <a:rPr lang="en-US" sz="2400" dirty="0" err="1" smtClean="0"/>
              <a:t>Meteorológica</a:t>
            </a:r>
            <a:r>
              <a:rPr lang="en-US" sz="2400" dirty="0" smtClean="0"/>
              <a:t> e </a:t>
            </a:r>
            <a:r>
              <a:rPr lang="en-US" sz="2400" dirty="0" err="1" smtClean="0"/>
              <a:t>atualiza</a:t>
            </a:r>
            <a:r>
              <a:rPr lang="en-US" sz="2400" dirty="0" smtClean="0"/>
              <a:t> as </a:t>
            </a:r>
            <a:r>
              <a:rPr lang="en-US" sz="2400" dirty="0" err="1" smtClean="0"/>
              <a:t>exibições</a:t>
            </a:r>
            <a:r>
              <a:rPr lang="en-US" sz="2400" dirty="0" smtClean="0"/>
              <a:t>)e o visor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mostra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usuários</a:t>
            </a:r>
            <a:r>
              <a:rPr lang="en-US" sz="2400" dirty="0" smtClean="0"/>
              <a:t> as </a:t>
            </a:r>
            <a:r>
              <a:rPr lang="en-US" sz="2400" dirty="0" err="1" smtClean="0"/>
              <a:t>condições</a:t>
            </a:r>
            <a:r>
              <a:rPr lang="en-US" sz="2400" dirty="0" smtClean="0"/>
              <a:t> </a:t>
            </a:r>
            <a:r>
              <a:rPr lang="en-US" sz="2400" dirty="0" err="1" smtClean="0"/>
              <a:t>metereológicas</a:t>
            </a:r>
            <a:r>
              <a:rPr lang="en-US" sz="2400" dirty="0" smtClean="0"/>
              <a:t> </a:t>
            </a:r>
            <a:r>
              <a:rPr lang="en-US" sz="2400" dirty="0" err="1" smtClean="0"/>
              <a:t>atuais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9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240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</a:t>
            </a:r>
            <a:r>
              <a:rPr lang="en-US" dirty="0" err="1"/>
              <a:t>Aplicativo</a:t>
            </a:r>
            <a:r>
              <a:rPr lang="en-US" dirty="0"/>
              <a:t> Weather Monitor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11256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 smtClean="0"/>
              <a:t>	O </a:t>
            </a:r>
            <a:r>
              <a:rPr lang="en-US" sz="2800" dirty="0" err="1" smtClean="0"/>
              <a:t>objetivo</a:t>
            </a:r>
            <a:r>
              <a:rPr lang="en-US" sz="2800" dirty="0" smtClean="0"/>
              <a:t> </a:t>
            </a:r>
            <a:r>
              <a:rPr lang="en-US" sz="2800" dirty="0" err="1" smtClean="0"/>
              <a:t>WeatherData</a:t>
            </a:r>
            <a:r>
              <a:rPr lang="en-US" sz="2800" dirty="0" smtClean="0"/>
              <a:t> </a:t>
            </a:r>
            <a:r>
              <a:rPr lang="en-US" sz="2800" dirty="0" err="1" smtClean="0"/>
              <a:t>sabe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</a:t>
            </a:r>
            <a:r>
              <a:rPr lang="en-US" sz="2800" dirty="0" err="1" smtClean="0"/>
              <a:t>falar</a:t>
            </a:r>
            <a:r>
              <a:rPr lang="en-US" sz="2800" dirty="0" smtClean="0"/>
              <a:t> com a </a:t>
            </a:r>
            <a:r>
              <a:rPr lang="en-US" sz="2800" dirty="0" err="1" smtClean="0"/>
              <a:t>Estação</a:t>
            </a:r>
            <a:r>
              <a:rPr lang="en-US" sz="2800" dirty="0" smtClean="0"/>
              <a:t> </a:t>
            </a:r>
            <a:r>
              <a:rPr lang="en-US" sz="2800" dirty="0" err="1" smtClean="0"/>
              <a:t>Meteorológica</a:t>
            </a:r>
            <a:r>
              <a:rPr lang="en-US" sz="2800" dirty="0" smtClean="0"/>
              <a:t> </a:t>
            </a:r>
            <a:r>
              <a:rPr lang="en-US" sz="2800" dirty="0" err="1" smtClean="0"/>
              <a:t>física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obter</a:t>
            </a:r>
            <a:r>
              <a:rPr lang="en-US" sz="2800" dirty="0" smtClean="0"/>
              <a:t> dados </a:t>
            </a:r>
            <a:r>
              <a:rPr lang="en-US" sz="2800" dirty="0" err="1" smtClean="0"/>
              <a:t>atualizados</a:t>
            </a:r>
            <a:r>
              <a:rPr lang="en-US" sz="2800" dirty="0" smtClean="0"/>
              <a:t>.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</a:t>
            </a:r>
            <a:r>
              <a:rPr lang="en-US" sz="2800" dirty="0" err="1" smtClean="0"/>
              <a:t>WeatherData</a:t>
            </a:r>
            <a:r>
              <a:rPr lang="en-US" sz="2800" dirty="0" smtClean="0"/>
              <a:t> </a:t>
            </a:r>
            <a:r>
              <a:rPr lang="en-US" sz="2800" dirty="0" err="1" smtClean="0"/>
              <a:t>atualiza</a:t>
            </a:r>
            <a:r>
              <a:rPr lang="en-US" sz="2800" dirty="0" smtClean="0"/>
              <a:t>  </a:t>
            </a:r>
            <a:r>
              <a:rPr lang="en-US" sz="2800" dirty="0" err="1" smtClean="0"/>
              <a:t>suas</a:t>
            </a:r>
            <a:r>
              <a:rPr lang="en-US" sz="2800" dirty="0" smtClean="0"/>
              <a:t> </a:t>
            </a:r>
            <a:r>
              <a:rPr lang="en-US" sz="2800" dirty="0" err="1" smtClean="0"/>
              <a:t>visualizações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</a:t>
            </a:r>
            <a:r>
              <a:rPr lang="en-US" sz="2800" dirty="0" err="1" smtClean="0"/>
              <a:t>três</a:t>
            </a:r>
            <a:r>
              <a:rPr lang="en-US" sz="2800" dirty="0" smtClean="0"/>
              <a:t> </a:t>
            </a:r>
            <a:r>
              <a:rPr lang="en-US" sz="2800" dirty="0" err="1" smtClean="0"/>
              <a:t>elementos</a:t>
            </a:r>
            <a:r>
              <a:rPr lang="en-US" sz="2800" dirty="0" smtClean="0"/>
              <a:t> de </a:t>
            </a:r>
            <a:r>
              <a:rPr lang="en-US" sz="2800" dirty="0" err="1" smtClean="0"/>
              <a:t>exibição</a:t>
            </a:r>
            <a:r>
              <a:rPr lang="en-US" sz="2800" dirty="0" smtClean="0"/>
              <a:t> </a:t>
            </a:r>
            <a:r>
              <a:rPr lang="en-US" sz="2800" dirty="0" err="1" smtClean="0"/>
              <a:t>diferentes</a:t>
            </a:r>
            <a:r>
              <a:rPr lang="en-US" sz="2800" dirty="0" smtClean="0"/>
              <a:t>: </a:t>
            </a:r>
            <a:r>
              <a:rPr lang="en-US" sz="2800" dirty="0" err="1" smtClean="0"/>
              <a:t>Condições</a:t>
            </a:r>
            <a:r>
              <a:rPr lang="en-US" sz="2800" dirty="0" smtClean="0"/>
              <a:t> </a:t>
            </a:r>
            <a:r>
              <a:rPr lang="en-US" sz="2800" dirty="0" err="1" smtClean="0"/>
              <a:t>Atuais</a:t>
            </a:r>
            <a:r>
              <a:rPr lang="en-US" sz="2800" dirty="0" smtClean="0"/>
              <a:t> (</a:t>
            </a:r>
            <a:r>
              <a:rPr lang="en-US" sz="2800" dirty="0" err="1" smtClean="0"/>
              <a:t>mostrar</a:t>
            </a:r>
            <a:r>
              <a:rPr lang="en-US" sz="2800" dirty="0" smtClean="0"/>
              <a:t> </a:t>
            </a:r>
            <a:r>
              <a:rPr lang="en-US" sz="2800" dirty="0" err="1" smtClean="0"/>
              <a:t>temperatura</a:t>
            </a:r>
            <a:r>
              <a:rPr lang="en-US" sz="2800" dirty="0" smtClean="0"/>
              <a:t>, </a:t>
            </a:r>
            <a:r>
              <a:rPr lang="en-US" sz="2800" dirty="0" err="1" smtClean="0"/>
              <a:t>umidade</a:t>
            </a:r>
            <a:r>
              <a:rPr lang="en-US" sz="2800" dirty="0" smtClean="0"/>
              <a:t> e </a:t>
            </a:r>
            <a:r>
              <a:rPr lang="en-US" sz="2800" dirty="0" err="1" smtClean="0"/>
              <a:t>pessão</a:t>
            </a:r>
            <a:r>
              <a:rPr lang="en-US" sz="2800" dirty="0" smtClean="0"/>
              <a:t>). </a:t>
            </a:r>
            <a:r>
              <a:rPr lang="en-US" sz="2800" dirty="0" err="1" smtClean="0"/>
              <a:t>Estatísticas</a:t>
            </a:r>
            <a:r>
              <a:rPr lang="en-US" sz="2800" dirty="0" smtClean="0"/>
              <a:t> </a:t>
            </a:r>
            <a:r>
              <a:rPr lang="en-US" sz="2800" dirty="0" err="1" smtClean="0"/>
              <a:t>Meteoroógicas</a:t>
            </a:r>
            <a:r>
              <a:rPr lang="en-US" sz="2800" dirty="0" smtClean="0"/>
              <a:t> e </a:t>
            </a:r>
            <a:r>
              <a:rPr lang="en-US" sz="2800" dirty="0" err="1" smtClean="0"/>
              <a:t>uma</a:t>
            </a:r>
            <a:r>
              <a:rPr lang="en-US" sz="2800" dirty="0" smtClean="0"/>
              <a:t> simples </a:t>
            </a:r>
            <a:r>
              <a:rPr lang="en-US" sz="2800" dirty="0" err="1" smtClean="0"/>
              <a:t>previsão.Nossa</a:t>
            </a:r>
            <a:r>
              <a:rPr lang="en-US" sz="2800" dirty="0" smtClean="0"/>
              <a:t> </a:t>
            </a:r>
            <a:r>
              <a:rPr lang="en-US" sz="2800" dirty="0" err="1" smtClean="0"/>
              <a:t>tarefa</a:t>
            </a:r>
            <a:r>
              <a:rPr lang="en-US" sz="2800" dirty="0" smtClean="0"/>
              <a:t> é </a:t>
            </a:r>
            <a:r>
              <a:rPr lang="en-US" sz="2800" dirty="0" err="1" smtClean="0"/>
              <a:t>criar</a:t>
            </a:r>
            <a:r>
              <a:rPr lang="en-US" sz="2800" dirty="0" smtClean="0"/>
              <a:t> um </a:t>
            </a:r>
            <a:r>
              <a:rPr lang="en-US" sz="2800" dirty="0" err="1" smtClean="0"/>
              <a:t>aplicativo</a:t>
            </a:r>
            <a:r>
              <a:rPr lang="en-US" sz="2800" dirty="0" smtClean="0"/>
              <a:t> </a:t>
            </a:r>
            <a:r>
              <a:rPr lang="en-US" sz="2800" dirty="0" err="1" smtClean="0"/>
              <a:t>que</a:t>
            </a:r>
            <a:r>
              <a:rPr lang="en-US" sz="2800" dirty="0" smtClean="0"/>
              <a:t> utilize o </a:t>
            </a:r>
            <a:r>
              <a:rPr lang="en-US" sz="2800" dirty="0" err="1" smtClean="0"/>
              <a:t>objeto</a:t>
            </a:r>
            <a:r>
              <a:rPr lang="en-US" sz="2800" dirty="0" smtClean="0"/>
              <a:t> </a:t>
            </a:r>
            <a:r>
              <a:rPr lang="en-US" sz="2800" dirty="0" err="1" smtClean="0"/>
              <a:t>WeatherData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atualizar</a:t>
            </a:r>
            <a:r>
              <a:rPr lang="en-US" sz="2800" dirty="0" smtClean="0"/>
              <a:t> as </a:t>
            </a:r>
            <a:r>
              <a:rPr lang="en-US" sz="2800" dirty="0" err="1" smtClean="0"/>
              <a:t>três</a:t>
            </a:r>
            <a:r>
              <a:rPr lang="en-US" sz="2800" dirty="0" smtClean="0"/>
              <a:t> </a:t>
            </a:r>
            <a:r>
              <a:rPr lang="en-US" sz="2800" dirty="0" err="1" smtClean="0"/>
              <a:t>exibições</a:t>
            </a:r>
            <a:r>
              <a:rPr lang="en-US" sz="2800" dirty="0" smtClean="0"/>
              <a:t>.   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Despacotando</a:t>
            </a:r>
            <a:r>
              <a:rPr lang="en-US" dirty="0" smtClean="0"/>
              <a:t> a </a:t>
            </a:r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WeatherData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00218"/>
            <a:ext cx="6264696" cy="5717514"/>
          </a:xfrm>
        </p:spPr>
      </p:pic>
      <p:sp>
        <p:nvSpPr>
          <p:cNvPr id="5" name="CaixaDeTexto 4"/>
          <p:cNvSpPr txBox="1"/>
          <p:nvPr/>
        </p:nvSpPr>
        <p:spPr>
          <a:xfrm>
            <a:off x="3419872" y="836712"/>
            <a:ext cx="5364088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Esses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</a:t>
            </a:r>
            <a:r>
              <a:rPr lang="en-US" sz="2400" dirty="0" err="1" smtClean="0"/>
              <a:t>retornam</a:t>
            </a:r>
            <a:r>
              <a:rPr lang="en-US" sz="2400" dirty="0" smtClean="0"/>
              <a:t> as </a:t>
            </a:r>
            <a:r>
              <a:rPr lang="en-US" sz="2400" dirty="0" err="1" smtClean="0"/>
              <a:t>medidas</a:t>
            </a:r>
            <a:r>
              <a:rPr lang="en-US" sz="2400" dirty="0" smtClean="0"/>
              <a:t> </a:t>
            </a:r>
            <a:r>
              <a:rPr lang="en-US" sz="2400" dirty="0" err="1" smtClean="0"/>
              <a:t>meteorológicas</a:t>
            </a:r>
            <a:r>
              <a:rPr lang="en-US" sz="2400" dirty="0" smtClean="0"/>
              <a:t> 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recentes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Temperatura</a:t>
            </a:r>
            <a:r>
              <a:rPr lang="en-US" sz="2400" dirty="0" smtClean="0"/>
              <a:t>, </a:t>
            </a:r>
            <a:r>
              <a:rPr lang="en-US" sz="2400" dirty="0" err="1" smtClean="0"/>
              <a:t>umidade</a:t>
            </a:r>
            <a:r>
              <a:rPr lang="en-US" sz="2400" dirty="0" smtClean="0"/>
              <a:t> e </a:t>
            </a:r>
            <a:r>
              <a:rPr lang="en-US" sz="2400" dirty="0" err="1" smtClean="0"/>
              <a:t>pressão</a:t>
            </a:r>
            <a:r>
              <a:rPr lang="en-US" sz="2400" dirty="0" smtClean="0"/>
              <a:t> </a:t>
            </a:r>
            <a:r>
              <a:rPr lang="en-US" sz="2400" dirty="0" err="1" smtClean="0"/>
              <a:t>barométrica</a:t>
            </a:r>
            <a:r>
              <a:rPr lang="en-US" sz="2400" dirty="0" smtClean="0"/>
              <a:t>, </a:t>
            </a:r>
            <a:r>
              <a:rPr lang="en-US" sz="2400" dirty="0" err="1" smtClean="0"/>
              <a:t>respectivamente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332744" y="3140968"/>
            <a:ext cx="3087127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Lembre</a:t>
            </a:r>
            <a:r>
              <a:rPr lang="en-US" dirty="0"/>
              <a:t>-se: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atuais</a:t>
            </a:r>
            <a:r>
              <a:rPr lang="en-US" dirty="0"/>
              <a:t> é </a:t>
            </a:r>
            <a:r>
              <a:rPr lang="en-US" dirty="0" err="1"/>
              <a:t>apenas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UMA </a:t>
            </a:r>
            <a:r>
              <a:rPr lang="en-US" dirty="0"/>
              <a:t>das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/>
              <a:t>telas</a:t>
            </a:r>
            <a:r>
              <a:rPr lang="en-US" dirty="0"/>
              <a:t> de </a:t>
            </a:r>
            <a:r>
              <a:rPr lang="en-US" dirty="0" err="1"/>
              <a:t>exibição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63888" y="4746714"/>
            <a:ext cx="5364088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Nossa</a:t>
            </a:r>
            <a:r>
              <a:rPr lang="en-US" sz="2400" dirty="0" smtClean="0"/>
              <a:t> </a:t>
            </a:r>
            <a:r>
              <a:rPr lang="en-US" sz="2400" dirty="0" err="1" smtClean="0"/>
              <a:t>tarefa</a:t>
            </a:r>
            <a:r>
              <a:rPr lang="en-US" sz="2400" dirty="0" smtClean="0"/>
              <a:t> é </a:t>
            </a:r>
            <a:r>
              <a:rPr lang="en-US" sz="2400" dirty="0" err="1" smtClean="0"/>
              <a:t>implementar</a:t>
            </a:r>
            <a:r>
              <a:rPr lang="en-US" sz="2400" dirty="0" smtClean="0"/>
              <a:t> </a:t>
            </a:r>
            <a:r>
              <a:rPr lang="en-US" sz="2400" dirty="0" err="1" smtClean="0"/>
              <a:t>measurementsChaged</a:t>
            </a:r>
            <a:r>
              <a:rPr lang="en-US" sz="2400" dirty="0" smtClean="0"/>
              <a:t>()  de </a:t>
            </a:r>
            <a:r>
              <a:rPr lang="en-US" sz="2400" dirty="0" err="1" smtClean="0"/>
              <a:t>modo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atualize</a:t>
            </a:r>
            <a:r>
              <a:rPr lang="en-US" sz="2400" dirty="0" smtClean="0"/>
              <a:t> as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exibições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condições</a:t>
            </a:r>
            <a:r>
              <a:rPr lang="en-US" sz="2400" dirty="0" smtClean="0"/>
              <a:t> </a:t>
            </a:r>
            <a:r>
              <a:rPr lang="en-US" sz="2400" dirty="0" err="1" smtClean="0"/>
              <a:t>atuais</a:t>
            </a:r>
            <a:r>
              <a:rPr lang="en-US" sz="2400" dirty="0" smtClean="0"/>
              <a:t>, status </a:t>
            </a:r>
            <a:r>
              <a:rPr lang="en-US" sz="2400" dirty="0" err="1" smtClean="0"/>
              <a:t>meteorológico</a:t>
            </a:r>
            <a:r>
              <a:rPr lang="en-US" sz="2400" dirty="0" smtClean="0"/>
              <a:t> e </a:t>
            </a:r>
            <a:r>
              <a:rPr lang="en-US" sz="2400" dirty="0" err="1" smtClean="0"/>
              <a:t>previsão</a:t>
            </a:r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3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sabemos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agora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08720"/>
            <a:ext cx="8568952" cy="554461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WeatherData</a:t>
            </a:r>
            <a:r>
              <a:rPr lang="en-US" sz="2400" dirty="0" smtClean="0"/>
              <a:t> tem </a:t>
            </a:r>
            <a:r>
              <a:rPr lang="en-US" sz="2400" dirty="0" err="1" smtClean="0"/>
              <a:t>métodos</a:t>
            </a:r>
            <a:r>
              <a:rPr lang="en-US" sz="2400" dirty="0" smtClean="0"/>
              <a:t> de </a:t>
            </a:r>
            <a:r>
              <a:rPr lang="en-US" sz="2400" dirty="0" err="1" smtClean="0"/>
              <a:t>obtenção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três</a:t>
            </a:r>
            <a:r>
              <a:rPr lang="en-US" sz="2400" dirty="0" smtClean="0"/>
              <a:t> </a:t>
            </a:r>
            <a:r>
              <a:rPr lang="en-US" sz="2400" dirty="0" err="1" smtClean="0"/>
              <a:t>valores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medição</a:t>
            </a:r>
            <a:r>
              <a:rPr lang="en-US" sz="2400" dirty="0" smtClean="0"/>
              <a:t>: </a:t>
            </a:r>
            <a:r>
              <a:rPr lang="en-US" sz="2400" dirty="0" err="1" smtClean="0"/>
              <a:t>temperatura</a:t>
            </a:r>
            <a:r>
              <a:rPr lang="en-US" sz="2400" dirty="0" smtClean="0"/>
              <a:t>, </a:t>
            </a:r>
            <a:r>
              <a:rPr lang="en-US" sz="2400" dirty="0" err="1" smtClean="0"/>
              <a:t>umidade</a:t>
            </a:r>
            <a:r>
              <a:rPr lang="en-US" sz="2400" dirty="0" smtClean="0"/>
              <a:t> e </a:t>
            </a:r>
            <a:r>
              <a:rPr lang="en-US" sz="2400" dirty="0" err="1" smtClean="0"/>
              <a:t>pressão</a:t>
            </a:r>
            <a:r>
              <a:rPr lang="en-US" sz="2400" dirty="0" smtClean="0"/>
              <a:t> </a:t>
            </a:r>
            <a:r>
              <a:rPr lang="en-US" sz="2400" dirty="0" err="1" smtClean="0"/>
              <a:t>barométrica</a:t>
            </a:r>
            <a:r>
              <a:rPr lang="en-US" sz="2400" dirty="0" smtClean="0"/>
              <a:t> ;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/>
              <a:t>O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</a:t>
            </a:r>
            <a:r>
              <a:rPr lang="en-US" sz="2400" dirty="0" err="1" smtClean="0"/>
              <a:t>measurementsChanged</a:t>
            </a:r>
            <a:r>
              <a:rPr lang="en-US" sz="2400" dirty="0" smtClean="0"/>
              <a:t>() é </a:t>
            </a:r>
            <a:r>
              <a:rPr lang="en-US" sz="2400" dirty="0" err="1" smtClean="0"/>
              <a:t>chamado</a:t>
            </a:r>
            <a:r>
              <a:rPr lang="en-US" sz="2400" dirty="0" smtClean="0"/>
              <a:t> </a:t>
            </a:r>
            <a:r>
              <a:rPr lang="en-US" sz="2400" dirty="0" err="1" smtClean="0"/>
              <a:t>sempre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dados de </a:t>
            </a:r>
            <a:r>
              <a:rPr lang="en-US" sz="2400" dirty="0" err="1" smtClean="0"/>
              <a:t>medição</a:t>
            </a:r>
            <a:r>
              <a:rPr lang="en-US" sz="2400" dirty="0" smtClean="0"/>
              <a:t> </a:t>
            </a:r>
            <a:r>
              <a:rPr lang="en-US" sz="2400" dirty="0" err="1" smtClean="0"/>
              <a:t>meteorológica</a:t>
            </a:r>
            <a:r>
              <a:rPr lang="en-US" sz="2400" dirty="0" smtClean="0"/>
              <a:t> </a:t>
            </a:r>
            <a:r>
              <a:rPr lang="en-US" sz="2400" dirty="0" err="1" smtClean="0"/>
              <a:t>estão</a:t>
            </a:r>
            <a:r>
              <a:rPr lang="en-US" sz="2400" dirty="0" smtClean="0"/>
              <a:t> </a:t>
            </a:r>
            <a:r>
              <a:rPr lang="en-US" sz="2400" dirty="0" err="1" smtClean="0"/>
              <a:t>disponíveis</a:t>
            </a:r>
            <a:r>
              <a:rPr lang="en-US" sz="2400" dirty="0" smtClean="0"/>
              <a:t> . (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sabemos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queremos</a:t>
            </a:r>
            <a:r>
              <a:rPr lang="en-US" sz="2400" dirty="0" smtClean="0"/>
              <a:t> saber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esse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é </a:t>
            </a:r>
            <a:r>
              <a:rPr lang="en-US" sz="2400" dirty="0" err="1" smtClean="0"/>
              <a:t>chamado</a:t>
            </a:r>
            <a:r>
              <a:rPr lang="en-US" sz="2400" dirty="0" smtClean="0"/>
              <a:t>;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</a:t>
            </a:r>
            <a:r>
              <a:rPr lang="en-US" sz="2400" dirty="0" err="1" smtClean="0"/>
              <a:t>sabemos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ele</a:t>
            </a:r>
            <a:r>
              <a:rPr lang="en-US" sz="2400" dirty="0" smtClean="0"/>
              <a:t> é;</a:t>
            </a:r>
          </a:p>
          <a:p>
            <a:pPr algn="just">
              <a:lnSpc>
                <a:spcPct val="150000"/>
              </a:lnSpc>
            </a:pPr>
            <a:r>
              <a:rPr lang="en-US" sz="2400" dirty="0" err="1" smtClean="0"/>
              <a:t>Precisamos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implementar</a:t>
            </a:r>
            <a:r>
              <a:rPr lang="en-US" sz="2400" dirty="0" smtClean="0"/>
              <a:t> 3 </a:t>
            </a:r>
            <a:r>
              <a:rPr lang="en-US" sz="2400" dirty="0" err="1" smtClean="0"/>
              <a:t>elementos</a:t>
            </a:r>
            <a:r>
              <a:rPr lang="en-US" sz="2400" dirty="0" smtClean="0"/>
              <a:t> de </a:t>
            </a:r>
            <a:r>
              <a:rPr lang="en-US" sz="2400" dirty="0" err="1" smtClean="0"/>
              <a:t>exibição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usem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 </a:t>
            </a:r>
            <a:r>
              <a:rPr lang="en-US" sz="2400" dirty="0" err="1" smtClean="0"/>
              <a:t>meteorológicos</a:t>
            </a:r>
            <a:r>
              <a:rPr lang="en-US" sz="2400" dirty="0" smtClean="0"/>
              <a:t> :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exibição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condições</a:t>
            </a:r>
            <a:r>
              <a:rPr lang="en-US" sz="2400" dirty="0" smtClean="0"/>
              <a:t> </a:t>
            </a:r>
            <a:r>
              <a:rPr lang="en-US" sz="2400" dirty="0" err="1" smtClean="0"/>
              <a:t>atuais</a:t>
            </a:r>
            <a:r>
              <a:rPr lang="en-US" sz="2400" dirty="0" smtClean="0"/>
              <a:t>,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exibição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estatística</a:t>
            </a:r>
            <a:r>
              <a:rPr lang="en-US" sz="2400" dirty="0" smtClean="0"/>
              <a:t> 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exibição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previsão</a:t>
            </a:r>
            <a:r>
              <a:rPr lang="en-US" sz="2400" dirty="0" smtClean="0"/>
              <a:t>. </a:t>
            </a:r>
            <a:r>
              <a:rPr lang="en-US" sz="2400" dirty="0" err="1" smtClean="0"/>
              <a:t>Essas</a:t>
            </a:r>
            <a:r>
              <a:rPr lang="en-US" sz="2400" dirty="0" smtClean="0"/>
              <a:t> </a:t>
            </a:r>
            <a:r>
              <a:rPr lang="en-US" sz="2400" dirty="0" err="1" smtClean="0"/>
              <a:t>exibições</a:t>
            </a:r>
            <a:r>
              <a:rPr lang="en-US" sz="2400" dirty="0" smtClean="0"/>
              <a:t> </a:t>
            </a:r>
            <a:r>
              <a:rPr lang="en-US" sz="2400" dirty="0" err="1" smtClean="0"/>
              <a:t>devem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atualizadas</a:t>
            </a:r>
            <a:r>
              <a:rPr lang="en-US" sz="2400" dirty="0" smtClean="0"/>
              <a:t> </a:t>
            </a:r>
            <a:r>
              <a:rPr lang="en-US" sz="2400" dirty="0" err="1" smtClean="0"/>
              <a:t>sempre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WheatherData</a:t>
            </a:r>
            <a:r>
              <a:rPr lang="en-US" sz="2400" dirty="0" smtClean="0"/>
              <a:t> </a:t>
            </a:r>
            <a:r>
              <a:rPr lang="en-US" sz="2400" dirty="0" err="1" smtClean="0"/>
              <a:t>tiver</a:t>
            </a:r>
            <a:r>
              <a:rPr lang="en-US" sz="2400" dirty="0" smtClean="0"/>
              <a:t> </a:t>
            </a:r>
            <a:r>
              <a:rPr lang="en-US" sz="2400" dirty="0" err="1" smtClean="0"/>
              <a:t>novas</a:t>
            </a:r>
            <a:r>
              <a:rPr lang="en-US" sz="2400" dirty="0" smtClean="0"/>
              <a:t> </a:t>
            </a:r>
            <a:r>
              <a:rPr lang="en-US" sz="2400" dirty="0" err="1" smtClean="0"/>
              <a:t>medições</a:t>
            </a:r>
            <a:r>
              <a:rPr lang="en-US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9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primeira</a:t>
            </a:r>
            <a:r>
              <a:rPr lang="en-US" dirty="0" smtClean="0"/>
              <a:t> OLHADA mal </a:t>
            </a:r>
            <a:r>
              <a:rPr lang="en-US" dirty="0" err="1" smtClean="0"/>
              <a:t>orientada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Estação</a:t>
            </a:r>
            <a:r>
              <a:rPr lang="en-US" dirty="0" smtClean="0"/>
              <a:t> </a:t>
            </a:r>
            <a:r>
              <a:rPr lang="en-US" dirty="0" err="1" smtClean="0"/>
              <a:t>Meteorológica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784976" cy="1828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 smtClean="0"/>
              <a:t>Eis</a:t>
            </a:r>
            <a:r>
              <a:rPr lang="en-US" sz="2800" dirty="0" smtClean="0"/>
              <a:t> </a:t>
            </a:r>
            <a:r>
              <a:rPr lang="en-US" sz="2800" dirty="0" err="1" smtClean="0"/>
              <a:t>uma</a:t>
            </a:r>
            <a:r>
              <a:rPr lang="en-US" sz="2800" dirty="0" smtClean="0"/>
              <a:t> </a:t>
            </a:r>
            <a:r>
              <a:rPr lang="en-US" sz="2800" dirty="0" err="1" smtClean="0"/>
              <a:t>primeira</a:t>
            </a:r>
            <a:r>
              <a:rPr lang="en-US" sz="2800" dirty="0" smtClean="0"/>
              <a:t> </a:t>
            </a:r>
            <a:r>
              <a:rPr lang="en-US" sz="2800" dirty="0" err="1" smtClean="0"/>
              <a:t>possibilidade</a:t>
            </a:r>
            <a:r>
              <a:rPr lang="en-US" sz="2800" dirty="0" smtClean="0"/>
              <a:t> de </a:t>
            </a:r>
            <a:r>
              <a:rPr lang="en-US" sz="2800" dirty="0" err="1" smtClean="0"/>
              <a:t>implementação</a:t>
            </a:r>
            <a:r>
              <a:rPr lang="en-US" sz="2800" dirty="0" smtClean="0"/>
              <a:t>. </a:t>
            </a:r>
            <a:r>
              <a:rPr lang="en-US" sz="2800" dirty="0" err="1" smtClean="0"/>
              <a:t>Vamos</a:t>
            </a:r>
            <a:r>
              <a:rPr lang="en-US" sz="2800" dirty="0" smtClean="0"/>
              <a:t> </a:t>
            </a:r>
            <a:r>
              <a:rPr lang="en-US" sz="2800" dirty="0" err="1" smtClean="0"/>
              <a:t>usar</a:t>
            </a:r>
            <a:r>
              <a:rPr lang="en-US" sz="2800" dirty="0" smtClean="0"/>
              <a:t> a </a:t>
            </a:r>
            <a:r>
              <a:rPr lang="en-US" sz="2800" dirty="0" err="1" smtClean="0"/>
              <a:t>dica</a:t>
            </a:r>
            <a:r>
              <a:rPr lang="en-US" sz="2800" dirty="0" smtClean="0"/>
              <a:t> dos </a:t>
            </a:r>
            <a:r>
              <a:rPr lang="en-US" sz="2800" dirty="0" err="1" smtClean="0"/>
              <a:t>desenvolvedores</a:t>
            </a:r>
            <a:r>
              <a:rPr lang="en-US" sz="2800" dirty="0" smtClean="0"/>
              <a:t> Weather-O-Rama e </a:t>
            </a:r>
            <a:r>
              <a:rPr lang="en-US" sz="2800" dirty="0" err="1" smtClean="0"/>
              <a:t>adicionar</a:t>
            </a:r>
            <a:r>
              <a:rPr lang="en-US" sz="2800" dirty="0" smtClean="0"/>
              <a:t> </a:t>
            </a:r>
            <a:r>
              <a:rPr lang="en-US" sz="2800" dirty="0" err="1" smtClean="0"/>
              <a:t>nosso</a:t>
            </a:r>
            <a:r>
              <a:rPr lang="en-US" sz="2800" dirty="0" smtClean="0"/>
              <a:t> </a:t>
            </a:r>
            <a:r>
              <a:rPr lang="en-US" sz="2800" dirty="0" err="1" smtClean="0"/>
              <a:t>código</a:t>
            </a:r>
            <a:r>
              <a:rPr lang="en-US" sz="2800" dirty="0" smtClean="0"/>
              <a:t> </a:t>
            </a:r>
            <a:r>
              <a:rPr lang="en-US" sz="2800" dirty="0" err="1" smtClean="0"/>
              <a:t>ao</a:t>
            </a:r>
            <a:r>
              <a:rPr lang="en-US" sz="2800" dirty="0" smtClean="0"/>
              <a:t> </a:t>
            </a:r>
            <a:r>
              <a:rPr lang="en-US" sz="2800" dirty="0" err="1" smtClean="0"/>
              <a:t>método</a:t>
            </a:r>
            <a:r>
              <a:rPr lang="en-US" sz="2800" dirty="0" smtClean="0"/>
              <a:t> measurements Changed()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Fazendo os Patos Voarem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1"/>
            <a:ext cx="8640960" cy="1656184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Para fazer </a:t>
            </a:r>
            <a:r>
              <a:rPr lang="pt-BR" sz="2400" dirty="0"/>
              <a:t>os patos voarem </a:t>
            </a:r>
            <a:r>
              <a:rPr lang="pt-BR" sz="2400" dirty="0" smtClean="0"/>
              <a:t>é </a:t>
            </a:r>
            <a:r>
              <a:rPr lang="pt-BR" sz="2400" dirty="0"/>
              <a:t>o que o simulador </a:t>
            </a:r>
            <a:r>
              <a:rPr lang="pt-BR" sz="2400" dirty="0" smtClean="0"/>
              <a:t>deve fazer para acabar </a:t>
            </a:r>
            <a:r>
              <a:rPr lang="pt-BR" sz="2400" dirty="0"/>
              <a:t>com a </a:t>
            </a:r>
            <a:r>
              <a:rPr lang="pt-BR" sz="2400" dirty="0" smtClean="0"/>
              <a:t>concorrência. </a:t>
            </a:r>
            <a:r>
              <a:rPr lang="pt-BR" sz="2400" dirty="0"/>
              <a:t>E </a:t>
            </a:r>
            <a:r>
              <a:rPr lang="pt-BR" sz="2400" dirty="0" smtClean="0"/>
              <a:t>é </a:t>
            </a:r>
            <a:r>
              <a:rPr lang="pt-BR" sz="2400" dirty="0"/>
              <a:t>claro que o gerente de Joe disse a eles que Joe poderia criar algo em uma semana. "</a:t>
            </a:r>
            <a:r>
              <a:rPr lang="pt-BR" sz="2400" dirty="0" smtClean="0"/>
              <a:t>Afinal, ele é </a:t>
            </a:r>
            <a:r>
              <a:rPr lang="pt-BR" sz="2400" dirty="0"/>
              <a:t>programador 00... </a:t>
            </a:r>
            <a:r>
              <a:rPr lang="pt-BR" sz="2400" i="1" dirty="0" smtClean="0"/>
              <a:t>não </a:t>
            </a:r>
            <a:r>
              <a:rPr lang="pt-BR" sz="2400" i="1" dirty="0"/>
              <a:t>pode ser muito </a:t>
            </a:r>
            <a:r>
              <a:rPr lang="pt-BR" sz="2400" i="1" dirty="0" err="1"/>
              <a:t>dificil</a:t>
            </a:r>
            <a:r>
              <a:rPr lang="pt-BR" sz="2400" i="1" dirty="0"/>
              <a:t>".</a:t>
            </a:r>
            <a:endParaRPr lang="pt-BR" sz="2400" dirty="0"/>
          </a:p>
          <a:p>
            <a:pPr algn="just"/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6" y="2708920"/>
            <a:ext cx="7562248" cy="3488352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3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OLHADA mal </a:t>
            </a:r>
            <a:r>
              <a:rPr lang="en-US" dirty="0" err="1"/>
              <a:t>orientada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Estação</a:t>
            </a:r>
            <a:r>
              <a:rPr lang="en-US" dirty="0"/>
              <a:t> </a:t>
            </a:r>
            <a:r>
              <a:rPr lang="en-US" dirty="0" err="1"/>
              <a:t>Meteorológica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8110802" cy="4250060"/>
          </a:xfrm>
        </p:spPr>
      </p:pic>
      <p:sp>
        <p:nvSpPr>
          <p:cNvPr id="5" name="CaixaDeTexto 4"/>
          <p:cNvSpPr txBox="1"/>
          <p:nvPr/>
        </p:nvSpPr>
        <p:spPr>
          <a:xfrm>
            <a:off x="5004048" y="2636912"/>
            <a:ext cx="413995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Pegue</a:t>
            </a:r>
            <a:r>
              <a:rPr lang="en-US" dirty="0" smtClean="0"/>
              <a:t> as </a:t>
            </a:r>
            <a:r>
              <a:rPr lang="en-US" dirty="0" err="1" smtClean="0"/>
              <a:t>medições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recentes</a:t>
            </a:r>
            <a:r>
              <a:rPr lang="en-US" dirty="0" smtClean="0"/>
              <a:t> </a:t>
            </a:r>
            <a:r>
              <a:rPr lang="en-US" dirty="0" err="1" smtClean="0"/>
              <a:t>chamando</a:t>
            </a:r>
            <a:r>
              <a:rPr lang="en-US" dirty="0" smtClean="0"/>
              <a:t> 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de </a:t>
            </a:r>
            <a:r>
              <a:rPr lang="en-US" dirty="0" err="1" smtClean="0"/>
              <a:t>obtenção</a:t>
            </a:r>
            <a:r>
              <a:rPr lang="en-US" dirty="0" smtClean="0"/>
              <a:t> de </a:t>
            </a:r>
            <a:r>
              <a:rPr lang="en-US" dirty="0" err="1" smtClean="0"/>
              <a:t>Weatherdata</a:t>
            </a:r>
            <a:r>
              <a:rPr lang="en-US" dirty="0" smtClean="0"/>
              <a:t> (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implementados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28184" y="5557882"/>
            <a:ext cx="272792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atualize</a:t>
            </a:r>
            <a:r>
              <a:rPr lang="en-US" dirty="0" smtClean="0"/>
              <a:t> as </a:t>
            </a:r>
            <a:r>
              <a:rPr lang="en-US" dirty="0" err="1" smtClean="0"/>
              <a:t>exibições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46167" y="5955732"/>
            <a:ext cx="475252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Chame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de </a:t>
            </a:r>
            <a:r>
              <a:rPr lang="en-US" dirty="0" err="1" smtClean="0"/>
              <a:t>exibição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atualizar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exibição</a:t>
            </a:r>
            <a:r>
              <a:rPr lang="en-US" dirty="0" smtClean="0"/>
              <a:t>, </a:t>
            </a:r>
            <a:r>
              <a:rPr lang="en-US" dirty="0" err="1" smtClean="0"/>
              <a:t>passando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as </a:t>
            </a:r>
            <a:r>
              <a:rPr lang="en-US" dirty="0" err="1" smtClean="0"/>
              <a:t>medições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recentes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0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errado</a:t>
            </a:r>
            <a:r>
              <a:rPr lang="en-US" dirty="0" smtClean="0"/>
              <a:t> com </a:t>
            </a:r>
            <a:r>
              <a:rPr lang="en-US" dirty="0" err="1" smtClean="0"/>
              <a:t>nossa</a:t>
            </a:r>
            <a:r>
              <a:rPr lang="en-US" dirty="0" smtClean="0"/>
              <a:t> </a:t>
            </a:r>
            <a:r>
              <a:rPr lang="en-US" dirty="0" err="1" smtClean="0"/>
              <a:t>implementação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638086" cy="4036714"/>
          </a:xfrm>
        </p:spPr>
      </p:pic>
      <p:sp>
        <p:nvSpPr>
          <p:cNvPr id="5" name="CaixaDeTexto 4"/>
          <p:cNvSpPr txBox="1"/>
          <p:nvPr/>
        </p:nvSpPr>
        <p:spPr>
          <a:xfrm>
            <a:off x="5508104" y="1857412"/>
            <a:ext cx="3375539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Área</a:t>
            </a:r>
            <a:r>
              <a:rPr lang="en-US" sz="2000" dirty="0" smtClean="0"/>
              <a:t> de </a:t>
            </a:r>
            <a:r>
              <a:rPr lang="en-US" sz="2000" dirty="0" err="1" smtClean="0"/>
              <a:t>alteração</a:t>
            </a:r>
            <a:r>
              <a:rPr lang="en-US" sz="2000" dirty="0" smtClean="0"/>
              <a:t>, </a:t>
            </a:r>
            <a:r>
              <a:rPr lang="en-US" sz="2000" dirty="0" err="1" smtClean="0"/>
              <a:t>precisamos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encapsular</a:t>
            </a:r>
            <a:r>
              <a:rPr lang="en-US" sz="2000" dirty="0" smtClean="0"/>
              <a:t> </a:t>
            </a:r>
            <a:r>
              <a:rPr lang="en-US" sz="2000" dirty="0" err="1" smtClean="0"/>
              <a:t>isso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3590796" y="4221088"/>
            <a:ext cx="5328592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/>
              <a:t>Estamos</a:t>
            </a:r>
            <a:r>
              <a:rPr lang="en-US" sz="2000" dirty="0" smtClean="0"/>
              <a:t> </a:t>
            </a:r>
            <a:r>
              <a:rPr lang="en-US" sz="2000" dirty="0" err="1" smtClean="0"/>
              <a:t>usando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interface </a:t>
            </a:r>
            <a:r>
              <a:rPr lang="en-US" sz="2000" dirty="0" err="1" smtClean="0"/>
              <a:t>comum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falar</a:t>
            </a:r>
            <a:endParaRPr lang="en-US" sz="2000" dirty="0" smtClean="0"/>
          </a:p>
          <a:p>
            <a:r>
              <a:rPr lang="en-US" sz="2000" dirty="0" smtClean="0"/>
              <a:t>Com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 de </a:t>
            </a:r>
            <a:r>
              <a:rPr lang="en-US" sz="2000" dirty="0" err="1" smtClean="0"/>
              <a:t>exibição</a:t>
            </a:r>
            <a:r>
              <a:rPr lang="en-US" sz="2000" dirty="0" smtClean="0"/>
              <a:t>… </a:t>
            </a:r>
            <a:r>
              <a:rPr lang="en-US" sz="2000" dirty="0" err="1" smtClean="0"/>
              <a:t>Todos</a:t>
            </a:r>
            <a:r>
              <a:rPr lang="en-US" sz="2000" dirty="0" smtClean="0"/>
              <a:t> </a:t>
            </a:r>
            <a:r>
              <a:rPr lang="en-US" sz="2000" dirty="0" err="1" smtClean="0"/>
              <a:t>eles</a:t>
            </a:r>
            <a:r>
              <a:rPr lang="en-US" sz="2000" dirty="0" smtClean="0"/>
              <a:t> tem um </a:t>
            </a:r>
            <a:r>
              <a:rPr lang="en-US" sz="2000" dirty="0" err="1" smtClean="0"/>
              <a:t>método</a:t>
            </a:r>
            <a:r>
              <a:rPr lang="en-US" sz="2000" dirty="0" smtClean="0"/>
              <a:t> Update()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pegar</a:t>
            </a:r>
            <a:r>
              <a:rPr lang="en-US" sz="2000" dirty="0" smtClean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 de </a:t>
            </a:r>
            <a:r>
              <a:rPr lang="en-US" sz="2000" dirty="0" err="1" smtClean="0"/>
              <a:t>temperatura</a:t>
            </a:r>
            <a:r>
              <a:rPr lang="en-US" sz="2000" dirty="0" smtClean="0"/>
              <a:t>, </a:t>
            </a:r>
            <a:r>
              <a:rPr lang="en-US" sz="2000" dirty="0" err="1" smtClean="0"/>
              <a:t>umidade</a:t>
            </a:r>
            <a:r>
              <a:rPr lang="en-US" sz="2000" dirty="0" smtClean="0"/>
              <a:t> e </a:t>
            </a:r>
            <a:r>
              <a:rPr lang="en-US" sz="2000" dirty="0" err="1" smtClean="0"/>
              <a:t>pressão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5257" y="5805264"/>
            <a:ext cx="9011826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codificar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implementações</a:t>
            </a:r>
            <a:r>
              <a:rPr lang="en-US" sz="2000" dirty="0" smtClean="0"/>
              <a:t> </a:t>
            </a:r>
            <a:r>
              <a:rPr lang="en-US" sz="2000" dirty="0" err="1" smtClean="0"/>
              <a:t>concretas</a:t>
            </a:r>
            <a:r>
              <a:rPr lang="en-US" sz="2000" dirty="0" smtClean="0"/>
              <a:t>, </a:t>
            </a:r>
            <a:r>
              <a:rPr lang="en-US" sz="2000" dirty="0" err="1" smtClean="0"/>
              <a:t>não</a:t>
            </a:r>
            <a:r>
              <a:rPr lang="en-US" sz="2000" dirty="0" smtClean="0"/>
              <a:t> </a:t>
            </a:r>
            <a:r>
              <a:rPr lang="en-US" sz="2000" dirty="0" err="1" smtClean="0"/>
              <a:t>temos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adicionar</a:t>
            </a:r>
            <a:r>
              <a:rPr lang="en-US" sz="2000" dirty="0" smtClean="0"/>
              <a:t> </a:t>
            </a:r>
            <a:r>
              <a:rPr lang="en-US" sz="2000" dirty="0" err="1" smtClean="0"/>
              <a:t>ou</a:t>
            </a:r>
            <a:r>
              <a:rPr lang="en-US" sz="2000" dirty="0" smtClean="0"/>
              <a:t> remover </a:t>
            </a:r>
          </a:p>
          <a:p>
            <a:r>
              <a:rPr lang="en-US" sz="2000" dirty="0" smtClean="0"/>
              <a:t>Outros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</a:t>
            </a:r>
            <a:r>
              <a:rPr lang="en-US" sz="2000" dirty="0" err="1" smtClean="0"/>
              <a:t>exibição</a:t>
            </a:r>
            <a:r>
              <a:rPr lang="en-US" sz="2000" dirty="0" smtClean="0"/>
              <a:t> </a:t>
            </a:r>
            <a:r>
              <a:rPr lang="en-US" sz="2000" dirty="0" err="1" smtClean="0"/>
              <a:t>sem</a:t>
            </a:r>
            <a:r>
              <a:rPr lang="en-US" sz="2000" dirty="0" smtClean="0"/>
              <a:t> </a:t>
            </a:r>
            <a:r>
              <a:rPr lang="en-US" sz="2000" dirty="0" err="1" smtClean="0"/>
              <a:t>fazer</a:t>
            </a:r>
            <a:r>
              <a:rPr lang="en-US" sz="2000" dirty="0" smtClean="0"/>
              <a:t> </a:t>
            </a:r>
            <a:r>
              <a:rPr lang="en-US" sz="2000" dirty="0" err="1" smtClean="0"/>
              <a:t>alterações</a:t>
            </a:r>
            <a:r>
              <a:rPr lang="en-US" sz="2000" dirty="0" smtClean="0"/>
              <a:t> no </a:t>
            </a:r>
            <a:r>
              <a:rPr lang="en-US" sz="2000" dirty="0" err="1" smtClean="0"/>
              <a:t>programa</a:t>
            </a: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1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1528" y="-13394"/>
            <a:ext cx="9144000" cy="63408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Desenvolvendo</a:t>
            </a:r>
            <a:r>
              <a:rPr lang="en-US" dirty="0" smtClean="0"/>
              <a:t> a </a:t>
            </a:r>
            <a:r>
              <a:rPr lang="en-US" dirty="0" err="1" smtClean="0"/>
              <a:t>Estação</a:t>
            </a:r>
            <a:r>
              <a:rPr lang="en-US" dirty="0" smtClean="0"/>
              <a:t> </a:t>
            </a:r>
            <a:r>
              <a:rPr lang="en-US" dirty="0" err="1" smtClean="0"/>
              <a:t>Meteorológica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0" y="1474096"/>
            <a:ext cx="8360190" cy="5180310"/>
          </a:xfrm>
        </p:spPr>
      </p:pic>
      <p:sp>
        <p:nvSpPr>
          <p:cNvPr id="5" name="CaixaDeTexto 4"/>
          <p:cNvSpPr txBox="1"/>
          <p:nvPr/>
        </p:nvSpPr>
        <p:spPr>
          <a:xfrm>
            <a:off x="0" y="764704"/>
            <a:ext cx="252027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Essa</a:t>
            </a:r>
            <a:r>
              <a:rPr lang="en-US" dirty="0" smtClean="0"/>
              <a:t> é </a:t>
            </a:r>
            <a:r>
              <a:rPr lang="en-US" dirty="0" err="1" smtClean="0"/>
              <a:t>nossa</a:t>
            </a:r>
            <a:r>
              <a:rPr lang="en-US" dirty="0" smtClean="0"/>
              <a:t> interface de </a:t>
            </a:r>
            <a:r>
              <a:rPr lang="en-US" dirty="0" err="1" smtClean="0"/>
              <a:t>sujeito</a:t>
            </a:r>
            <a:r>
              <a:rPr lang="en-US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parecer</a:t>
            </a:r>
            <a:r>
              <a:rPr lang="en-US" dirty="0" smtClean="0"/>
              <a:t> familiar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5928" y="5661248"/>
            <a:ext cx="2520279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Agora, </a:t>
            </a:r>
            <a:r>
              <a:rPr lang="en-US" dirty="0" err="1" smtClean="0"/>
              <a:t>WheatherData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a interface Subject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rot="20175858">
            <a:off x="2002750" y="2924198"/>
            <a:ext cx="81560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sujeito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962913" y="4441878"/>
            <a:ext cx="232105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de </a:t>
            </a:r>
            <a:r>
              <a:rPr lang="en-US" dirty="0" err="1" smtClean="0"/>
              <a:t>exibição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as </a:t>
            </a:r>
            <a:r>
              <a:rPr lang="en-US" dirty="0" err="1" smtClean="0"/>
              <a:t>medições</a:t>
            </a:r>
            <a:r>
              <a:rPr lang="en-US" dirty="0" smtClean="0"/>
              <a:t> </a:t>
            </a:r>
            <a:r>
              <a:rPr lang="en-US" dirty="0" err="1" smtClean="0"/>
              <a:t>atuais</a:t>
            </a:r>
            <a:r>
              <a:rPr lang="en-US" dirty="0" smtClean="0"/>
              <a:t> do </a:t>
            </a:r>
            <a:r>
              <a:rPr lang="en-US" dirty="0" err="1" smtClean="0"/>
              <a:t>objeto</a:t>
            </a:r>
            <a:r>
              <a:rPr lang="en-US" dirty="0" smtClean="0"/>
              <a:t> </a:t>
            </a:r>
            <a:r>
              <a:rPr lang="en-US" dirty="0" err="1" smtClean="0"/>
              <a:t>WeatherData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369945" y="5624684"/>
            <a:ext cx="232105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 </a:t>
            </a:r>
            <a:r>
              <a:rPr lang="en-US" dirty="0" err="1" smtClean="0"/>
              <a:t>monitora</a:t>
            </a:r>
            <a:r>
              <a:rPr lang="en-US" dirty="0" smtClean="0"/>
              <a:t> as </a:t>
            </a:r>
            <a:r>
              <a:rPr lang="en-US" dirty="0" err="1" smtClean="0"/>
              <a:t>medições</a:t>
            </a:r>
            <a:r>
              <a:rPr lang="en-US" dirty="0" smtClean="0"/>
              <a:t> min/med/max e as </a:t>
            </a:r>
            <a:r>
              <a:rPr lang="en-US" dirty="0" err="1" smtClean="0"/>
              <a:t>exibr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92281" y="5522748"/>
            <a:ext cx="205172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exibição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a </a:t>
            </a:r>
            <a:r>
              <a:rPr lang="en-US" dirty="0" err="1" smtClean="0"/>
              <a:t>previsão</a:t>
            </a:r>
            <a:r>
              <a:rPr lang="en-US" dirty="0" smtClean="0"/>
              <a:t> do tempo com base no </a:t>
            </a:r>
            <a:r>
              <a:rPr lang="en-US" dirty="0" err="1" smtClean="0"/>
              <a:t>barometro</a:t>
            </a:r>
            <a:r>
              <a:rPr lang="en-US" dirty="0" smtClean="0"/>
              <a:t> 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350" y="2348880"/>
            <a:ext cx="1691680" cy="286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desenvolvedores</a:t>
            </a:r>
            <a:r>
              <a:rPr lang="en-US" dirty="0" smtClean="0"/>
              <a:t> </a:t>
            </a:r>
            <a:r>
              <a:rPr lang="en-US" dirty="0" err="1" smtClean="0"/>
              <a:t>implementam</a:t>
            </a:r>
            <a:r>
              <a:rPr lang="en-US" dirty="0" smtClean="0"/>
              <a:t> as interfaces Observer e</a:t>
            </a:r>
          </a:p>
          <a:p>
            <a:r>
              <a:rPr lang="en-US" dirty="0" smtClean="0"/>
              <a:t> Display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próprio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de </a:t>
            </a:r>
            <a:r>
              <a:rPr lang="en-US" dirty="0" err="1" smtClean="0"/>
              <a:t>exibição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699792" y="620687"/>
            <a:ext cx="3486872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/>
              <a:t>Todos</a:t>
            </a:r>
            <a:r>
              <a:rPr lang="en-US" sz="1600" dirty="0" smtClean="0"/>
              <a:t> </a:t>
            </a:r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en-US" sz="1600" dirty="0" err="1" smtClean="0"/>
              <a:t>nossos</a:t>
            </a:r>
            <a:r>
              <a:rPr lang="en-US" sz="1600" dirty="0" smtClean="0"/>
              <a:t> </a:t>
            </a:r>
            <a:r>
              <a:rPr lang="en-US" sz="1600" dirty="0" err="1" smtClean="0"/>
              <a:t>componentes</a:t>
            </a:r>
            <a:r>
              <a:rPr lang="en-US" sz="1600" dirty="0" smtClean="0"/>
              <a:t> </a:t>
            </a:r>
            <a:r>
              <a:rPr lang="en-US" sz="1600" dirty="0" err="1" smtClean="0"/>
              <a:t>meteorológicos</a:t>
            </a:r>
            <a:r>
              <a:rPr lang="en-US" sz="1600" dirty="0" smtClean="0"/>
              <a:t> </a:t>
            </a:r>
            <a:r>
              <a:rPr lang="en-US" sz="1600" dirty="0" err="1" smtClean="0"/>
              <a:t>implementam</a:t>
            </a:r>
            <a:r>
              <a:rPr lang="en-US" sz="1600" dirty="0" smtClean="0"/>
              <a:t> a interface Observer. </a:t>
            </a:r>
            <a:r>
              <a:rPr lang="en-US" sz="1600" dirty="0" err="1" smtClean="0"/>
              <a:t>Isso</a:t>
            </a:r>
            <a:r>
              <a:rPr lang="en-US" sz="1600" dirty="0" smtClean="0"/>
              <a:t> </a:t>
            </a:r>
            <a:r>
              <a:rPr lang="en-US" sz="1600" dirty="0" err="1" smtClean="0"/>
              <a:t>dá</a:t>
            </a:r>
            <a:r>
              <a:rPr lang="en-US" sz="1600" dirty="0" smtClean="0"/>
              <a:t>  a Subject </a:t>
            </a:r>
            <a:r>
              <a:rPr lang="en-US" sz="1600" dirty="0" err="1" smtClean="0"/>
              <a:t>uma</a:t>
            </a:r>
            <a:r>
              <a:rPr lang="en-US" sz="1600" dirty="0" smtClean="0"/>
              <a:t> interface </a:t>
            </a:r>
            <a:r>
              <a:rPr lang="en-US" sz="1600" dirty="0" err="1" smtClean="0"/>
              <a:t>comum</a:t>
            </a:r>
            <a:r>
              <a:rPr lang="en-US" sz="1600" dirty="0" smtClean="0"/>
              <a:t> com a </a:t>
            </a:r>
            <a:r>
              <a:rPr lang="en-US" sz="1600" dirty="0" err="1" smtClean="0"/>
              <a:t>qual</a:t>
            </a:r>
            <a:r>
              <a:rPr lang="en-US" sz="1600" dirty="0" smtClean="0"/>
              <a:t> </a:t>
            </a:r>
            <a:r>
              <a:rPr lang="en-US" sz="1600" dirty="0" err="1" smtClean="0"/>
              <a:t>falar</a:t>
            </a:r>
            <a:r>
              <a:rPr lang="en-US" sz="1600" dirty="0" smtClean="0"/>
              <a:t>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hora</a:t>
            </a:r>
            <a:r>
              <a:rPr lang="en-US" sz="1600" dirty="0" smtClean="0"/>
              <a:t> de </a:t>
            </a:r>
            <a:r>
              <a:rPr lang="en-US" sz="1600" dirty="0" err="1" smtClean="0"/>
              <a:t>atualizar</a:t>
            </a:r>
            <a:r>
              <a:rPr lang="en-US" sz="1600" dirty="0" smtClean="0"/>
              <a:t> </a:t>
            </a:r>
            <a:r>
              <a:rPr lang="en-US" sz="1600" dirty="0" err="1" smtClean="0"/>
              <a:t>os</a:t>
            </a:r>
            <a:r>
              <a:rPr lang="en-US" sz="1600" dirty="0" smtClean="0"/>
              <a:t> </a:t>
            </a:r>
            <a:r>
              <a:rPr lang="en-US" sz="1600" dirty="0" err="1" smtClean="0"/>
              <a:t>observadores</a:t>
            </a:r>
            <a:endParaRPr lang="pt-BR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44208" y="533872"/>
            <a:ext cx="2520280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/>
              <a:t>Também</a:t>
            </a:r>
            <a:r>
              <a:rPr lang="en-US" sz="1200" dirty="0" smtClean="0"/>
              <a:t> </a:t>
            </a:r>
            <a:r>
              <a:rPr lang="en-US" sz="1200" dirty="0" err="1" smtClean="0"/>
              <a:t>vamos</a:t>
            </a:r>
            <a:r>
              <a:rPr lang="en-US" sz="1200" dirty="0" smtClean="0"/>
              <a:t> </a:t>
            </a:r>
            <a:r>
              <a:rPr lang="en-US" sz="1200" dirty="0" err="1" smtClean="0"/>
              <a:t>criar</a:t>
            </a:r>
            <a:r>
              <a:rPr lang="en-US" sz="1200" dirty="0" smtClean="0"/>
              <a:t> </a:t>
            </a:r>
            <a:r>
              <a:rPr lang="en-US" sz="1200" dirty="0" err="1" smtClean="0"/>
              <a:t>uma</a:t>
            </a:r>
            <a:r>
              <a:rPr lang="en-US" sz="1200" dirty="0" smtClean="0"/>
              <a:t> interface </a:t>
            </a:r>
            <a:r>
              <a:rPr lang="en-US" sz="1200" dirty="0" err="1" smtClean="0"/>
              <a:t>para</a:t>
            </a:r>
            <a:r>
              <a:rPr lang="en-US" sz="1200" dirty="0" smtClean="0"/>
              <a:t> </a:t>
            </a:r>
            <a:r>
              <a:rPr lang="en-US" sz="1200" dirty="0" err="1" smtClean="0"/>
              <a:t>todos</a:t>
            </a:r>
            <a:r>
              <a:rPr lang="en-US" sz="1200" dirty="0" smtClean="0"/>
              <a:t> </a:t>
            </a:r>
            <a:r>
              <a:rPr lang="en-US" sz="1200" dirty="0" err="1" smtClean="0"/>
              <a:t>os</a:t>
            </a:r>
            <a:r>
              <a:rPr lang="en-US" sz="1200" dirty="0" smtClean="0"/>
              <a:t> </a:t>
            </a:r>
            <a:r>
              <a:rPr lang="en-US" sz="1200" dirty="0" err="1" smtClean="0"/>
              <a:t>elementos</a:t>
            </a:r>
            <a:r>
              <a:rPr lang="en-US" sz="1200" dirty="0" smtClean="0"/>
              <a:t> de </a:t>
            </a:r>
            <a:r>
              <a:rPr lang="en-US" sz="1200" dirty="0" err="1" smtClean="0"/>
              <a:t>exibição</a:t>
            </a:r>
            <a:r>
              <a:rPr lang="en-US" sz="1200" dirty="0" smtClean="0"/>
              <a:t> </a:t>
            </a:r>
            <a:r>
              <a:rPr lang="en-US" sz="1200" dirty="0" err="1" smtClean="0"/>
              <a:t>implementar</a:t>
            </a:r>
            <a:r>
              <a:rPr lang="en-US" sz="1200" dirty="0" smtClean="0"/>
              <a:t>. </a:t>
            </a:r>
            <a:r>
              <a:rPr lang="en-US" sz="1200" dirty="0" err="1" smtClean="0"/>
              <a:t>Os</a:t>
            </a:r>
            <a:r>
              <a:rPr lang="en-US" sz="1200" dirty="0" smtClean="0"/>
              <a:t> </a:t>
            </a:r>
            <a:r>
              <a:rPr lang="en-US" sz="1200" dirty="0" err="1" smtClean="0"/>
              <a:t>elementos</a:t>
            </a:r>
            <a:r>
              <a:rPr lang="en-US" sz="1200" dirty="0" smtClean="0"/>
              <a:t> de </a:t>
            </a:r>
            <a:r>
              <a:rPr lang="en-US" sz="1200" dirty="0" err="1" smtClean="0"/>
              <a:t>exibição</a:t>
            </a:r>
            <a:r>
              <a:rPr lang="en-US" sz="1200" dirty="0" smtClean="0"/>
              <a:t> so </a:t>
            </a:r>
            <a:r>
              <a:rPr lang="en-US" sz="1200" dirty="0" err="1" smtClean="0"/>
              <a:t>precisam</a:t>
            </a:r>
            <a:r>
              <a:rPr lang="en-US" sz="1200" dirty="0" smtClean="0"/>
              <a:t> </a:t>
            </a:r>
            <a:r>
              <a:rPr lang="en-US" sz="1200" dirty="0" err="1" smtClean="0"/>
              <a:t>implementar</a:t>
            </a:r>
            <a:r>
              <a:rPr lang="en-US" sz="1200" dirty="0" smtClean="0"/>
              <a:t> o </a:t>
            </a:r>
            <a:r>
              <a:rPr lang="en-US" sz="1200" dirty="0" err="1" smtClean="0"/>
              <a:t>metodo</a:t>
            </a:r>
            <a:r>
              <a:rPr lang="en-US" sz="1200" dirty="0" smtClean="0"/>
              <a:t> display</a:t>
            </a:r>
            <a:endParaRPr lang="pt-BR" sz="1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1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4955" y="32923"/>
            <a:ext cx="9036496" cy="77809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Implementando</a:t>
            </a:r>
            <a:r>
              <a:rPr lang="en-US" dirty="0" smtClean="0"/>
              <a:t> a </a:t>
            </a:r>
            <a:r>
              <a:rPr lang="en-US" dirty="0" err="1" smtClean="0"/>
              <a:t>Estação</a:t>
            </a:r>
            <a:r>
              <a:rPr lang="en-US" dirty="0" smtClean="0"/>
              <a:t> </a:t>
            </a:r>
            <a:r>
              <a:rPr lang="en-US" dirty="0" err="1" smtClean="0"/>
              <a:t>Meteorológica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92697"/>
            <a:ext cx="4464496" cy="15121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1600" dirty="0" err="1"/>
              <a:t>public</a:t>
            </a:r>
            <a:r>
              <a:rPr lang="pt-BR" sz="1600" dirty="0"/>
              <a:t> interface </a:t>
            </a:r>
            <a:r>
              <a:rPr lang="pt-BR" sz="1600" dirty="0" err="1"/>
              <a:t>Subject</a:t>
            </a:r>
            <a:r>
              <a:rPr lang="pt-BR" sz="1600" dirty="0"/>
              <a:t> {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registerObserver</a:t>
            </a:r>
            <a:r>
              <a:rPr lang="pt-BR" sz="1600" dirty="0"/>
              <a:t>(</a:t>
            </a:r>
            <a:r>
              <a:rPr lang="pt-BR" sz="1600" dirty="0" err="1"/>
              <a:t>Observer</a:t>
            </a:r>
            <a:r>
              <a:rPr lang="pt-BR" sz="1600" dirty="0"/>
              <a:t> o);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removeObserver</a:t>
            </a:r>
            <a:r>
              <a:rPr lang="pt-BR" sz="1600" dirty="0"/>
              <a:t>(</a:t>
            </a:r>
            <a:r>
              <a:rPr lang="pt-BR" sz="1600" dirty="0" err="1"/>
              <a:t>Observer</a:t>
            </a:r>
            <a:r>
              <a:rPr lang="pt-BR" sz="1600" dirty="0"/>
              <a:t> o);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notifyObservers</a:t>
            </a:r>
            <a:r>
              <a:rPr lang="pt-BR" sz="1600" dirty="0"/>
              <a:t>();</a:t>
            </a:r>
          </a:p>
          <a:p>
            <a:pPr marL="0" indent="0">
              <a:buNone/>
            </a:pPr>
            <a:r>
              <a:rPr lang="pt-BR" sz="1600" dirty="0"/>
              <a:t>}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716016" y="908720"/>
            <a:ext cx="413995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Estes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utilizam</a:t>
            </a:r>
            <a:r>
              <a:rPr lang="en-US" dirty="0" smtClean="0"/>
              <a:t> um Observer </a:t>
            </a:r>
            <a:r>
              <a:rPr lang="en-US" dirty="0" err="1" smtClean="0"/>
              <a:t>como</a:t>
            </a:r>
            <a:r>
              <a:rPr lang="en-US" dirty="0" smtClean="0"/>
              <a:t> um </a:t>
            </a:r>
            <a:r>
              <a:rPr lang="en-US" dirty="0" err="1" smtClean="0"/>
              <a:t>argumento</a:t>
            </a:r>
            <a:r>
              <a:rPr lang="en-US" dirty="0" smtClean="0"/>
              <a:t>,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seja</a:t>
            </a:r>
            <a:endParaRPr lang="en-US" dirty="0" smtClean="0"/>
          </a:p>
          <a:p>
            <a:r>
              <a:rPr lang="en-US" dirty="0" smtClean="0"/>
              <a:t>O Observer 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registrado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removido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16016" y="1943152"/>
            <a:ext cx="413995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 </a:t>
            </a:r>
            <a:r>
              <a:rPr lang="en-US" dirty="0" err="1" smtClean="0"/>
              <a:t>método</a:t>
            </a:r>
            <a:r>
              <a:rPr lang="en-US" dirty="0" smtClean="0"/>
              <a:t> é </a:t>
            </a:r>
            <a:r>
              <a:rPr lang="en-US" dirty="0" err="1" smtClean="0"/>
              <a:t>chamado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notificar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observadores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o </a:t>
            </a:r>
            <a:r>
              <a:rPr lang="en-US" dirty="0" err="1" smtClean="0"/>
              <a:t>estado</a:t>
            </a:r>
            <a:r>
              <a:rPr lang="en-US" dirty="0" smtClean="0"/>
              <a:t> Subject e </a:t>
            </a:r>
            <a:r>
              <a:rPr lang="en-US" dirty="0" err="1" smtClean="0"/>
              <a:t>alterado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3491880" y="1832050"/>
            <a:ext cx="1224136" cy="5727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0" y="3140968"/>
            <a:ext cx="9144000" cy="720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6219" y="3216137"/>
            <a:ext cx="699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public</a:t>
            </a:r>
            <a:r>
              <a:rPr lang="pt-BR" dirty="0"/>
              <a:t> interface </a:t>
            </a:r>
            <a:r>
              <a:rPr lang="pt-BR" dirty="0" err="1"/>
              <a:t>Observer</a:t>
            </a:r>
            <a:r>
              <a:rPr lang="pt-BR" dirty="0"/>
              <a:t> {</a:t>
            </a:r>
          </a:p>
          <a:p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update</a:t>
            </a:r>
            <a:r>
              <a:rPr lang="pt-BR" dirty="0"/>
              <a:t>(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temp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87624" y="4149080"/>
            <a:ext cx="640871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Estes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de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Observers </a:t>
            </a:r>
            <a:r>
              <a:rPr lang="en-US" dirty="0" err="1" smtClean="0"/>
              <a:t>recebem</a:t>
            </a:r>
            <a:r>
              <a:rPr lang="en-US" dirty="0" smtClean="0"/>
              <a:t> do Subject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medição</a:t>
            </a:r>
            <a:r>
              <a:rPr lang="en-US" dirty="0" smtClean="0"/>
              <a:t> </a:t>
            </a:r>
            <a:r>
              <a:rPr lang="en-US" dirty="0" err="1" smtClean="0"/>
              <a:t>meteorológica</a:t>
            </a:r>
            <a:r>
              <a:rPr lang="en-US" dirty="0" smtClean="0"/>
              <a:t> </a:t>
            </a:r>
            <a:r>
              <a:rPr lang="en-US" dirty="0" err="1" smtClean="0"/>
              <a:t>muda</a:t>
            </a:r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3491880" y="378904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4716016" y="378904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0" y="4941168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0" y="5085184"/>
            <a:ext cx="8938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public</a:t>
            </a:r>
            <a:r>
              <a:rPr lang="pt-BR" dirty="0"/>
              <a:t> interface </a:t>
            </a:r>
            <a:r>
              <a:rPr lang="pt-BR" dirty="0" err="1"/>
              <a:t>DisplayElement</a:t>
            </a:r>
            <a:r>
              <a:rPr lang="pt-BR" dirty="0"/>
              <a:t> {</a:t>
            </a:r>
          </a:p>
          <a:p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display();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635896" y="5373216"/>
            <a:ext cx="496855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interface </a:t>
            </a:r>
            <a:r>
              <a:rPr lang="en-US" dirty="0" err="1" smtClean="0"/>
              <a:t>DisplayElement</a:t>
            </a:r>
            <a:r>
              <a:rPr lang="en-US" dirty="0" smtClean="0"/>
              <a:t> </a:t>
            </a:r>
            <a:r>
              <a:rPr lang="en-US" dirty="0" err="1" smtClean="0"/>
              <a:t>inclui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um </a:t>
            </a:r>
            <a:r>
              <a:rPr lang="en-US" dirty="0" err="1" smtClean="0"/>
              <a:t>metodo</a:t>
            </a:r>
            <a:r>
              <a:rPr lang="en-US" dirty="0" smtClean="0"/>
              <a:t> display()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chamar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o </a:t>
            </a:r>
            <a:r>
              <a:rPr lang="en-US" dirty="0" err="1" smtClean="0"/>
              <a:t>elemento</a:t>
            </a:r>
            <a:r>
              <a:rPr lang="en-US" dirty="0" smtClean="0"/>
              <a:t> de </a:t>
            </a:r>
            <a:r>
              <a:rPr lang="en-US" dirty="0" err="1" smtClean="0"/>
              <a:t>seleção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exibido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4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Implementando</a:t>
            </a:r>
            <a:r>
              <a:rPr lang="en-US" dirty="0" smtClean="0"/>
              <a:t> a Interface Subject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WeatherData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484785"/>
            <a:ext cx="5256584" cy="432048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java.util</a:t>
            </a:r>
            <a:r>
              <a:rPr lang="pt-BR" dirty="0"/>
              <a:t>.*;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WeatherData</a:t>
            </a:r>
            <a:r>
              <a:rPr lang="en-US" dirty="0"/>
              <a:t> implements Subject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ArrayList</a:t>
            </a:r>
            <a:r>
              <a:rPr lang="pt-BR" dirty="0"/>
              <a:t> </a:t>
            </a:r>
            <a:r>
              <a:rPr lang="pt-BR" dirty="0" err="1"/>
              <a:t>observers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observers</a:t>
            </a:r>
            <a:r>
              <a:rPr lang="pt-BR" dirty="0"/>
              <a:t> = new </a:t>
            </a:r>
            <a:r>
              <a:rPr lang="pt-BR" dirty="0" err="1"/>
              <a:t>ArrayList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registerObserver</a:t>
            </a:r>
            <a:r>
              <a:rPr lang="pt-BR" dirty="0"/>
              <a:t>(</a:t>
            </a:r>
            <a:r>
              <a:rPr lang="pt-BR" dirty="0" err="1"/>
              <a:t>Observer</a:t>
            </a:r>
            <a:r>
              <a:rPr lang="pt-BR" dirty="0"/>
              <a:t> o)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observers.add</a:t>
            </a:r>
            <a:r>
              <a:rPr lang="pt-BR" dirty="0"/>
              <a:t>(o);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148064" y="1520707"/>
            <a:ext cx="343760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Agora </a:t>
            </a:r>
            <a:r>
              <a:rPr lang="en-US" dirty="0" err="1" smtClean="0"/>
              <a:t>WeatherData</a:t>
            </a:r>
            <a:r>
              <a:rPr lang="en-US" dirty="0" smtClean="0"/>
              <a:t> </a:t>
            </a:r>
            <a:r>
              <a:rPr lang="en-US" dirty="0" err="1" smtClean="0"/>
              <a:t>implementa</a:t>
            </a:r>
            <a:r>
              <a:rPr lang="en-US" dirty="0" smtClean="0"/>
              <a:t> a </a:t>
            </a:r>
          </a:p>
          <a:p>
            <a:r>
              <a:rPr lang="en-US" dirty="0" smtClean="0"/>
              <a:t>interface Subject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4644008" y="1843873"/>
            <a:ext cx="504056" cy="323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148064" y="2636912"/>
            <a:ext cx="391440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Adicionamos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ArrayList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conter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Observers </a:t>
            </a:r>
            <a:r>
              <a:rPr lang="en-US" dirty="0" err="1" smtClean="0"/>
              <a:t>criados</a:t>
            </a:r>
            <a:r>
              <a:rPr lang="en-US" dirty="0" smtClean="0"/>
              <a:t> no </a:t>
            </a:r>
            <a:r>
              <a:rPr lang="en-US" dirty="0" err="1" smtClean="0"/>
              <a:t>construtor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4644008" y="2960078"/>
            <a:ext cx="504056" cy="900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7" idx="1"/>
          </p:cNvCxnSpPr>
          <p:nvPr/>
        </p:nvCxnSpPr>
        <p:spPr>
          <a:xfrm flipH="1" flipV="1">
            <a:off x="3851920" y="2420888"/>
            <a:ext cx="1296144" cy="539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56120" y="4149080"/>
            <a:ext cx="37870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Quando</a:t>
            </a:r>
            <a:r>
              <a:rPr lang="en-US" dirty="0" smtClean="0"/>
              <a:t> um </a:t>
            </a:r>
            <a:r>
              <a:rPr lang="en-US" dirty="0" err="1" smtClean="0"/>
              <a:t>observador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o </a:t>
            </a:r>
            <a:r>
              <a:rPr lang="en-US" dirty="0" err="1" smtClean="0"/>
              <a:t>registro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Adicionamos</a:t>
            </a:r>
            <a:r>
              <a:rPr lang="en-US" dirty="0" smtClean="0"/>
              <a:t> no final da </a:t>
            </a:r>
            <a:r>
              <a:rPr lang="en-US" smtClean="0"/>
              <a:t>lista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3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1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Implementando</a:t>
            </a:r>
            <a:r>
              <a:rPr lang="en-US" dirty="0"/>
              <a:t> a Interface Subject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WeatherData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498" y="1196752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removeObserver</a:t>
            </a:r>
            <a:r>
              <a:rPr lang="pt-BR" sz="1600" dirty="0"/>
              <a:t>(</a:t>
            </a:r>
            <a:r>
              <a:rPr lang="pt-BR" sz="1600" dirty="0" err="1"/>
              <a:t>Observer</a:t>
            </a:r>
            <a:r>
              <a:rPr lang="pt-BR" sz="1600" dirty="0"/>
              <a:t> o) {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int</a:t>
            </a:r>
            <a:r>
              <a:rPr lang="pt-BR" sz="1600" dirty="0"/>
              <a:t> i = </a:t>
            </a:r>
            <a:r>
              <a:rPr lang="pt-BR" sz="1600" dirty="0" err="1"/>
              <a:t>observers.indexOf</a:t>
            </a:r>
            <a:r>
              <a:rPr lang="pt-BR" sz="1600" dirty="0"/>
              <a:t>(o);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if</a:t>
            </a:r>
            <a:r>
              <a:rPr lang="pt-BR" sz="1600" dirty="0"/>
              <a:t> (i &gt;= 0) {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smtClean="0"/>
              <a:t>      </a:t>
            </a:r>
            <a:r>
              <a:rPr lang="pt-BR" sz="1600" dirty="0" err="1" smtClean="0"/>
              <a:t>observers.remove</a:t>
            </a:r>
            <a:r>
              <a:rPr lang="pt-BR" sz="1600" dirty="0" smtClean="0"/>
              <a:t>(i);</a:t>
            </a:r>
            <a:r>
              <a:rPr lang="pt-BR" sz="1600" dirty="0"/>
              <a:t>	</a:t>
            </a:r>
            <a:r>
              <a:rPr lang="pt-BR" sz="1600" dirty="0" smtClean="0"/>
              <a:t>}}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	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notifyObservers</a:t>
            </a:r>
            <a:r>
              <a:rPr lang="pt-BR" sz="1600" dirty="0"/>
              <a:t>() {</a:t>
            </a:r>
          </a:p>
          <a:p>
            <a:pPr marL="0" indent="0">
              <a:buNone/>
            </a:pPr>
            <a:r>
              <a:rPr lang="nn-NO" sz="1600" dirty="0"/>
              <a:t>		for (int i = 0; i &lt; observers.size(); i++) {</a:t>
            </a:r>
          </a:p>
          <a:p>
            <a:pPr marL="0" indent="0">
              <a:buNone/>
            </a:pPr>
            <a:r>
              <a:rPr lang="pt-BR" sz="1600" dirty="0"/>
              <a:t>			</a:t>
            </a:r>
            <a:r>
              <a:rPr lang="pt-BR" sz="1600" dirty="0" err="1"/>
              <a:t>Observer</a:t>
            </a:r>
            <a:r>
              <a:rPr lang="pt-BR" sz="1600" dirty="0"/>
              <a:t> </a:t>
            </a:r>
            <a:r>
              <a:rPr lang="pt-BR" sz="1600" dirty="0" err="1"/>
              <a:t>observer</a:t>
            </a:r>
            <a:r>
              <a:rPr lang="pt-BR" sz="1600" dirty="0"/>
              <a:t> = (</a:t>
            </a:r>
            <a:r>
              <a:rPr lang="pt-BR" sz="1600" dirty="0" err="1"/>
              <a:t>Observer</a:t>
            </a:r>
            <a:r>
              <a:rPr lang="pt-BR" sz="1600" dirty="0"/>
              <a:t>)</a:t>
            </a:r>
            <a:r>
              <a:rPr lang="pt-BR" sz="1600" dirty="0" err="1"/>
              <a:t>observers.get</a:t>
            </a:r>
            <a:r>
              <a:rPr lang="pt-BR" sz="1600" dirty="0"/>
              <a:t>(i);</a:t>
            </a:r>
          </a:p>
          <a:p>
            <a:pPr marL="0" indent="0">
              <a:buNone/>
            </a:pPr>
            <a:r>
              <a:rPr lang="pt-BR" sz="1600" dirty="0"/>
              <a:t>			</a:t>
            </a:r>
            <a:r>
              <a:rPr lang="pt-BR" sz="1600" dirty="0" err="1"/>
              <a:t>observer.update</a:t>
            </a:r>
            <a:r>
              <a:rPr lang="pt-BR" sz="1600" dirty="0"/>
              <a:t>(</a:t>
            </a:r>
            <a:r>
              <a:rPr lang="pt-BR" sz="1600" dirty="0" err="1"/>
              <a:t>temperature</a:t>
            </a:r>
            <a:r>
              <a:rPr lang="pt-BR" sz="1600" dirty="0"/>
              <a:t>, </a:t>
            </a:r>
            <a:r>
              <a:rPr lang="pt-BR" sz="1600" dirty="0" err="1"/>
              <a:t>humidity</a:t>
            </a:r>
            <a:r>
              <a:rPr lang="pt-BR" sz="1600" dirty="0"/>
              <a:t>, </a:t>
            </a:r>
            <a:r>
              <a:rPr lang="pt-BR" sz="1600" dirty="0" err="1"/>
              <a:t>pressure</a:t>
            </a:r>
            <a:r>
              <a:rPr lang="pt-BR" sz="1600" dirty="0" smtClean="0"/>
              <a:t>);  }</a:t>
            </a:r>
            <a:r>
              <a:rPr lang="pt-BR" sz="1600" dirty="0"/>
              <a:t>	</a:t>
            </a:r>
            <a:r>
              <a:rPr lang="pt-BR" sz="1600" dirty="0" smtClean="0"/>
              <a:t>}</a:t>
            </a:r>
            <a:r>
              <a:rPr lang="pt-BR" sz="1600" dirty="0"/>
              <a:t>	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measurementsChanged</a:t>
            </a:r>
            <a:r>
              <a:rPr lang="pt-BR" sz="1600" dirty="0"/>
              <a:t>() {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notifyObservers</a:t>
            </a:r>
            <a:r>
              <a:rPr lang="pt-BR" sz="1600" dirty="0" smtClean="0"/>
              <a:t>();</a:t>
            </a:r>
            <a:r>
              <a:rPr lang="pt-BR" sz="1600" dirty="0"/>
              <a:t>	}</a:t>
            </a:r>
          </a:p>
          <a:p>
            <a:pPr marL="0" indent="0">
              <a:buNone/>
            </a:pPr>
            <a:r>
              <a:rPr lang="pt-BR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public void </a:t>
            </a:r>
            <a:r>
              <a:rPr lang="en-US" sz="1600" dirty="0" err="1"/>
              <a:t>setMeasurements</a:t>
            </a:r>
            <a:r>
              <a:rPr lang="en-US" sz="1600" dirty="0"/>
              <a:t>(float temperature, float humidity, float pressure) {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this.temperature</a:t>
            </a:r>
            <a:r>
              <a:rPr lang="pt-BR" sz="1600" dirty="0"/>
              <a:t> = </a:t>
            </a:r>
            <a:r>
              <a:rPr lang="pt-BR" sz="1600" dirty="0" err="1"/>
              <a:t>temperature</a:t>
            </a:r>
            <a:r>
              <a:rPr lang="pt-BR" sz="1600" dirty="0"/>
              <a:t>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this.humidity</a:t>
            </a:r>
            <a:r>
              <a:rPr lang="pt-BR" sz="1600" dirty="0"/>
              <a:t> = </a:t>
            </a:r>
            <a:r>
              <a:rPr lang="pt-BR" sz="1600" dirty="0" err="1"/>
              <a:t>humidity</a:t>
            </a:r>
            <a:r>
              <a:rPr lang="pt-BR" sz="1600" dirty="0"/>
              <a:t>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this.pressure</a:t>
            </a:r>
            <a:r>
              <a:rPr lang="pt-BR" sz="1600" dirty="0"/>
              <a:t> = </a:t>
            </a:r>
            <a:r>
              <a:rPr lang="pt-BR" sz="1600" dirty="0" err="1"/>
              <a:t>pressure</a:t>
            </a:r>
            <a:r>
              <a:rPr lang="pt-BR" sz="1600" dirty="0"/>
              <a:t>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measurementsChanged</a:t>
            </a:r>
            <a:r>
              <a:rPr lang="pt-BR" sz="1600" dirty="0"/>
              <a:t>();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smtClean="0"/>
              <a:t>} //Outros </a:t>
            </a:r>
            <a:r>
              <a:rPr lang="pt-BR" sz="1600" dirty="0" err="1" smtClean="0"/>
              <a:t>Metodos</a:t>
            </a:r>
            <a:r>
              <a:rPr lang="pt-BR" sz="1600" dirty="0" smtClean="0"/>
              <a:t> de </a:t>
            </a:r>
            <a:r>
              <a:rPr lang="pt-BR" sz="1600" dirty="0" err="1" smtClean="0"/>
              <a:t>WetherData</a:t>
            </a:r>
            <a:r>
              <a:rPr lang="pt-BR" sz="1600" dirty="0" smtClean="0"/>
              <a:t> Aqui</a:t>
            </a:r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9992" y="1285769"/>
            <a:ext cx="43924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Para cancelar o registro, nos tiramos da lista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3851920" y="1470435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148064" y="1772816"/>
            <a:ext cx="3960440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Esta é a parte divertida, é onde falamos para todos os observadores sobre o estado. Como todos eles são </a:t>
            </a:r>
            <a:r>
              <a:rPr lang="pt-BR" dirty="0" err="1" smtClean="0"/>
              <a:t>observers</a:t>
            </a:r>
            <a:r>
              <a:rPr lang="pt-BR" dirty="0" smtClean="0"/>
              <a:t>, sabemos que ele implementa </a:t>
            </a:r>
            <a:r>
              <a:rPr lang="pt-BR" dirty="0" err="1" smtClean="0"/>
              <a:t>update</a:t>
            </a:r>
            <a:r>
              <a:rPr lang="pt-BR" dirty="0" smtClean="0"/>
              <a:t>(), então sabemos como notificá-los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3707904" y="2511480"/>
            <a:ext cx="1440160" cy="269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644008" y="4005064"/>
            <a:ext cx="439248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Notificamos os </a:t>
            </a:r>
            <a:r>
              <a:rPr lang="pt-BR" dirty="0" err="1" smtClean="0"/>
              <a:t>Observers</a:t>
            </a:r>
            <a:r>
              <a:rPr lang="pt-BR" dirty="0" smtClean="0"/>
              <a:t> quando obtemos medições atualizadas da estação meteorológica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 flipH="1">
            <a:off x="4067944" y="4466729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87027" y="5301208"/>
            <a:ext cx="439248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Nossa pequena estação </a:t>
            </a:r>
            <a:r>
              <a:rPr lang="pt-BR" dirty="0" err="1" smtClean="0"/>
              <a:t>meteorologica</a:t>
            </a:r>
            <a:endParaRPr lang="pt-BR" dirty="0"/>
          </a:p>
        </p:txBody>
      </p:sp>
      <p:cxnSp>
        <p:nvCxnSpPr>
          <p:cNvPr id="15" name="Conector de seta reta 14"/>
          <p:cNvCxnSpPr/>
          <p:nvPr/>
        </p:nvCxnSpPr>
        <p:spPr>
          <a:xfrm flipH="1">
            <a:off x="4355976" y="5670540"/>
            <a:ext cx="2627295" cy="494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Implementando</a:t>
            </a:r>
            <a:r>
              <a:rPr lang="en-US" dirty="0"/>
              <a:t> a Interface Subject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WeatherData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484784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getTemperature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getHumidity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getPressure</a:t>
            </a:r>
            <a:r>
              <a:rPr lang="pt-BR" dirty="0"/>
              <a:t>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60032" y="1772816"/>
            <a:ext cx="396044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err="1" smtClean="0"/>
              <a:t>Metodos</a:t>
            </a:r>
            <a:r>
              <a:rPr lang="pt-BR" dirty="0" smtClean="0"/>
              <a:t> </a:t>
            </a:r>
            <a:r>
              <a:rPr lang="pt-BR" dirty="0" err="1" smtClean="0"/>
              <a:t>Gets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5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2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Vamos construir os elementos de exibição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1318" y="1052736"/>
            <a:ext cx="8229600" cy="532859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CurrentConditionsDisplay</a:t>
            </a:r>
            <a:r>
              <a:rPr lang="en-US" dirty="0"/>
              <a:t> implements Observer, </a:t>
            </a:r>
            <a:r>
              <a:rPr lang="en-US" dirty="0" err="1"/>
              <a:t>DisplayElement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Subject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CurrentConditionsDisplay</a:t>
            </a:r>
            <a:r>
              <a:rPr lang="pt-BR" dirty="0"/>
              <a:t>(</a:t>
            </a:r>
            <a:r>
              <a:rPr lang="pt-BR" dirty="0" err="1"/>
              <a:t>Subject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this.weatherData</a:t>
            </a:r>
            <a:r>
              <a:rPr lang="pt-BR" dirty="0"/>
              <a:t> = </a:t>
            </a:r>
            <a:r>
              <a:rPr lang="pt-BR" dirty="0" err="1"/>
              <a:t>weatherData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weatherData.registerObserver</a:t>
            </a:r>
            <a:r>
              <a:rPr lang="pt-BR" dirty="0"/>
              <a:t>(</a:t>
            </a:r>
            <a:r>
              <a:rPr lang="pt-BR" dirty="0" err="1"/>
              <a:t>this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update</a:t>
            </a:r>
            <a:r>
              <a:rPr lang="pt-BR" dirty="0"/>
              <a:t>(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this.temperature</a:t>
            </a:r>
            <a:r>
              <a:rPr lang="pt-BR" dirty="0"/>
              <a:t> = </a:t>
            </a:r>
            <a:r>
              <a:rPr lang="pt-BR" dirty="0" err="1"/>
              <a:t>temperature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this.humidity</a:t>
            </a:r>
            <a:r>
              <a:rPr lang="pt-BR" dirty="0"/>
              <a:t> = </a:t>
            </a:r>
            <a:r>
              <a:rPr lang="pt-BR" dirty="0" err="1"/>
              <a:t>humidity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display();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display()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conditions</a:t>
            </a:r>
            <a:r>
              <a:rPr lang="pt-BR" dirty="0"/>
              <a:t>: " + </a:t>
            </a:r>
            <a:r>
              <a:rPr lang="pt-BR" dirty="0" err="1"/>
              <a:t>temperature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en-US" dirty="0"/>
              <a:t>			+ "F degrees and " + humidity + "% humidity");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707904" y="1268760"/>
            <a:ext cx="5261975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smtClean="0"/>
              <a:t>Esta exibição implementa </a:t>
            </a:r>
            <a:r>
              <a:rPr lang="pt-BR" sz="1400" dirty="0" err="1" smtClean="0"/>
              <a:t>Observer</a:t>
            </a:r>
            <a:r>
              <a:rPr lang="pt-BR" sz="1400" dirty="0" smtClean="0"/>
              <a:t> para que ele </a:t>
            </a:r>
          </a:p>
          <a:p>
            <a:r>
              <a:rPr lang="pt-BR" sz="1400" dirty="0" smtClean="0"/>
              <a:t>possa receber as mudanças do objeto  </a:t>
            </a:r>
            <a:r>
              <a:rPr lang="pt-BR" sz="1400" dirty="0" err="1" smtClean="0"/>
              <a:t>WeatherData</a:t>
            </a:r>
            <a:r>
              <a:rPr lang="pt-BR" sz="1400" dirty="0" smtClean="0"/>
              <a:t>. Ela também </a:t>
            </a:r>
            <a:r>
              <a:rPr lang="pt-BR" sz="1400" dirty="0" err="1" smtClean="0"/>
              <a:t>implenta</a:t>
            </a:r>
            <a:r>
              <a:rPr lang="pt-BR" sz="1400" dirty="0" smtClean="0"/>
              <a:t> </a:t>
            </a:r>
            <a:r>
              <a:rPr lang="pt-BR" sz="1400" dirty="0" err="1" smtClean="0"/>
              <a:t>DisplayElement</a:t>
            </a:r>
            <a:r>
              <a:rPr lang="pt-BR" sz="1400" dirty="0" smtClean="0"/>
              <a:t> porque a API exige que todos implemente</a:t>
            </a:r>
            <a:endParaRPr lang="pt-BR" sz="1400" dirty="0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3131840" y="163809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080375" y="2451661"/>
            <a:ext cx="4045577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smtClean="0"/>
              <a:t>O Construtor recebe o </a:t>
            </a:r>
            <a:r>
              <a:rPr lang="pt-BR" sz="1400" dirty="0" err="1" smtClean="0"/>
              <a:t>objetoWheatherData</a:t>
            </a:r>
            <a:r>
              <a:rPr lang="pt-BR" sz="1400" dirty="0" smtClean="0"/>
              <a:t> (o </a:t>
            </a:r>
            <a:r>
              <a:rPr lang="pt-BR" sz="1400" dirty="0" err="1" smtClean="0"/>
              <a:t>Subject</a:t>
            </a:r>
            <a:r>
              <a:rPr lang="pt-BR" sz="1400" dirty="0" smtClean="0"/>
              <a:t>) e nos o usamos para registar a exibição como um observador.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4644008" y="2492896"/>
            <a:ext cx="436367" cy="328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052614" y="3861048"/>
            <a:ext cx="404557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smtClean="0"/>
              <a:t>Quando </a:t>
            </a:r>
            <a:r>
              <a:rPr lang="pt-BR" sz="1400" dirty="0" err="1" smtClean="0"/>
              <a:t>update</a:t>
            </a:r>
            <a:r>
              <a:rPr lang="pt-BR" sz="1400" dirty="0" smtClean="0"/>
              <a:t>() é chamado, salvamos a temperatura e umidade e chamamos display()</a:t>
            </a:r>
            <a:endParaRPr lang="pt-BR" sz="1400" dirty="0"/>
          </a:p>
        </p:txBody>
      </p:sp>
      <p:cxnSp>
        <p:nvCxnSpPr>
          <p:cNvPr id="12" name="Conector de seta reta 11"/>
          <p:cNvCxnSpPr/>
          <p:nvPr/>
        </p:nvCxnSpPr>
        <p:spPr>
          <a:xfrm flipH="1" flipV="1">
            <a:off x="4355976" y="3861048"/>
            <a:ext cx="696638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924302" y="5916637"/>
            <a:ext cx="404557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smtClean="0"/>
              <a:t>O </a:t>
            </a:r>
            <a:r>
              <a:rPr lang="pt-BR" sz="1400" dirty="0" err="1" smtClean="0"/>
              <a:t>metodo</a:t>
            </a:r>
            <a:r>
              <a:rPr lang="pt-BR" sz="1400" dirty="0" smtClean="0"/>
              <a:t> display, imprime a temperatura e umidade mais recentes</a:t>
            </a:r>
            <a:endParaRPr lang="pt-BR" sz="1400" dirty="0"/>
          </a:p>
        </p:txBody>
      </p:sp>
      <p:cxnSp>
        <p:nvCxnSpPr>
          <p:cNvPr id="15" name="Conector de seta reta 14"/>
          <p:cNvCxnSpPr/>
          <p:nvPr/>
        </p:nvCxnSpPr>
        <p:spPr>
          <a:xfrm flipH="1" flipV="1">
            <a:off x="4067944" y="5589240"/>
            <a:ext cx="856358" cy="589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Coloque a estação Meteorológica em Funcionamento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412776"/>
            <a:ext cx="8229600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java.util</a:t>
            </a:r>
            <a:r>
              <a:rPr lang="pt-BR" sz="1600" dirty="0"/>
              <a:t>.*;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class</a:t>
            </a:r>
            <a:r>
              <a:rPr lang="pt-BR" sz="1600" dirty="0"/>
              <a:t> </a:t>
            </a:r>
            <a:r>
              <a:rPr lang="pt-BR" sz="1600" dirty="0" err="1"/>
              <a:t>WeatherStation</a:t>
            </a:r>
            <a:r>
              <a:rPr lang="pt-BR" sz="1600" dirty="0"/>
              <a:t> {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en-US" sz="1600" dirty="0"/>
              <a:t>	public static void main(String[] </a:t>
            </a:r>
            <a:r>
              <a:rPr lang="en-US" sz="1600" dirty="0" err="1"/>
              <a:t>args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WeatherData</a:t>
            </a:r>
            <a:r>
              <a:rPr lang="pt-BR" sz="1600" dirty="0"/>
              <a:t> </a:t>
            </a:r>
            <a:r>
              <a:rPr lang="pt-BR" sz="1600" dirty="0" err="1"/>
              <a:t>weatherData</a:t>
            </a:r>
            <a:r>
              <a:rPr lang="pt-BR" sz="1600" dirty="0"/>
              <a:t> = new </a:t>
            </a:r>
            <a:r>
              <a:rPr lang="pt-BR" sz="1600" dirty="0" err="1"/>
              <a:t>WeatherData</a:t>
            </a:r>
            <a:r>
              <a:rPr lang="pt-BR" sz="1600" dirty="0"/>
              <a:t>();</a:t>
            </a:r>
          </a:p>
          <a:p>
            <a:pPr marL="0" indent="0">
              <a:buNone/>
            </a:pPr>
            <a:r>
              <a:rPr lang="pt-BR" sz="1600" dirty="0"/>
              <a:t>	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CurrentConditionsDisplay</a:t>
            </a:r>
            <a:r>
              <a:rPr lang="pt-BR" sz="1600" dirty="0"/>
              <a:t> </a:t>
            </a:r>
            <a:r>
              <a:rPr lang="pt-BR" sz="1600" dirty="0" err="1"/>
              <a:t>currentDisplay</a:t>
            </a:r>
            <a:r>
              <a:rPr lang="pt-BR" sz="1600" dirty="0"/>
              <a:t> = </a:t>
            </a:r>
          </a:p>
          <a:p>
            <a:pPr marL="0" indent="0">
              <a:buNone/>
            </a:pPr>
            <a:r>
              <a:rPr lang="pt-BR" sz="1600" dirty="0"/>
              <a:t>			new </a:t>
            </a:r>
            <a:r>
              <a:rPr lang="pt-BR" sz="1600" dirty="0" err="1"/>
              <a:t>CurrentConditionsDisplay</a:t>
            </a:r>
            <a:r>
              <a:rPr lang="pt-BR" sz="1600" dirty="0"/>
              <a:t>(</a:t>
            </a:r>
            <a:r>
              <a:rPr lang="pt-BR" sz="1600" dirty="0" err="1"/>
              <a:t>weatherData</a:t>
            </a:r>
            <a:r>
              <a:rPr lang="pt-BR" sz="1600" dirty="0"/>
              <a:t>);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StatisticsDisplay</a:t>
            </a:r>
            <a:r>
              <a:rPr lang="pt-BR" sz="1600" dirty="0"/>
              <a:t> </a:t>
            </a:r>
            <a:r>
              <a:rPr lang="pt-BR" sz="1600" dirty="0" err="1"/>
              <a:t>statisticsDisplay</a:t>
            </a:r>
            <a:r>
              <a:rPr lang="pt-BR" sz="1600" dirty="0"/>
              <a:t> = new </a:t>
            </a:r>
            <a:r>
              <a:rPr lang="pt-BR" sz="1600" dirty="0" err="1"/>
              <a:t>StatisticsDisplay</a:t>
            </a:r>
            <a:r>
              <a:rPr lang="pt-BR" sz="1600" dirty="0"/>
              <a:t>(</a:t>
            </a:r>
            <a:r>
              <a:rPr lang="pt-BR" sz="1600" dirty="0" err="1"/>
              <a:t>weatherData</a:t>
            </a:r>
            <a:r>
              <a:rPr lang="pt-BR" sz="1600" dirty="0"/>
              <a:t>);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ForecastDisplay</a:t>
            </a:r>
            <a:r>
              <a:rPr lang="pt-BR" sz="1600" dirty="0"/>
              <a:t> </a:t>
            </a:r>
            <a:r>
              <a:rPr lang="pt-BR" sz="1600" dirty="0" err="1"/>
              <a:t>forecastDisplay</a:t>
            </a:r>
            <a:r>
              <a:rPr lang="pt-BR" sz="1600" dirty="0"/>
              <a:t> = new </a:t>
            </a:r>
            <a:r>
              <a:rPr lang="pt-BR" sz="1600" dirty="0" err="1"/>
              <a:t>ForecastDisplay</a:t>
            </a:r>
            <a:r>
              <a:rPr lang="pt-BR" sz="1600" dirty="0"/>
              <a:t>(</a:t>
            </a:r>
            <a:r>
              <a:rPr lang="pt-BR" sz="1600" dirty="0" err="1"/>
              <a:t>weatherData</a:t>
            </a:r>
            <a:r>
              <a:rPr lang="pt-BR" sz="1600" dirty="0"/>
              <a:t>);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weatherData.setMeasurements</a:t>
            </a:r>
            <a:r>
              <a:rPr lang="pt-BR" sz="1600" dirty="0"/>
              <a:t>(80, 65, 30.4f);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weatherData.setMeasurements</a:t>
            </a:r>
            <a:r>
              <a:rPr lang="pt-BR" sz="1600" dirty="0"/>
              <a:t>(82, 70, 29.2f);</a:t>
            </a:r>
          </a:p>
          <a:p>
            <a:pPr marL="0" indent="0">
              <a:buNone/>
            </a:pPr>
            <a:r>
              <a:rPr lang="pt-BR" sz="1600" dirty="0"/>
              <a:t>		</a:t>
            </a:r>
            <a:r>
              <a:rPr lang="pt-BR" sz="1600" dirty="0" err="1"/>
              <a:t>weatherData.setMeasurements</a:t>
            </a:r>
            <a:r>
              <a:rPr lang="pt-BR" sz="1600" dirty="0"/>
              <a:t>(78, 90, 29.2f);</a:t>
            </a:r>
          </a:p>
          <a:p>
            <a:pPr marL="0" indent="0">
              <a:buNone/>
            </a:pPr>
            <a:r>
              <a:rPr lang="pt-BR" sz="1600" dirty="0"/>
              <a:t>	}</a:t>
            </a:r>
          </a:p>
          <a:p>
            <a:pPr marL="0" indent="0">
              <a:buNone/>
            </a:pPr>
            <a:r>
              <a:rPr lang="pt-BR" sz="1600" dirty="0"/>
              <a:t>}</a:t>
            </a:r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31840" y="1300118"/>
            <a:ext cx="366773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Primeiro crie o objeto </a:t>
            </a:r>
            <a:r>
              <a:rPr lang="pt-BR" dirty="0" err="1" smtClean="0"/>
              <a:t>WeatherData</a:t>
            </a:r>
            <a:r>
              <a:rPr lang="pt-BR" dirty="0" smtClean="0"/>
              <a:t>()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>
            <a:off x="4965708" y="1669450"/>
            <a:ext cx="398380" cy="1255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929478" y="5877272"/>
            <a:ext cx="309634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Crie 3 medições e passe para o objeto </a:t>
            </a:r>
            <a:r>
              <a:rPr lang="pt-BR" dirty="0" err="1" smtClean="0"/>
              <a:t>WeatherData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5929478" y="5517232"/>
            <a:ext cx="154817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Executando o código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250446" cy="2884586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2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Mas alguma coisa </a:t>
            </a:r>
            <a:r>
              <a:rPr lang="pt-BR" dirty="0" smtClean="0"/>
              <a:t>deu </a:t>
            </a:r>
            <a:r>
              <a:rPr lang="pt-BR" dirty="0" smtClean="0"/>
              <a:t>errado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7615" y="692697"/>
            <a:ext cx="8856984" cy="3888431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O Designer não </a:t>
            </a:r>
            <a:r>
              <a:rPr lang="pt-BR" sz="2400" dirty="0"/>
              <a:t>percebeu que nem </a:t>
            </a:r>
            <a:r>
              <a:rPr lang="pt-BR" sz="2400" i="1" dirty="0"/>
              <a:t>todas </a:t>
            </a:r>
            <a:r>
              <a:rPr lang="pt-BR" sz="2400" dirty="0"/>
              <a:t>as subclasses de </a:t>
            </a:r>
            <a:r>
              <a:rPr lang="pt-BR" sz="2400" dirty="0" err="1"/>
              <a:t>Duck</a:t>
            </a:r>
            <a:r>
              <a:rPr lang="pt-BR" sz="2400" dirty="0"/>
              <a:t> </a:t>
            </a:r>
            <a:r>
              <a:rPr lang="pt-BR" sz="2400" dirty="0" smtClean="0"/>
              <a:t>deferiram </a:t>
            </a:r>
            <a:r>
              <a:rPr lang="pt-BR" sz="2400" i="1" dirty="0"/>
              <a:t>voar. </a:t>
            </a:r>
            <a:r>
              <a:rPr lang="pt-BR" sz="2400" dirty="0"/>
              <a:t>Quando </a:t>
            </a:r>
            <a:r>
              <a:rPr lang="pt-BR" sz="2400" dirty="0" smtClean="0"/>
              <a:t>o Designer </a:t>
            </a:r>
            <a:r>
              <a:rPr lang="pt-BR" sz="2400" dirty="0"/>
              <a:t>adicionou </a:t>
            </a:r>
            <a:r>
              <a:rPr lang="pt-BR" sz="2400" dirty="0" smtClean="0"/>
              <a:t>um </a:t>
            </a:r>
            <a:r>
              <a:rPr lang="pt-BR" sz="2400" dirty="0"/>
              <a:t>novo </a:t>
            </a:r>
            <a:r>
              <a:rPr lang="pt-BR" sz="2400" dirty="0" smtClean="0"/>
              <a:t>comportamento </a:t>
            </a:r>
            <a:r>
              <a:rPr lang="pt-BR" sz="2400" dirty="0"/>
              <a:t>a superclasse </a:t>
            </a:r>
            <a:r>
              <a:rPr lang="pt-BR" sz="2400" dirty="0" err="1"/>
              <a:t>Duck</a:t>
            </a:r>
            <a:r>
              <a:rPr lang="pt-BR" sz="2400" dirty="0"/>
              <a:t>, </a:t>
            </a:r>
            <a:r>
              <a:rPr lang="pt-BR" sz="2400" dirty="0" smtClean="0"/>
              <a:t>também </a:t>
            </a:r>
            <a:r>
              <a:rPr lang="pt-BR" sz="2400" dirty="0"/>
              <a:t>estava adicionando um comportamento que </a:t>
            </a:r>
            <a:r>
              <a:rPr lang="pt-BR" sz="2400" i="1" dirty="0" smtClean="0"/>
              <a:t>não </a:t>
            </a:r>
            <a:r>
              <a:rPr lang="pt-BR" sz="2400" dirty="0"/>
              <a:t>era apropriado para algumas subclasses </a:t>
            </a:r>
            <a:r>
              <a:rPr lang="pt-BR" sz="2400" dirty="0" err="1"/>
              <a:t>Duck</a:t>
            </a:r>
            <a:r>
              <a:rPr lang="pt-BR" sz="2400" dirty="0"/>
              <a:t>. Agora, objetos inanimados estavam voando no programa </a:t>
            </a:r>
            <a:r>
              <a:rPr lang="pt-BR" sz="2400" dirty="0" err="1"/>
              <a:t>SimUPato</a:t>
            </a:r>
            <a:r>
              <a:rPr lang="pt-BR" sz="2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400" i="1" dirty="0"/>
              <a:t>Uma </a:t>
            </a:r>
            <a:r>
              <a:rPr lang="pt-BR" sz="2400" i="1" dirty="0" smtClean="0"/>
              <a:t>atualização </a:t>
            </a:r>
            <a:r>
              <a:rPr lang="pt-BR" sz="2400" i="1" dirty="0"/>
              <a:t>localizada no </a:t>
            </a:r>
            <a:r>
              <a:rPr lang="pt-BR" sz="2400" i="1" dirty="0" smtClean="0"/>
              <a:t>código </a:t>
            </a:r>
            <a:r>
              <a:rPr lang="pt-BR" sz="2400" i="1" dirty="0"/>
              <a:t>causou um efeito colateral </a:t>
            </a:r>
            <a:r>
              <a:rPr lang="pt-BR" sz="2400" i="1" dirty="0" smtClean="0"/>
              <a:t>não-local </a:t>
            </a:r>
            <a:r>
              <a:rPr lang="pt-BR" sz="2400" i="1" dirty="0"/>
              <a:t>(patos de borracha voadores)!</a:t>
            </a:r>
            <a:endParaRPr lang="pt-BR" sz="2400" dirty="0"/>
          </a:p>
          <a:p>
            <a:pPr algn="just"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6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4704"/>
          </a:xfrm>
        </p:spPr>
        <p:txBody>
          <a:bodyPr/>
          <a:lstStyle/>
          <a:p>
            <a:r>
              <a:rPr lang="en-US" dirty="0" err="1" smtClean="0"/>
              <a:t>Classe</a:t>
            </a:r>
            <a:r>
              <a:rPr lang="en-US" dirty="0" smtClean="0"/>
              <a:t> </a:t>
            </a:r>
            <a:r>
              <a:rPr lang="en-US" dirty="0" err="1" smtClean="0"/>
              <a:t>índice</a:t>
            </a:r>
            <a:r>
              <a:rPr lang="en-US" dirty="0" smtClean="0"/>
              <a:t> de </a:t>
            </a:r>
            <a:r>
              <a:rPr lang="en-US" dirty="0" err="1" smtClean="0"/>
              <a:t>Aquecimento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609329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HeatIndexDisplay</a:t>
            </a:r>
            <a:r>
              <a:rPr lang="en-US" dirty="0"/>
              <a:t> implements Observer, </a:t>
            </a:r>
            <a:r>
              <a:rPr lang="en-US" dirty="0" err="1"/>
              <a:t>DisplayElement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heatIndex</a:t>
            </a:r>
            <a:r>
              <a:rPr lang="pt-BR" dirty="0"/>
              <a:t> = 0.0f;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HeatIndexDisplay</a:t>
            </a:r>
            <a:r>
              <a:rPr lang="pt-BR" dirty="0"/>
              <a:t>(</a:t>
            </a:r>
            <a:r>
              <a:rPr lang="pt-BR" dirty="0" err="1"/>
              <a:t>WeatherData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this.weatherData</a:t>
            </a:r>
            <a:r>
              <a:rPr lang="pt-BR" dirty="0"/>
              <a:t> = </a:t>
            </a:r>
            <a:r>
              <a:rPr lang="pt-BR" dirty="0" err="1"/>
              <a:t>weatherData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weatherData.registerObserver</a:t>
            </a:r>
            <a:r>
              <a:rPr lang="pt-BR" dirty="0"/>
              <a:t>(</a:t>
            </a:r>
            <a:r>
              <a:rPr lang="pt-BR" dirty="0" err="1"/>
              <a:t>this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update</a:t>
            </a:r>
            <a:r>
              <a:rPr lang="pt-BR" dirty="0"/>
              <a:t>(</a:t>
            </a:r>
            <a:r>
              <a:rPr lang="pt-BR" dirty="0" err="1"/>
              <a:t>float</a:t>
            </a:r>
            <a:r>
              <a:rPr lang="pt-BR" dirty="0"/>
              <a:t> 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rh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pressure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heatIndex</a:t>
            </a:r>
            <a:r>
              <a:rPr lang="pt-BR" dirty="0"/>
              <a:t> = </a:t>
            </a:r>
            <a:r>
              <a:rPr lang="pt-BR" dirty="0" err="1"/>
              <a:t>computeHeatIndex</a:t>
            </a:r>
            <a:r>
              <a:rPr lang="pt-BR" dirty="0"/>
              <a:t>(t, </a:t>
            </a:r>
            <a:r>
              <a:rPr lang="pt-BR" dirty="0" err="1"/>
              <a:t>rh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	display();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en-US" dirty="0"/>
              <a:t>	private float </a:t>
            </a:r>
            <a:r>
              <a:rPr lang="en-US" dirty="0" err="1"/>
              <a:t>computeHeatIndex</a:t>
            </a:r>
            <a:r>
              <a:rPr lang="en-US" dirty="0"/>
              <a:t>(float t, float </a:t>
            </a:r>
            <a:r>
              <a:rPr lang="en-US" dirty="0" err="1"/>
              <a:t>rh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float</a:t>
            </a:r>
            <a:r>
              <a:rPr lang="pt-BR" dirty="0"/>
              <a:t> index = (</a:t>
            </a:r>
            <a:r>
              <a:rPr lang="pt-BR" dirty="0" err="1"/>
              <a:t>float</a:t>
            </a:r>
            <a:r>
              <a:rPr lang="pt-BR" dirty="0"/>
              <a:t>)((16.923 + (0.185212 * t) + (5.37941 * </a:t>
            </a:r>
            <a:r>
              <a:rPr lang="pt-BR" dirty="0" err="1"/>
              <a:t>rh</a:t>
            </a:r>
            <a:r>
              <a:rPr lang="pt-BR" dirty="0"/>
              <a:t>) - (0.100254 * t * </a:t>
            </a:r>
            <a:r>
              <a:rPr lang="pt-BR" dirty="0" err="1"/>
              <a:t>rh</a:t>
            </a:r>
            <a:r>
              <a:rPr lang="pt-BR" dirty="0"/>
              <a:t>) </a:t>
            </a:r>
          </a:p>
          <a:p>
            <a:pPr marL="0" indent="0">
              <a:buNone/>
            </a:pPr>
            <a:r>
              <a:rPr lang="pt-BR" dirty="0"/>
              <a:t>			+ (0.00941695 * (t * t)) + (0.00728898 * (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</a:t>
            </a:r>
          </a:p>
          <a:p>
            <a:pPr marL="0" indent="0">
              <a:buNone/>
            </a:pPr>
            <a:r>
              <a:rPr lang="pt-BR" dirty="0"/>
              <a:t>			+ (0.000345372 * (t * t * </a:t>
            </a:r>
            <a:r>
              <a:rPr lang="pt-BR" dirty="0" err="1"/>
              <a:t>rh</a:t>
            </a:r>
            <a:r>
              <a:rPr lang="pt-BR" dirty="0"/>
              <a:t>)) - (0.000814971 * (t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+</a:t>
            </a:r>
          </a:p>
          <a:p>
            <a:pPr marL="0" indent="0">
              <a:buNone/>
            </a:pPr>
            <a:r>
              <a:rPr lang="pt-BR" dirty="0"/>
              <a:t>			(0.0000102102 * (t * 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- (0.000038646 * (t * t * t)) + (0.0000291583 * </a:t>
            </a:r>
          </a:p>
          <a:p>
            <a:pPr marL="0" indent="0">
              <a:buNone/>
            </a:pPr>
            <a:r>
              <a:rPr lang="pt-BR" dirty="0"/>
              <a:t>			(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+ (0.00000142721 * (t * t * t * </a:t>
            </a:r>
            <a:r>
              <a:rPr lang="pt-BR" dirty="0" err="1"/>
              <a:t>rh</a:t>
            </a:r>
            <a:r>
              <a:rPr lang="pt-BR" dirty="0"/>
              <a:t>)) + </a:t>
            </a:r>
          </a:p>
          <a:p>
            <a:pPr marL="0" indent="0">
              <a:buNone/>
            </a:pPr>
            <a:r>
              <a:rPr lang="pt-BR" dirty="0"/>
              <a:t>			(0.000000197483 * (t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- (0.0000000218429 * (t * t * 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+</a:t>
            </a:r>
          </a:p>
          <a:p>
            <a:pPr marL="0" indent="0">
              <a:buNone/>
            </a:pPr>
            <a:r>
              <a:rPr lang="pt-BR" dirty="0"/>
              <a:t>			0.000000000843296 * (t * 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 -</a:t>
            </a:r>
          </a:p>
          <a:p>
            <a:pPr marL="0" indent="0">
              <a:buNone/>
            </a:pPr>
            <a:r>
              <a:rPr lang="pt-BR" dirty="0"/>
              <a:t>			(0.0000000000481975 * (t * t * t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 * </a:t>
            </a:r>
            <a:r>
              <a:rPr lang="pt-BR" dirty="0" err="1"/>
              <a:t>rh</a:t>
            </a:r>
            <a:r>
              <a:rPr lang="pt-BR" dirty="0"/>
              <a:t>)));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return</a:t>
            </a:r>
            <a:r>
              <a:rPr lang="pt-BR" dirty="0"/>
              <a:t> index;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display() {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("Heat index is " + </a:t>
            </a:r>
            <a:r>
              <a:rPr lang="en-US" dirty="0" err="1"/>
              <a:t>heatIndex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8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Executando o código com índice de aquecimento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032934" cy="346065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7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99392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Como o </a:t>
            </a:r>
            <a:r>
              <a:rPr lang="en-US" dirty="0" err="1" smtClean="0"/>
              <a:t>Padrão</a:t>
            </a:r>
            <a:r>
              <a:rPr lang="en-US" dirty="0" smtClean="0"/>
              <a:t> </a:t>
            </a:r>
            <a:r>
              <a:rPr lang="en-US" dirty="0" err="1" smtClean="0"/>
              <a:t>interno</a:t>
            </a:r>
            <a:r>
              <a:rPr lang="en-US" dirty="0" smtClean="0"/>
              <a:t> de Java </a:t>
            </a:r>
            <a:r>
              <a:rPr lang="en-US" dirty="0" err="1" smtClean="0"/>
              <a:t>funciona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6" y="1484784"/>
            <a:ext cx="8894999" cy="4096519"/>
          </a:xfrm>
        </p:spPr>
      </p:pic>
      <p:sp>
        <p:nvSpPr>
          <p:cNvPr id="5" name="CaixaDeTexto 4"/>
          <p:cNvSpPr txBox="1"/>
          <p:nvPr/>
        </p:nvSpPr>
        <p:spPr>
          <a:xfrm>
            <a:off x="107504" y="836712"/>
            <a:ext cx="345638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Observable </a:t>
            </a:r>
            <a:r>
              <a:rPr lang="en-US" dirty="0" err="1" smtClean="0"/>
              <a:t>monitora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observadores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notifica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você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5301208"/>
            <a:ext cx="4176464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Eis</a:t>
            </a:r>
            <a:r>
              <a:rPr lang="en-US" dirty="0" smtClean="0"/>
              <a:t> </a:t>
            </a:r>
            <a:r>
              <a:rPr lang="en-US" dirty="0" err="1" smtClean="0"/>
              <a:t>nosso</a:t>
            </a:r>
            <a:r>
              <a:rPr lang="en-US" dirty="0" smtClean="0"/>
              <a:t> Subject,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r>
              <a:rPr lang="en-US" dirty="0" smtClean="0"/>
              <a:t> agora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chamar</a:t>
            </a:r>
            <a:r>
              <a:rPr lang="en-US" dirty="0" smtClean="0"/>
              <a:t> de Observable.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dos </a:t>
            </a:r>
            <a:r>
              <a:rPr lang="en-US" dirty="0" err="1" smtClean="0"/>
              <a:t>metodos</a:t>
            </a:r>
            <a:r>
              <a:rPr lang="en-US" dirty="0" smtClean="0"/>
              <a:t> register() e </a:t>
            </a:r>
            <a:r>
              <a:rPr lang="en-US" dirty="0" err="1" smtClean="0"/>
              <a:t>remoble</a:t>
            </a:r>
            <a:r>
              <a:rPr lang="en-US" dirty="0" smtClean="0"/>
              <a:t>() e notify(); </a:t>
            </a:r>
            <a:r>
              <a:rPr lang="en-US" dirty="0" err="1" smtClean="0"/>
              <a:t>herdamos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comportamento</a:t>
            </a:r>
            <a:r>
              <a:rPr lang="en-US" dirty="0" smtClean="0"/>
              <a:t> da </a:t>
            </a:r>
            <a:r>
              <a:rPr lang="en-US" dirty="0" err="1" smtClean="0"/>
              <a:t>superclasse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716016" y="5013176"/>
            <a:ext cx="4176464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Haverá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mudanças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feitas</a:t>
            </a:r>
            <a:r>
              <a:rPr lang="en-US" dirty="0" smtClean="0"/>
              <a:t> no </a:t>
            </a:r>
            <a:r>
              <a:rPr lang="en-US" dirty="0" err="1" smtClean="0"/>
              <a:t>metodo</a:t>
            </a:r>
            <a:r>
              <a:rPr lang="en-US" dirty="0" smtClean="0"/>
              <a:t> update() </a:t>
            </a:r>
            <a:r>
              <a:rPr lang="en-US" dirty="0" err="1" smtClean="0"/>
              <a:t>nos</a:t>
            </a:r>
            <a:r>
              <a:rPr lang="en-US" dirty="0" smtClean="0"/>
              <a:t> Observers </a:t>
            </a:r>
            <a:r>
              <a:rPr lang="en-US" dirty="0" err="1" smtClean="0"/>
              <a:t>concretos</a:t>
            </a:r>
            <a:r>
              <a:rPr lang="en-US" dirty="0" smtClean="0"/>
              <a:t>, mas </a:t>
            </a:r>
            <a:r>
              <a:rPr lang="en-US" dirty="0" err="1" smtClean="0"/>
              <a:t>basicamente</a:t>
            </a:r>
            <a:r>
              <a:rPr lang="en-US" dirty="0" smtClean="0"/>
              <a:t> e a </a:t>
            </a:r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ideia</a:t>
            </a:r>
            <a:r>
              <a:rPr lang="en-US" dirty="0" smtClean="0"/>
              <a:t> .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interface observer </a:t>
            </a:r>
            <a:r>
              <a:rPr lang="en-US" dirty="0" err="1" smtClean="0"/>
              <a:t>comum</a:t>
            </a:r>
            <a:r>
              <a:rPr lang="en-US" dirty="0" smtClean="0"/>
              <a:t> com um </a:t>
            </a:r>
            <a:r>
              <a:rPr lang="en-US" dirty="0" err="1" smtClean="0"/>
              <a:t>metodo</a:t>
            </a:r>
            <a:r>
              <a:rPr lang="en-US" dirty="0" smtClean="0"/>
              <a:t> update() </a:t>
            </a:r>
            <a:r>
              <a:rPr lang="en-US" dirty="0" err="1" smtClean="0"/>
              <a:t>que</a:t>
            </a:r>
            <a:r>
              <a:rPr lang="en-US" dirty="0" smtClean="0"/>
              <a:t> é </a:t>
            </a:r>
            <a:r>
              <a:rPr lang="en-US" dirty="0" err="1" smtClean="0"/>
              <a:t>chamado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subject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51920" y="783684"/>
            <a:ext cx="345638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familiar. Na </a:t>
            </a:r>
            <a:r>
              <a:rPr lang="en-US" dirty="0" err="1" smtClean="0"/>
              <a:t>verdade</a:t>
            </a:r>
            <a:r>
              <a:rPr lang="en-US" dirty="0" smtClean="0"/>
              <a:t> e </a:t>
            </a:r>
            <a:r>
              <a:rPr lang="en-US" dirty="0" err="1" smtClean="0"/>
              <a:t>exatamente</a:t>
            </a:r>
            <a:r>
              <a:rPr lang="en-US" dirty="0" smtClean="0"/>
              <a:t>  o </a:t>
            </a:r>
            <a:r>
              <a:rPr lang="en-US" dirty="0" err="1" smtClean="0"/>
              <a:t>mesmo</a:t>
            </a:r>
            <a:r>
              <a:rPr lang="en-US" dirty="0" smtClean="0"/>
              <a:t>  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classe</a:t>
            </a:r>
            <a:r>
              <a:rPr lang="en-US" dirty="0" smtClean="0"/>
              <a:t> anterior.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60704" y="783684"/>
            <a:ext cx="1683296" cy="203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Deixamos</a:t>
            </a:r>
            <a:r>
              <a:rPr lang="en-US" dirty="0" smtClean="0"/>
              <a:t> de </a:t>
            </a:r>
            <a:r>
              <a:rPr lang="en-US" dirty="0" err="1" smtClean="0"/>
              <a:t>fora</a:t>
            </a:r>
            <a:r>
              <a:rPr lang="en-US" dirty="0" smtClean="0"/>
              <a:t> a interface  </a:t>
            </a:r>
            <a:r>
              <a:rPr lang="en-US" dirty="0" err="1" smtClean="0"/>
              <a:t>DisplayElements</a:t>
            </a:r>
            <a:r>
              <a:rPr lang="en-US" dirty="0" smtClean="0"/>
              <a:t> mas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exibições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a </a:t>
            </a:r>
            <a:r>
              <a:rPr lang="en-US" dirty="0" err="1" smtClean="0"/>
              <a:t>implementam</a:t>
            </a:r>
            <a:r>
              <a:rPr lang="en-US" dirty="0" smtClean="0"/>
              <a:t> </a:t>
            </a:r>
            <a:r>
              <a:rPr lang="en-US" dirty="0" err="1" smtClean="0"/>
              <a:t>também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4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900"/>
            <a:ext cx="9036496" cy="85010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Como o padrão </a:t>
            </a:r>
            <a:r>
              <a:rPr lang="pt-BR" dirty="0" err="1" smtClean="0"/>
              <a:t>Observer</a:t>
            </a:r>
            <a:r>
              <a:rPr lang="pt-BR" dirty="0" smtClean="0"/>
              <a:t> interno no Java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229600" cy="561662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	O Padrão </a:t>
            </a:r>
            <a:r>
              <a:rPr lang="pt-BR" dirty="0" err="1"/>
              <a:t>Observer</a:t>
            </a:r>
            <a:r>
              <a:rPr lang="pt-BR" dirty="0"/>
              <a:t> interno funciona de modo um pouco diferente que a </a:t>
            </a:r>
            <a:r>
              <a:rPr lang="pt-BR" dirty="0" smtClean="0"/>
              <a:t>implementação </a:t>
            </a:r>
            <a:r>
              <a:rPr lang="pt-BR" dirty="0"/>
              <a:t>usada na </a:t>
            </a:r>
            <a:r>
              <a:rPr lang="pt-BR" dirty="0" smtClean="0"/>
              <a:t>Estação Meteorológica. </a:t>
            </a:r>
            <a:r>
              <a:rPr lang="pt-BR" dirty="0"/>
              <a:t>A </a:t>
            </a:r>
            <a:r>
              <a:rPr lang="pt-BR" dirty="0" smtClean="0"/>
              <a:t>diferença </a:t>
            </a:r>
            <a:r>
              <a:rPr lang="pt-BR" dirty="0"/>
              <a:t>mais obvia e que </a:t>
            </a:r>
            <a:r>
              <a:rPr lang="pt-BR" dirty="0" err="1"/>
              <a:t>WeatherData</a:t>
            </a:r>
            <a:r>
              <a:rPr lang="pt-BR" dirty="0"/>
              <a:t> (nosso sujeito) agora estende a classe </a:t>
            </a:r>
            <a:r>
              <a:rPr lang="pt-BR" dirty="0" err="1"/>
              <a:t>Observable</a:t>
            </a:r>
            <a:r>
              <a:rPr lang="pt-BR" dirty="0"/>
              <a:t> e herda os </a:t>
            </a:r>
            <a:r>
              <a:rPr lang="pt-BR" dirty="0" smtClean="0"/>
              <a:t>métodos </a:t>
            </a:r>
            <a:r>
              <a:rPr lang="pt-BR" dirty="0"/>
              <a:t>adicionar, excluir e notificar de </a:t>
            </a:r>
            <a:r>
              <a:rPr lang="pt-BR" dirty="0" err="1"/>
              <a:t>Observer</a:t>
            </a:r>
            <a:r>
              <a:rPr lang="pt-BR" dirty="0"/>
              <a:t> (dentre outros). Veja como usamos a </a:t>
            </a:r>
            <a:r>
              <a:rPr lang="pt-BR" dirty="0" smtClean="0"/>
              <a:t>versão </a:t>
            </a:r>
            <a:r>
              <a:rPr lang="pt-BR" dirty="0"/>
              <a:t>de Java: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14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036496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Para um </a:t>
            </a:r>
            <a:r>
              <a:rPr lang="pt-BR" dirty="0" err="1" smtClean="0"/>
              <a:t>Object</a:t>
            </a:r>
            <a:r>
              <a:rPr lang="pt-BR" dirty="0" smtClean="0"/>
              <a:t> se tornar um observador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856984" cy="452596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Como sempre, implemente a interface </a:t>
            </a:r>
            <a:r>
              <a:rPr lang="pt-BR" dirty="0" err="1"/>
              <a:t>Observer</a:t>
            </a:r>
            <a:r>
              <a:rPr lang="pt-BR" dirty="0"/>
              <a:t> (desta vez, a interface Java. </a:t>
            </a:r>
            <a:r>
              <a:rPr lang="pt-BR" dirty="0" err="1"/>
              <a:t>util.Observer</a:t>
            </a:r>
            <a:r>
              <a:rPr lang="pt-BR" dirty="0"/>
              <a:t>) e chame </a:t>
            </a:r>
            <a:r>
              <a:rPr lang="pt-BR" dirty="0" err="1"/>
              <a:t>addObserver</a:t>
            </a:r>
            <a:r>
              <a:rPr lang="pt-BR" dirty="0"/>
              <a:t>() e qualquer objeto </a:t>
            </a:r>
            <a:r>
              <a:rPr lang="pt-BR" dirty="0" err="1"/>
              <a:t>Observable</a:t>
            </a:r>
            <a:r>
              <a:rPr lang="pt-BR" dirty="0"/>
              <a:t>. Da mesma forma, para se remover como um observador, basta chamar deleteObserver0.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0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6158"/>
            <a:ext cx="8507288" cy="850106"/>
          </a:xfrm>
        </p:spPr>
        <p:txBody>
          <a:bodyPr>
            <a:normAutofit/>
          </a:bodyPr>
          <a:lstStyle/>
          <a:p>
            <a:r>
              <a:rPr lang="pt-BR" dirty="0" smtClean="0"/>
              <a:t>Para </a:t>
            </a:r>
            <a:r>
              <a:rPr lang="pt-BR" dirty="0" err="1" smtClean="0"/>
              <a:t>Observable</a:t>
            </a:r>
            <a:r>
              <a:rPr lang="pt-BR" dirty="0" smtClean="0"/>
              <a:t> enviar notificações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764705"/>
            <a:ext cx="8496944" cy="26642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sz="2400" dirty="0" smtClean="0"/>
              <a:t>Primeiro</a:t>
            </a:r>
            <a:r>
              <a:rPr lang="pt-BR" sz="2400" dirty="0"/>
              <a:t>, </a:t>
            </a:r>
            <a:r>
              <a:rPr lang="pt-BR" sz="2400" dirty="0" smtClean="0"/>
              <a:t>você </a:t>
            </a:r>
            <a:r>
              <a:rPr lang="pt-BR" sz="2400" dirty="0"/>
              <a:t>precisa ser </a:t>
            </a:r>
            <a:r>
              <a:rPr lang="pt-BR" sz="2400" dirty="0" err="1"/>
              <a:t>Observable</a:t>
            </a:r>
            <a:r>
              <a:rPr lang="pt-BR" sz="2400" dirty="0"/>
              <a:t> estendendo a superclasse </a:t>
            </a:r>
            <a:r>
              <a:rPr lang="pt-BR" sz="2400" dirty="0" err="1"/>
              <a:t>java.util.Observable</a:t>
            </a:r>
            <a:r>
              <a:rPr lang="pt-BR" sz="2400" dirty="0"/>
              <a:t>. A partir dai, e um processo de duas etapas</a:t>
            </a:r>
            <a:r>
              <a:rPr lang="pt-BR" sz="2400" dirty="0" smtClean="0"/>
              <a:t>:</a:t>
            </a:r>
          </a:p>
          <a:p>
            <a:pPr algn="just"/>
            <a:r>
              <a:rPr lang="pt-BR" sz="2400" b="1" dirty="0"/>
              <a:t>Primeiro, </a:t>
            </a:r>
            <a:r>
              <a:rPr lang="pt-BR" sz="2400" b="1" dirty="0" smtClean="0"/>
              <a:t>você </a:t>
            </a:r>
            <a:r>
              <a:rPr lang="pt-BR" sz="2400" b="1" dirty="0"/>
              <a:t>deve chamar o </a:t>
            </a:r>
            <a:r>
              <a:rPr lang="pt-BR" sz="2400" b="1" dirty="0" smtClean="0"/>
              <a:t>método </a:t>
            </a:r>
            <a:r>
              <a:rPr lang="pt-BR" sz="2400" b="1" dirty="0" err="1"/>
              <a:t>setChanged</a:t>
            </a:r>
            <a:r>
              <a:rPr lang="pt-BR" sz="2400" b="1" dirty="0"/>
              <a:t>() para significar que o estado mudou em seu objeto</a:t>
            </a:r>
          </a:p>
          <a:p>
            <a:pPr algn="just"/>
            <a:r>
              <a:rPr lang="pt-BR" sz="2400" b="1" dirty="0"/>
              <a:t>Depois, chame um dos </a:t>
            </a:r>
            <a:r>
              <a:rPr lang="pt-BR" sz="2400" b="1" dirty="0" smtClean="0"/>
              <a:t>dois métodos </a:t>
            </a:r>
            <a:r>
              <a:rPr lang="pt-BR" sz="2400" b="1" dirty="0" err="1"/>
              <a:t>notifyObservers</a:t>
            </a:r>
            <a:r>
              <a:rPr lang="pt-BR" sz="2400" b="1" dirty="0" smtClean="0"/>
              <a:t>():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717032"/>
            <a:ext cx="5083124" cy="254782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52120" y="3284984"/>
            <a:ext cx="3168352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Esta versão pega um objeto de dados arbitrário que passado para cada observador quando ele é notificado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05088" y="5895522"/>
            <a:ext cx="46389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Este será o objeto de dados que foi passado para </a:t>
            </a:r>
            <a:r>
              <a:rPr lang="pt-BR" dirty="0" err="1" smtClean="0"/>
              <a:t>notifyObservers</a:t>
            </a:r>
            <a:r>
              <a:rPr lang="pt-BR" dirty="0" smtClean="0"/>
              <a:t>()ou nulo se um objeto de dados não tiver sido especificado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6264854"/>
            <a:ext cx="410445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sujeito que enviou a notificação é passado com este argumento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4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Para um Observador receber notificações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124744"/>
            <a:ext cx="8712968" cy="5112567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Ele implementa o </a:t>
            </a:r>
            <a:r>
              <a:rPr lang="pt-BR" sz="2400" dirty="0" smtClean="0"/>
              <a:t>método </a:t>
            </a:r>
            <a:r>
              <a:rPr lang="pt-BR" sz="2400" dirty="0"/>
              <a:t>de </a:t>
            </a:r>
            <a:r>
              <a:rPr lang="pt-BR" sz="2400" dirty="0" smtClean="0"/>
              <a:t>atualização, </a:t>
            </a:r>
            <a:r>
              <a:rPr lang="pt-BR" sz="2400" dirty="0"/>
              <a:t>como antes, mas a assinatura do </a:t>
            </a:r>
            <a:r>
              <a:rPr lang="pt-BR" sz="2400" dirty="0" smtClean="0"/>
              <a:t>método </a:t>
            </a:r>
            <a:r>
              <a:rPr lang="pt-BR" sz="2400" dirty="0"/>
              <a:t>é</a:t>
            </a:r>
            <a:r>
              <a:rPr lang="pt-BR" sz="2400" dirty="0" smtClean="0"/>
              <a:t> </a:t>
            </a:r>
            <a:r>
              <a:rPr lang="pt-BR" sz="2400" dirty="0"/>
              <a:t>um pouco </a:t>
            </a:r>
            <a:r>
              <a:rPr lang="pt-BR" sz="2400" dirty="0" smtClean="0"/>
              <a:t>diferente: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err="1" smtClean="0"/>
              <a:t>update</a:t>
            </a:r>
            <a:r>
              <a:rPr lang="pt-BR" sz="2400" dirty="0" smtClean="0"/>
              <a:t>(</a:t>
            </a:r>
            <a:r>
              <a:rPr lang="pt-BR" sz="2400" dirty="0" err="1" smtClean="0"/>
              <a:t>Observable</a:t>
            </a:r>
            <a:r>
              <a:rPr lang="pt-BR" sz="2400" dirty="0" smtClean="0"/>
              <a:t> o, </a:t>
            </a:r>
            <a:r>
              <a:rPr lang="pt-BR" sz="2400" dirty="0" err="1" smtClean="0"/>
              <a:t>Object</a:t>
            </a:r>
            <a:r>
              <a:rPr lang="pt-BR" sz="2400" dirty="0" smtClean="0"/>
              <a:t> </a:t>
            </a:r>
            <a:r>
              <a:rPr lang="pt-BR" sz="2400" dirty="0" err="1" smtClean="0"/>
              <a:t>arg</a:t>
            </a:r>
            <a:r>
              <a:rPr lang="pt-BR" sz="2400" dirty="0" smtClean="0"/>
              <a:t>)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dirty="0" smtClean="0"/>
              <a:t>Se você deseja </a:t>
            </a:r>
            <a:r>
              <a:rPr lang="pt-BR" sz="2400" dirty="0"/>
              <a:t>"empurrar" dados para os observadores, </a:t>
            </a:r>
            <a:r>
              <a:rPr lang="pt-BR" sz="2400" dirty="0" smtClean="0"/>
              <a:t>poderá </a:t>
            </a:r>
            <a:r>
              <a:rPr lang="pt-BR" sz="2400" dirty="0"/>
              <a:t>passar os dados como </a:t>
            </a:r>
            <a:r>
              <a:rPr lang="pt-BR" sz="2400" dirty="0" smtClean="0"/>
              <a:t>um </a:t>
            </a:r>
            <a:r>
              <a:rPr lang="pt-BR" sz="2400" dirty="0"/>
              <a:t>objeto de dados para o </a:t>
            </a:r>
            <a:r>
              <a:rPr lang="pt-BR" sz="2400" dirty="0" smtClean="0"/>
              <a:t>método </a:t>
            </a:r>
            <a:r>
              <a:rPr lang="pt-BR" sz="2400" dirty="0" err="1" smtClean="0"/>
              <a:t>notifyObserver</a:t>
            </a:r>
            <a:r>
              <a:rPr lang="pt-BR" sz="2400" dirty="0" smtClean="0"/>
              <a:t>(</a:t>
            </a:r>
            <a:r>
              <a:rPr lang="pt-BR" sz="2400" dirty="0" err="1" smtClean="0"/>
              <a:t>arg</a:t>
            </a:r>
            <a:r>
              <a:rPr lang="pt-BR" sz="2400" dirty="0"/>
              <a:t>). Se </a:t>
            </a:r>
            <a:r>
              <a:rPr lang="pt-BR" sz="2400" dirty="0" smtClean="0"/>
              <a:t>não, </a:t>
            </a:r>
            <a:r>
              <a:rPr lang="pt-BR" sz="2400" dirty="0"/>
              <a:t>o Observador </a:t>
            </a:r>
            <a:r>
              <a:rPr lang="pt-BR" sz="2400" dirty="0" smtClean="0"/>
              <a:t>terá </a:t>
            </a:r>
            <a:r>
              <a:rPr lang="pt-BR" sz="2400" dirty="0"/>
              <a:t>que "puxar" os dados desejados do objeto </a:t>
            </a:r>
            <a:r>
              <a:rPr lang="pt-BR" sz="2400" dirty="0" err="1"/>
              <a:t>Observable</a:t>
            </a:r>
            <a:r>
              <a:rPr lang="pt-BR" sz="2400" dirty="0"/>
              <a:t> passado para ele. ? Vamos retrabalhar a </a:t>
            </a:r>
            <a:r>
              <a:rPr lang="pt-BR" sz="2400" dirty="0" smtClean="0"/>
              <a:t>Estação Meteorológica </a:t>
            </a:r>
            <a:r>
              <a:rPr lang="pt-BR" sz="2400" dirty="0"/>
              <a:t>e </a:t>
            </a:r>
            <a:r>
              <a:rPr lang="pt-BR" sz="2400" dirty="0" smtClean="0"/>
              <a:t>você verá.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1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960" y="0"/>
            <a:ext cx="9144000" cy="778098"/>
          </a:xfrm>
        </p:spPr>
        <p:txBody>
          <a:bodyPr>
            <a:normAutofit fontScale="90000"/>
          </a:bodyPr>
          <a:lstStyle/>
          <a:p>
            <a:r>
              <a:rPr lang="pt-BR" dirty="0"/>
              <a:t>Para um Observador receber notificações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052736"/>
            <a:ext cx="8784976" cy="4525963"/>
          </a:xfrm>
        </p:spPr>
        <p:txBody>
          <a:bodyPr/>
          <a:lstStyle/>
          <a:p>
            <a:pPr algn="just"/>
            <a:r>
              <a:rPr lang="pt-BR" dirty="0"/>
              <a:t>O </a:t>
            </a:r>
            <a:r>
              <a:rPr lang="pt-BR" dirty="0" smtClean="0"/>
              <a:t>método </a:t>
            </a:r>
            <a:r>
              <a:rPr lang="pt-BR" dirty="0" err="1"/>
              <a:t>setChanged</a:t>
            </a:r>
            <a:r>
              <a:rPr lang="pt-BR" dirty="0"/>
              <a:t>() </a:t>
            </a:r>
            <a:r>
              <a:rPr lang="pt-BR" dirty="0" smtClean="0"/>
              <a:t>é </a:t>
            </a:r>
            <a:r>
              <a:rPr lang="pt-BR" dirty="0"/>
              <a:t>usado para significar que o estado mudou e que </a:t>
            </a:r>
            <a:r>
              <a:rPr lang="pt-BR" dirty="0" err="1"/>
              <a:t>notifyObservers</a:t>
            </a:r>
            <a:r>
              <a:rPr lang="pt-BR" dirty="0"/>
              <a:t>(), quando chamado, deve atualizar seus observadores. Se </a:t>
            </a:r>
            <a:r>
              <a:rPr lang="pt-BR" dirty="0" err="1"/>
              <a:t>notifyObservers</a:t>
            </a:r>
            <a:r>
              <a:rPr lang="pt-BR" dirty="0"/>
              <a:t>() for chamado </a:t>
            </a:r>
            <a:r>
              <a:rPr lang="pt-BR" dirty="0" smtClean="0"/>
              <a:t>será </a:t>
            </a:r>
            <a:r>
              <a:rPr lang="pt-BR" dirty="0"/>
              <a:t>antes chamar </a:t>
            </a:r>
            <a:r>
              <a:rPr lang="pt-BR" dirty="0" err="1"/>
              <a:t>setChanged</a:t>
            </a:r>
            <a:r>
              <a:rPr lang="pt-BR" dirty="0"/>
              <a:t>(), os observadores </a:t>
            </a:r>
            <a:r>
              <a:rPr lang="pt-BR" dirty="0" smtClean="0"/>
              <a:t>NÃO serão </a:t>
            </a:r>
            <a:r>
              <a:rPr lang="pt-BR" dirty="0"/>
              <a:t>notificados. Vamos ver os bastidores de </a:t>
            </a:r>
            <a:r>
              <a:rPr lang="pt-BR" dirty="0" err="1"/>
              <a:t>Observable</a:t>
            </a:r>
            <a:r>
              <a:rPr lang="pt-BR" dirty="0"/>
              <a:t> para ver como isso funciona: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4082"/>
          </a:xfrm>
        </p:spPr>
        <p:txBody>
          <a:bodyPr>
            <a:normAutofit fontScale="90000"/>
          </a:bodyPr>
          <a:lstStyle/>
          <a:p>
            <a:r>
              <a:rPr lang="pt-BR" dirty="0"/>
              <a:t>Para um Observador receber notificações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40768"/>
            <a:ext cx="4032448" cy="5308808"/>
          </a:xfrm>
        </p:spPr>
      </p:pic>
      <p:sp>
        <p:nvSpPr>
          <p:cNvPr id="5" name="CaixaDeTexto 4"/>
          <p:cNvSpPr txBox="1"/>
          <p:nvPr/>
        </p:nvSpPr>
        <p:spPr>
          <a:xfrm>
            <a:off x="179512" y="2780927"/>
            <a:ext cx="21797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Pseudocódigo para a </a:t>
            </a:r>
          </a:p>
          <a:p>
            <a:r>
              <a:rPr lang="pt-BR" dirty="0" smtClean="0"/>
              <a:t>classe </a:t>
            </a:r>
            <a:r>
              <a:rPr lang="pt-BR" dirty="0" err="1" smtClean="0"/>
              <a:t>Observable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28185" y="2159735"/>
            <a:ext cx="291581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setChanged</a:t>
            </a:r>
            <a:r>
              <a:rPr lang="pt-BR" dirty="0" smtClean="0"/>
              <a:t>()</a:t>
            </a:r>
          </a:p>
          <a:p>
            <a:pPr algn="just"/>
            <a:r>
              <a:rPr lang="pt-BR" dirty="0" smtClean="0"/>
              <a:t>Define um sinalizador alterado como verdadeiro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0860" y="3238843"/>
            <a:ext cx="291581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err="1" smtClean="0"/>
              <a:t>notifyObservers</a:t>
            </a:r>
            <a:r>
              <a:rPr lang="pt-BR" dirty="0" smtClean="0"/>
              <a:t>() notifica seus observadores apenas se o sinalizador alterado for verdadeiro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260860" y="4725144"/>
            <a:ext cx="291581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E, depois de notificar os observadores define o sinalizador alterado novamente com falso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91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778098"/>
          </a:xfrm>
        </p:spPr>
        <p:txBody>
          <a:bodyPr>
            <a:normAutofit fontScale="90000"/>
          </a:bodyPr>
          <a:lstStyle/>
          <a:p>
            <a:r>
              <a:rPr lang="pt-BR" dirty="0"/>
              <a:t>Para um Observador receber notificações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764704"/>
            <a:ext cx="8856984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b="1" i="1" dirty="0" smtClean="0"/>
              <a:t>	Porque isso é</a:t>
            </a:r>
            <a:r>
              <a:rPr lang="pt-BR" sz="2400" b="1" dirty="0" smtClean="0"/>
              <a:t> </a:t>
            </a:r>
            <a:r>
              <a:rPr lang="pt-BR" sz="2400" dirty="0" smtClean="0"/>
              <a:t>necessário? </a:t>
            </a:r>
            <a:r>
              <a:rPr lang="pt-BR" sz="2400" dirty="0"/>
              <a:t>0 </a:t>
            </a:r>
            <a:r>
              <a:rPr lang="pt-BR" sz="2400" dirty="0" err="1"/>
              <a:t>metodo</a:t>
            </a:r>
            <a:r>
              <a:rPr lang="pt-BR" sz="2400" dirty="0"/>
              <a:t> </a:t>
            </a:r>
            <a:r>
              <a:rPr lang="pt-BR" sz="2400" dirty="0" err="1"/>
              <a:t>setChanged</a:t>
            </a:r>
            <a:r>
              <a:rPr lang="pt-BR" sz="2400" dirty="0"/>
              <a:t>() serve para dar mais flexibilidade no modo como </a:t>
            </a:r>
            <a:r>
              <a:rPr lang="pt-BR" sz="2400" dirty="0" smtClean="0"/>
              <a:t>você </a:t>
            </a:r>
            <a:r>
              <a:rPr lang="pt-BR" sz="2400" dirty="0"/>
              <a:t>atualiza os </a:t>
            </a:r>
            <a:r>
              <a:rPr lang="pt-BR" sz="2400" dirty="0" smtClean="0"/>
              <a:t>observadores</a:t>
            </a:r>
            <a:r>
              <a:rPr lang="pt-BR" sz="2400" i="1" dirty="0" smtClean="0"/>
              <a:t>, </a:t>
            </a:r>
            <a:r>
              <a:rPr lang="pt-BR" sz="2400" dirty="0"/>
              <a:t>permitindo otimizar as </a:t>
            </a:r>
            <a:r>
              <a:rPr lang="pt-BR" sz="2400" dirty="0" smtClean="0"/>
              <a:t>notificações. </a:t>
            </a:r>
            <a:r>
              <a:rPr lang="pt-BR" sz="2400" dirty="0"/>
              <a:t>Por exemplo, em nossa </a:t>
            </a:r>
            <a:r>
              <a:rPr lang="pt-BR" sz="2400" dirty="0" smtClean="0"/>
              <a:t>estação meteorológica, </a:t>
            </a:r>
            <a:r>
              <a:rPr lang="pt-BR" sz="2400" dirty="0"/>
              <a:t>imagine se nossas fossem </a:t>
            </a:r>
            <a:r>
              <a:rPr lang="pt-BR" sz="2400" dirty="0" smtClean="0"/>
              <a:t>tão sensíveis </a:t>
            </a:r>
            <a:r>
              <a:rPr lang="pt-BR" sz="2400" dirty="0"/>
              <a:t>que as leituras de temperatura ficassem flutuando constantemente por alguns </a:t>
            </a:r>
            <a:r>
              <a:rPr lang="pt-BR" sz="2400" dirty="0" smtClean="0"/>
              <a:t>décimos i</a:t>
            </a:r>
            <a:r>
              <a:rPr lang="pt-BR" sz="2400" i="1" dirty="0" smtClean="0"/>
              <a:t>sso </a:t>
            </a:r>
            <a:r>
              <a:rPr lang="pt-BR" sz="2400" dirty="0"/>
              <a:t>poderia fazer o objeto </a:t>
            </a:r>
            <a:r>
              <a:rPr lang="pt-BR" sz="2400" dirty="0" err="1"/>
              <a:t>WeatherData</a:t>
            </a:r>
            <a:r>
              <a:rPr lang="pt-BR" sz="2400" dirty="0"/>
              <a:t> enviar </a:t>
            </a:r>
            <a:r>
              <a:rPr lang="pt-BR" sz="2400" dirty="0" smtClean="0"/>
              <a:t>notificações </a:t>
            </a:r>
            <a:r>
              <a:rPr lang="pt-BR" sz="2400" dirty="0"/>
              <a:t>constantemente. Em vez disso, </a:t>
            </a:r>
            <a:r>
              <a:rPr lang="pt-BR" sz="2400" dirty="0" smtClean="0"/>
              <a:t>poderíamos querer enviar notificações </a:t>
            </a:r>
            <a:r>
              <a:rPr lang="pt-BR" sz="2400" dirty="0"/>
              <a:t>somente se a temperatura mudasse em mais de meio grau e </a:t>
            </a:r>
            <a:r>
              <a:rPr lang="pt-BR" sz="2400" dirty="0" smtClean="0"/>
              <a:t>poderíamos </a:t>
            </a:r>
            <a:r>
              <a:rPr lang="pt-BR" sz="2400" dirty="0"/>
              <a:t>chamar </a:t>
            </a:r>
            <a:r>
              <a:rPr lang="pt-BR" sz="2400" dirty="0" err="1"/>
              <a:t>setChanged</a:t>
            </a:r>
            <a:r>
              <a:rPr lang="pt-BR" sz="2400" dirty="0"/>
              <a:t>() </a:t>
            </a:r>
            <a:r>
              <a:rPr lang="pt-BR" sz="2400" dirty="0" smtClean="0"/>
              <a:t>somente após </a:t>
            </a:r>
            <a:r>
              <a:rPr lang="pt-BR" sz="2400" dirty="0"/>
              <a:t>isso acontecer.</a:t>
            </a:r>
          </a:p>
          <a:p>
            <a:pPr marL="0" indent="0" algn="just">
              <a:buNone/>
            </a:pPr>
            <a:r>
              <a:rPr lang="pt-BR" sz="2400" dirty="0" smtClean="0"/>
              <a:t>	Talvez você não </a:t>
            </a:r>
            <a:r>
              <a:rPr lang="pt-BR" sz="2400" dirty="0"/>
              <a:t>use muito esse recurso, mas ele </a:t>
            </a:r>
            <a:r>
              <a:rPr lang="pt-BR" sz="2400" dirty="0" smtClean="0"/>
              <a:t>está lá </a:t>
            </a:r>
            <a:r>
              <a:rPr lang="pt-BR" sz="2400" dirty="0"/>
              <a:t>caso </a:t>
            </a:r>
            <a:r>
              <a:rPr lang="pt-BR" sz="2400" dirty="0" smtClean="0"/>
              <a:t> precise</a:t>
            </a:r>
            <a:r>
              <a:rPr lang="pt-BR" sz="2400" dirty="0"/>
              <a:t>. De qualquer modo, </a:t>
            </a:r>
            <a:r>
              <a:rPr lang="pt-BR" sz="2400" dirty="0" smtClean="0"/>
              <a:t>você </a:t>
            </a:r>
            <a:r>
              <a:rPr lang="pt-BR" sz="2400" dirty="0"/>
              <a:t>precisa </a:t>
            </a:r>
            <a:r>
              <a:rPr lang="pt-BR" sz="2400" dirty="0" smtClean="0"/>
              <a:t>chamar </a:t>
            </a:r>
            <a:r>
              <a:rPr lang="pt-BR" sz="2400" dirty="0" err="1" smtClean="0"/>
              <a:t>setChanged</a:t>
            </a:r>
            <a:r>
              <a:rPr lang="pt-BR" sz="2400" dirty="0"/>
              <a:t>() </a:t>
            </a:r>
            <a:r>
              <a:rPr lang="pt-BR" sz="2400" dirty="0" smtClean="0"/>
              <a:t>para que as notificações </a:t>
            </a:r>
            <a:r>
              <a:rPr lang="pt-BR" sz="2400" dirty="0"/>
              <a:t>funcionem. Se esse recurso for </a:t>
            </a:r>
            <a:r>
              <a:rPr lang="pt-BR" sz="2400" dirty="0" smtClean="0"/>
              <a:t>útil </a:t>
            </a:r>
            <a:r>
              <a:rPr lang="pt-BR" sz="2400" dirty="0"/>
              <a:t>para </a:t>
            </a:r>
            <a:r>
              <a:rPr lang="pt-BR" sz="2400" dirty="0" smtClean="0"/>
              <a:t>você, </a:t>
            </a:r>
            <a:r>
              <a:rPr lang="pt-BR" sz="2400" dirty="0"/>
              <a:t>talvez queira usar o </a:t>
            </a:r>
            <a:r>
              <a:rPr lang="pt-BR" sz="2400" dirty="0" smtClean="0"/>
              <a:t>método </a:t>
            </a:r>
            <a:r>
              <a:rPr lang="pt-BR" sz="2400" dirty="0" err="1"/>
              <a:t>clearChanged</a:t>
            </a:r>
            <a:r>
              <a:rPr lang="pt-BR" sz="2400" dirty="0"/>
              <a:t>(), que </a:t>
            </a:r>
            <a:r>
              <a:rPr lang="pt-BR" sz="2400" dirty="0" err="1" smtClean="0"/>
              <a:t>defineo</a:t>
            </a:r>
            <a:r>
              <a:rPr lang="pt-BR" sz="2400" dirty="0" smtClean="0"/>
              <a:t> estado alterado </a:t>
            </a:r>
            <a:r>
              <a:rPr lang="pt-BR" sz="2400" dirty="0"/>
              <a:t>de novo como falso e o </a:t>
            </a:r>
            <a:r>
              <a:rPr lang="pt-BR" sz="2400" dirty="0" smtClean="0"/>
              <a:t>método </a:t>
            </a:r>
            <a:r>
              <a:rPr lang="pt-BR" sz="2400" dirty="0" err="1"/>
              <a:t>hasChanged</a:t>
            </a:r>
            <a:r>
              <a:rPr lang="pt-BR" sz="2400" dirty="0"/>
              <a:t>(), que informa o estado atual do sinalizador alterado.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5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5035"/>
            <a:ext cx="8229600" cy="850106"/>
          </a:xfrm>
        </p:spPr>
        <p:txBody>
          <a:bodyPr/>
          <a:lstStyle/>
          <a:p>
            <a:r>
              <a:rPr lang="pt-BR" dirty="0" smtClean="0"/>
              <a:t>Mas alguma coisa </a:t>
            </a:r>
            <a:r>
              <a:rPr lang="pt-BR" dirty="0" smtClean="0"/>
              <a:t>deu </a:t>
            </a:r>
            <a:r>
              <a:rPr lang="pt-BR" dirty="0" smtClean="0"/>
              <a:t>errado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2816"/>
            <a:ext cx="8327166" cy="4028182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3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931" y="0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Retrabalhando a Estação Meteorológica no suporte interno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-34535" y="1067771"/>
            <a:ext cx="9416275" cy="115212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Primeiro vamos retrabalhar </a:t>
            </a:r>
            <a:r>
              <a:rPr lang="pt-BR" sz="2400" dirty="0" err="1" smtClean="0"/>
              <a:t>WeatherData</a:t>
            </a:r>
            <a:r>
              <a:rPr lang="pt-BR" sz="2400" dirty="0" smtClean="0"/>
              <a:t>  para usar </a:t>
            </a:r>
            <a:r>
              <a:rPr lang="pt-BR" sz="2400" dirty="0" err="1" smtClean="0"/>
              <a:t>java.util.Observable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4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-26395"/>
            <a:ext cx="8928992" cy="692696"/>
          </a:xfrm>
        </p:spPr>
        <p:txBody>
          <a:bodyPr>
            <a:noAutofit/>
          </a:bodyPr>
          <a:lstStyle/>
          <a:p>
            <a:r>
              <a:rPr lang="pt-BR" sz="2400" dirty="0"/>
              <a:t>Retrabalhando a Estação Meteorológica no suporte interno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404664"/>
            <a:ext cx="89644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java.util.Observable</a:t>
            </a:r>
            <a:r>
              <a:rPr lang="pt-BR" sz="1600" dirty="0"/>
              <a:t>;</a:t>
            </a:r>
          </a:p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java.util.Observer</a:t>
            </a:r>
            <a:r>
              <a:rPr lang="pt-BR" sz="1600" dirty="0"/>
              <a:t>;</a:t>
            </a:r>
          </a:p>
          <a:p>
            <a:r>
              <a:rPr lang="en-US" sz="1600" dirty="0" smtClean="0"/>
              <a:t>public </a:t>
            </a:r>
            <a:r>
              <a:rPr lang="en-US" sz="1600" dirty="0"/>
              <a:t>class </a:t>
            </a:r>
            <a:r>
              <a:rPr lang="en-US" sz="1600" dirty="0" err="1"/>
              <a:t>WeatherData</a:t>
            </a:r>
            <a:r>
              <a:rPr lang="en-US" sz="1600" dirty="0"/>
              <a:t> extends Observable {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private</a:t>
            </a:r>
            <a:r>
              <a:rPr lang="pt-BR" sz="1600" dirty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temperature</a:t>
            </a:r>
            <a:r>
              <a:rPr lang="pt-BR" sz="1600" dirty="0"/>
              <a:t>;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private</a:t>
            </a:r>
            <a:r>
              <a:rPr lang="pt-BR" sz="1600" dirty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humidity</a:t>
            </a:r>
            <a:r>
              <a:rPr lang="pt-BR" sz="1600" dirty="0"/>
              <a:t>;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private</a:t>
            </a:r>
            <a:r>
              <a:rPr lang="pt-BR" sz="1600" dirty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pressure</a:t>
            </a:r>
            <a:r>
              <a:rPr lang="pt-BR" sz="1600" dirty="0"/>
              <a:t>;</a:t>
            </a:r>
          </a:p>
          <a:p>
            <a:r>
              <a:rPr lang="pt-BR" sz="1600" dirty="0"/>
              <a:t>	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WeatherData</a:t>
            </a:r>
            <a:r>
              <a:rPr lang="pt-BR" sz="1600" dirty="0"/>
              <a:t>() { }</a:t>
            </a:r>
          </a:p>
          <a:p>
            <a:r>
              <a:rPr lang="pt-BR" sz="1600" dirty="0"/>
              <a:t>	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public</a:t>
            </a:r>
            <a:r>
              <a:rPr lang="pt-BR" sz="1600" dirty="0"/>
              <a:t> </a:t>
            </a:r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measurementsChanged</a:t>
            </a:r>
            <a:r>
              <a:rPr lang="pt-BR" sz="1600" dirty="0"/>
              <a:t>() {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setChanged</a:t>
            </a:r>
            <a:r>
              <a:rPr lang="pt-BR" sz="1600" dirty="0"/>
              <a:t>();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notifyObservers</a:t>
            </a:r>
            <a:r>
              <a:rPr lang="pt-BR" sz="1600" dirty="0" smtClean="0"/>
              <a:t>();</a:t>
            </a:r>
            <a:r>
              <a:rPr lang="pt-BR" sz="1600" dirty="0"/>
              <a:t>	}</a:t>
            </a:r>
          </a:p>
          <a:p>
            <a:r>
              <a:rPr lang="pt-BR" sz="1600" dirty="0"/>
              <a:t>	</a:t>
            </a:r>
          </a:p>
          <a:p>
            <a:r>
              <a:rPr lang="en-US" sz="1600" dirty="0"/>
              <a:t>	public void </a:t>
            </a:r>
            <a:r>
              <a:rPr lang="en-US" sz="1600" dirty="0" err="1"/>
              <a:t>setMeasurements</a:t>
            </a:r>
            <a:r>
              <a:rPr lang="en-US" sz="1600" dirty="0"/>
              <a:t>(float temperature, float humidity, float pressure) {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this.temperature</a:t>
            </a:r>
            <a:r>
              <a:rPr lang="pt-BR" sz="1600" dirty="0"/>
              <a:t> = </a:t>
            </a:r>
            <a:r>
              <a:rPr lang="pt-BR" sz="1600" dirty="0" err="1"/>
              <a:t>temperature</a:t>
            </a:r>
            <a:r>
              <a:rPr lang="pt-BR" sz="1600" dirty="0"/>
              <a:t>;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this.humidity</a:t>
            </a:r>
            <a:r>
              <a:rPr lang="pt-BR" sz="1600" dirty="0"/>
              <a:t> = </a:t>
            </a:r>
            <a:r>
              <a:rPr lang="pt-BR" sz="1600" dirty="0" err="1"/>
              <a:t>humidity</a:t>
            </a:r>
            <a:r>
              <a:rPr lang="pt-BR" sz="1600" dirty="0"/>
              <a:t>;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this.pressure</a:t>
            </a:r>
            <a:r>
              <a:rPr lang="pt-BR" sz="1600" dirty="0"/>
              <a:t> = </a:t>
            </a:r>
            <a:r>
              <a:rPr lang="pt-BR" sz="1600" dirty="0" err="1"/>
              <a:t>pressure</a:t>
            </a:r>
            <a:r>
              <a:rPr lang="pt-BR" sz="1600" dirty="0"/>
              <a:t>;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measurementsChanged</a:t>
            </a:r>
            <a:r>
              <a:rPr lang="pt-BR" sz="1600" dirty="0" smtClean="0"/>
              <a:t>();</a:t>
            </a:r>
            <a:r>
              <a:rPr lang="pt-BR" sz="1600" dirty="0"/>
              <a:t>	}</a:t>
            </a:r>
          </a:p>
          <a:p>
            <a:r>
              <a:rPr lang="pt-BR" sz="1600" dirty="0"/>
              <a:t>	</a:t>
            </a:r>
            <a:r>
              <a:rPr lang="pt-BR" sz="1600" dirty="0" err="1" smtClean="0"/>
              <a:t>public</a:t>
            </a:r>
            <a:r>
              <a:rPr lang="pt-BR" sz="1600" dirty="0" smtClean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getTemperature</a:t>
            </a:r>
            <a:r>
              <a:rPr lang="pt-BR" sz="1600" dirty="0"/>
              <a:t>() {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temperature</a:t>
            </a:r>
            <a:r>
              <a:rPr lang="pt-BR" sz="1600" dirty="0" smtClean="0"/>
              <a:t>;</a:t>
            </a:r>
            <a:r>
              <a:rPr lang="pt-BR" sz="1600" dirty="0"/>
              <a:t>	}</a:t>
            </a:r>
          </a:p>
          <a:p>
            <a:r>
              <a:rPr lang="pt-BR" sz="1600" dirty="0"/>
              <a:t>	</a:t>
            </a:r>
            <a:r>
              <a:rPr lang="pt-BR" sz="1600" dirty="0" err="1" smtClean="0"/>
              <a:t>public</a:t>
            </a:r>
            <a:r>
              <a:rPr lang="pt-BR" sz="1600" dirty="0" smtClean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getHumidity</a:t>
            </a:r>
            <a:r>
              <a:rPr lang="pt-BR" sz="1600" dirty="0"/>
              <a:t>() {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humidity</a:t>
            </a:r>
            <a:r>
              <a:rPr lang="pt-BR" sz="1600" dirty="0" smtClean="0"/>
              <a:t>;</a:t>
            </a:r>
            <a:r>
              <a:rPr lang="pt-BR" sz="1600" dirty="0"/>
              <a:t>	}</a:t>
            </a:r>
          </a:p>
          <a:p>
            <a:r>
              <a:rPr lang="pt-BR" sz="1600" dirty="0"/>
              <a:t>	</a:t>
            </a:r>
            <a:r>
              <a:rPr lang="pt-BR" sz="1600" dirty="0" err="1" smtClean="0"/>
              <a:t>public</a:t>
            </a:r>
            <a:r>
              <a:rPr lang="pt-BR" sz="1600" dirty="0" smtClean="0"/>
              <a:t>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getPressure</a:t>
            </a:r>
            <a:r>
              <a:rPr lang="pt-BR" sz="1600" dirty="0"/>
              <a:t>() {</a:t>
            </a:r>
          </a:p>
          <a:p>
            <a:r>
              <a:rPr lang="pt-BR" sz="1600" dirty="0"/>
              <a:t>		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pressure</a:t>
            </a:r>
            <a:r>
              <a:rPr lang="pt-BR" sz="1600" dirty="0"/>
              <a:t>;</a:t>
            </a:r>
          </a:p>
          <a:p>
            <a:r>
              <a:rPr lang="pt-BR" sz="1600" dirty="0"/>
              <a:t>	</a:t>
            </a:r>
            <a:r>
              <a:rPr lang="pt-BR" sz="1600" dirty="0" smtClean="0"/>
              <a:t>} }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771800" y="486774"/>
            <a:ext cx="6372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Verifique se estamos importando o </a:t>
            </a:r>
            <a:r>
              <a:rPr lang="pt-BR" dirty="0" err="1" smtClean="0"/>
              <a:t>Observer</a:t>
            </a:r>
            <a:r>
              <a:rPr lang="pt-BR" dirty="0" smtClean="0"/>
              <a:t>/</a:t>
            </a:r>
            <a:r>
              <a:rPr lang="pt-BR" dirty="0" err="1" smtClean="0"/>
              <a:t>Observable</a:t>
            </a:r>
            <a:r>
              <a:rPr lang="pt-BR" dirty="0" smtClean="0"/>
              <a:t> certo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211960" y="1004958"/>
            <a:ext cx="295232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Herança da classe </a:t>
            </a:r>
            <a:r>
              <a:rPr lang="pt-BR" dirty="0" err="1" smtClean="0"/>
              <a:t>Observable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36762" y="1526421"/>
            <a:ext cx="583264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O construtor não precisa mais criar uma estrutura de dados 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2987824" y="1895753"/>
            <a:ext cx="148938" cy="38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3311351" y="1907540"/>
            <a:ext cx="5832649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 smtClean="0"/>
              <a:t>Não precisamos monitorar mais nossos observadores nem gerenciar seu registro  e sua remoção (a superclasse fará isso). Então removemos o código para registrar, adicionar e notificar </a:t>
            </a:r>
            <a:endParaRPr lang="pt-BR" sz="1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364358" y="2765390"/>
            <a:ext cx="460505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Agora, primeiro chamamos </a:t>
            </a:r>
            <a:r>
              <a:rPr lang="pt-BR" dirty="0" err="1" smtClean="0"/>
              <a:t>setChanged</a:t>
            </a:r>
            <a:r>
              <a:rPr lang="pt-BR" dirty="0" smtClean="0"/>
              <a:t>() para indicar que o estado mudou antes de chamar </a:t>
            </a:r>
            <a:r>
              <a:rPr lang="pt-BR" dirty="0" err="1" smtClean="0"/>
              <a:t>notifyObservers</a:t>
            </a:r>
            <a:r>
              <a:rPr lang="pt-BR" dirty="0" smtClean="0"/>
              <a:t>()</a:t>
            </a:r>
            <a:endParaRPr lang="pt-BR" dirty="0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3311351" y="3068960"/>
            <a:ext cx="1053007" cy="158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538949" y="5085184"/>
            <a:ext cx="460505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Estes métodos não são novos, mas como vamos usar “puxar”. Os </a:t>
            </a:r>
            <a:r>
              <a:rPr lang="pt-BR" dirty="0" err="1" smtClean="0"/>
              <a:t>Observers</a:t>
            </a:r>
            <a:r>
              <a:rPr lang="pt-BR" dirty="0" smtClean="0"/>
              <a:t> irão usá-los para chegar o estado do objeto  </a:t>
            </a:r>
            <a:r>
              <a:rPr lang="pt-BR" dirty="0" err="1" smtClean="0"/>
              <a:t>WeatherData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3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Retrabalhando </a:t>
            </a:r>
            <a:r>
              <a:rPr lang="pt-BR" dirty="0" err="1" smtClean="0"/>
              <a:t>CurrentConditionsDisplay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229600" cy="568863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java.util.Observable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java.util.Observer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CurrentConditionsDisplay</a:t>
            </a:r>
            <a:r>
              <a:rPr lang="en-US" dirty="0"/>
              <a:t> implements Observer, </a:t>
            </a:r>
            <a:r>
              <a:rPr lang="en-US" dirty="0" err="1"/>
              <a:t>DisplayElement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Observable</a:t>
            </a:r>
            <a:r>
              <a:rPr lang="pt-BR" dirty="0"/>
              <a:t> </a:t>
            </a:r>
            <a:r>
              <a:rPr lang="pt-BR" dirty="0" err="1"/>
              <a:t>observable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humidity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CurrentConditionsDisplay</a:t>
            </a:r>
            <a:r>
              <a:rPr lang="pt-BR" dirty="0"/>
              <a:t>(</a:t>
            </a:r>
            <a:r>
              <a:rPr lang="pt-BR" dirty="0" err="1"/>
              <a:t>Observable</a:t>
            </a:r>
            <a:r>
              <a:rPr lang="pt-BR" dirty="0"/>
              <a:t> </a:t>
            </a:r>
            <a:r>
              <a:rPr lang="pt-BR" dirty="0" err="1"/>
              <a:t>observable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this.observable</a:t>
            </a:r>
            <a:r>
              <a:rPr lang="pt-BR" dirty="0"/>
              <a:t> = </a:t>
            </a:r>
            <a:r>
              <a:rPr lang="pt-BR" dirty="0" err="1"/>
              <a:t>observable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observable.addObserver</a:t>
            </a:r>
            <a:r>
              <a:rPr lang="pt-BR" dirty="0"/>
              <a:t>(</a:t>
            </a:r>
            <a:r>
              <a:rPr lang="pt-BR" dirty="0" err="1"/>
              <a:t>this</a:t>
            </a:r>
            <a:r>
              <a:rPr lang="pt-BR" dirty="0"/>
              <a:t>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update</a:t>
            </a:r>
            <a:r>
              <a:rPr lang="pt-BR" dirty="0"/>
              <a:t>(</a:t>
            </a:r>
            <a:r>
              <a:rPr lang="pt-BR" dirty="0" err="1"/>
              <a:t>Observable</a:t>
            </a:r>
            <a:r>
              <a:rPr lang="pt-BR" dirty="0"/>
              <a:t> </a:t>
            </a:r>
            <a:r>
              <a:rPr lang="pt-BR" dirty="0" err="1"/>
              <a:t>obs</a:t>
            </a:r>
            <a:r>
              <a:rPr lang="pt-BR" dirty="0"/>
              <a:t>,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arg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obs</a:t>
            </a:r>
            <a:r>
              <a:rPr lang="pt-BR" dirty="0"/>
              <a:t> </a:t>
            </a:r>
            <a:r>
              <a:rPr lang="pt-BR" dirty="0" err="1"/>
              <a:t>instanceof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) {</a:t>
            </a:r>
          </a:p>
          <a:p>
            <a:pPr marL="0" indent="0">
              <a:buNone/>
            </a:pPr>
            <a:r>
              <a:rPr lang="pt-BR" dirty="0"/>
              <a:t>			</a:t>
            </a:r>
            <a:r>
              <a:rPr lang="pt-BR" dirty="0" err="1"/>
              <a:t>WeatherData</a:t>
            </a:r>
            <a:r>
              <a:rPr lang="pt-BR" dirty="0"/>
              <a:t> </a:t>
            </a:r>
            <a:r>
              <a:rPr lang="pt-BR" dirty="0" err="1"/>
              <a:t>weatherData</a:t>
            </a:r>
            <a:r>
              <a:rPr lang="pt-BR" dirty="0"/>
              <a:t> = (</a:t>
            </a:r>
            <a:r>
              <a:rPr lang="pt-BR" dirty="0" err="1"/>
              <a:t>WeatherData</a:t>
            </a:r>
            <a:r>
              <a:rPr lang="pt-BR" dirty="0"/>
              <a:t>)</a:t>
            </a:r>
            <a:r>
              <a:rPr lang="pt-BR" dirty="0" err="1"/>
              <a:t>obs</a:t>
            </a:r>
            <a:r>
              <a:rPr lang="pt-BR" dirty="0"/>
              <a:t>;</a:t>
            </a:r>
          </a:p>
          <a:p>
            <a:pPr marL="0" indent="0">
              <a:buNone/>
            </a:pPr>
            <a:r>
              <a:rPr lang="pt-BR" dirty="0"/>
              <a:t>			</a:t>
            </a:r>
            <a:r>
              <a:rPr lang="pt-BR" dirty="0" err="1"/>
              <a:t>this.temperature</a:t>
            </a:r>
            <a:r>
              <a:rPr lang="pt-BR" dirty="0"/>
              <a:t> = </a:t>
            </a:r>
            <a:r>
              <a:rPr lang="pt-BR" dirty="0" err="1"/>
              <a:t>weatherData.getTemperature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	</a:t>
            </a:r>
            <a:r>
              <a:rPr lang="pt-BR" dirty="0" err="1"/>
              <a:t>this.humidity</a:t>
            </a:r>
            <a:r>
              <a:rPr lang="pt-BR" dirty="0"/>
              <a:t> = </a:t>
            </a:r>
            <a:r>
              <a:rPr lang="pt-BR" dirty="0" err="1"/>
              <a:t>weatherData.getHumidity</a:t>
            </a:r>
            <a:r>
              <a:rPr lang="pt-BR" dirty="0"/>
              <a:t>();</a:t>
            </a:r>
          </a:p>
          <a:p>
            <a:pPr marL="0" indent="0">
              <a:buNone/>
            </a:pPr>
            <a:r>
              <a:rPr lang="pt-BR" dirty="0"/>
              <a:t>			display();</a:t>
            </a:r>
          </a:p>
          <a:p>
            <a:pPr marL="0" indent="0">
              <a:buNone/>
            </a:pPr>
            <a:r>
              <a:rPr lang="pt-BR" dirty="0"/>
              <a:t>		}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void</a:t>
            </a:r>
            <a:r>
              <a:rPr lang="pt-BR" dirty="0"/>
              <a:t> display() {</a:t>
            </a:r>
          </a:p>
          <a:p>
            <a:pPr marL="0" indent="0">
              <a:buNone/>
            </a:pPr>
            <a:r>
              <a:rPr lang="pt-BR" dirty="0"/>
              <a:t>		</a:t>
            </a:r>
            <a:r>
              <a:rPr lang="pt-BR" dirty="0" err="1"/>
              <a:t>System.out.println</a:t>
            </a:r>
            <a:r>
              <a:rPr lang="pt-BR" dirty="0"/>
              <a:t>("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conditions</a:t>
            </a:r>
            <a:r>
              <a:rPr lang="pt-BR" dirty="0"/>
              <a:t>: " + </a:t>
            </a:r>
            <a:r>
              <a:rPr lang="pt-BR" dirty="0" err="1"/>
              <a:t>temperature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en-US" dirty="0"/>
              <a:t>			+ "F degrees and " + humidity + "% humidity");</a:t>
            </a:r>
          </a:p>
          <a:p>
            <a:pPr marL="0" indent="0">
              <a:buNone/>
            </a:pPr>
            <a:r>
              <a:rPr lang="pt-BR" dirty="0"/>
              <a:t>	}</a:t>
            </a:r>
          </a:p>
          <a:p>
            <a:pPr marL="0" indent="0">
              <a:buNone/>
            </a:pPr>
            <a:r>
              <a:rPr lang="pt-BR" dirty="0"/>
              <a:t>}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483768" y="736129"/>
            <a:ext cx="367240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Importando o </a:t>
            </a:r>
            <a:r>
              <a:rPr lang="pt-BR" dirty="0" err="1" smtClean="0"/>
              <a:t>Observer</a:t>
            </a:r>
            <a:r>
              <a:rPr lang="pt-BR" dirty="0" smtClean="0"/>
              <a:t>/</a:t>
            </a:r>
            <a:r>
              <a:rPr lang="pt-BR" dirty="0" err="1" smtClean="0"/>
              <a:t>Observable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154524" y="1697103"/>
            <a:ext cx="583264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Agora, estamos implementando a interface </a:t>
            </a:r>
            <a:r>
              <a:rPr lang="pt-BR" dirty="0" err="1" smtClean="0"/>
              <a:t>Observer</a:t>
            </a:r>
            <a:r>
              <a:rPr lang="pt-BR" dirty="0" smtClean="0"/>
              <a:t> a partir de </a:t>
            </a:r>
            <a:r>
              <a:rPr lang="pt-BR" dirty="0" err="1" smtClean="0"/>
              <a:t>java.util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99992" y="2636912"/>
            <a:ext cx="464400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Nosso construtor agora pega um </a:t>
            </a:r>
            <a:r>
              <a:rPr lang="pt-BR" dirty="0" err="1" smtClean="0"/>
              <a:t>Observer</a:t>
            </a:r>
            <a:r>
              <a:rPr lang="pt-BR" dirty="0" smtClean="0"/>
              <a:t> e nos usamos isso para adicionar o objeto de condições atual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995936" y="4437112"/>
            <a:ext cx="514017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Alteramos o método </a:t>
            </a:r>
            <a:r>
              <a:rPr lang="pt-BR" dirty="0" err="1" smtClean="0"/>
              <a:t>update</a:t>
            </a:r>
            <a:r>
              <a:rPr lang="pt-BR" dirty="0" smtClean="0"/>
              <a:t>() para pegar um </a:t>
            </a:r>
            <a:r>
              <a:rPr lang="pt-BR" dirty="0" err="1" smtClean="0"/>
              <a:t>Observable</a:t>
            </a:r>
            <a:r>
              <a:rPr lang="pt-BR" dirty="0" smtClean="0"/>
              <a:t> e o argumento opcional de dados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757762" y="5877272"/>
            <a:ext cx="7386238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</a:t>
            </a:r>
            <a:r>
              <a:rPr lang="pt-BR" dirty="0" err="1" smtClean="0"/>
              <a:t>update</a:t>
            </a:r>
            <a:r>
              <a:rPr lang="pt-BR" dirty="0" smtClean="0"/>
              <a:t>(), primeiro verificamos se o </a:t>
            </a:r>
            <a:r>
              <a:rPr lang="pt-BR" dirty="0" err="1" smtClean="0"/>
              <a:t>Observable</a:t>
            </a:r>
            <a:r>
              <a:rPr lang="pt-BR" dirty="0" smtClean="0"/>
              <a:t> é do tipo </a:t>
            </a:r>
            <a:r>
              <a:rPr lang="pt-BR" dirty="0" err="1" smtClean="0"/>
              <a:t>WeatherData</a:t>
            </a:r>
            <a:r>
              <a:rPr lang="pt-BR" dirty="0" smtClean="0"/>
              <a:t> e depois usamos seus métodos de obtenção para conseguir as medições de temperatura e umidade e depois </a:t>
            </a:r>
            <a:r>
              <a:rPr lang="pt-BR" smtClean="0"/>
              <a:t>chamamos display()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089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Executando o novo código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7984568" cy="3020070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33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089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pt-BR" dirty="0"/>
              <a:t>Você notou alguma diferença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395536" y="3356992"/>
            <a:ext cx="84249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Espaço Reservado para Conteúdo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6515750" cy="2592288"/>
          </a:xfr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46505"/>
            <a:ext cx="7365234" cy="2785814"/>
          </a:xfrm>
          <a:prstGeom prst="rect">
            <a:avLst/>
          </a:prstGeom>
        </p:spPr>
      </p:pic>
      <p:cxnSp>
        <p:nvCxnSpPr>
          <p:cNvPr id="17" name="Conector reto 16"/>
          <p:cNvCxnSpPr/>
          <p:nvPr/>
        </p:nvCxnSpPr>
        <p:spPr>
          <a:xfrm>
            <a:off x="611560" y="908720"/>
            <a:ext cx="65527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611560" y="4149080"/>
            <a:ext cx="655272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6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-283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Nunca dependa da ordem de avaliação das notificações de </a:t>
            </a:r>
            <a:r>
              <a:rPr lang="pt-BR" dirty="0" err="1" smtClean="0"/>
              <a:t>observer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5184576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O </a:t>
            </a:r>
            <a:r>
              <a:rPr lang="pt-BR" dirty="0" err="1" smtClean="0"/>
              <a:t>java.util.Observable</a:t>
            </a:r>
            <a:r>
              <a:rPr lang="pt-BR" dirty="0" smtClean="0"/>
              <a:t> </a:t>
            </a:r>
            <a:r>
              <a:rPr lang="pt-BR" dirty="0"/>
              <a:t>implementou seu </a:t>
            </a:r>
            <a:r>
              <a:rPr lang="pt-BR" dirty="0" smtClean="0"/>
              <a:t>método </a:t>
            </a:r>
            <a:r>
              <a:rPr lang="pt-BR" dirty="0" err="1"/>
              <a:t>notifyObservers</a:t>
            </a:r>
            <a:r>
              <a:rPr lang="pt-BR" dirty="0"/>
              <a:t>() de modo que os observa sejam notificados em uma ordem </a:t>
            </a:r>
            <a:r>
              <a:rPr lang="pt-BR" i="1" dirty="0"/>
              <a:t>diferente </a:t>
            </a:r>
            <a:r>
              <a:rPr lang="pt-BR" dirty="0"/>
              <a:t>da </a:t>
            </a:r>
            <a:r>
              <a:rPr lang="pt-BR" dirty="0" smtClean="0"/>
              <a:t>nossa implementação. Quem </a:t>
            </a:r>
            <a:r>
              <a:rPr lang="pt-BR" dirty="0"/>
              <a:t>esta certo? </a:t>
            </a:r>
            <a:r>
              <a:rPr lang="pt-BR" dirty="0" smtClean="0"/>
              <a:t>Ninguém, </a:t>
            </a:r>
            <a:r>
              <a:rPr lang="pt-BR" dirty="0"/>
              <a:t>nos apenas optamos por implementar as coisas de maneiras diferentes.</a:t>
            </a:r>
          </a:p>
          <a:p>
            <a:pPr algn="just">
              <a:lnSpc>
                <a:spcPct val="170000"/>
              </a:lnSpc>
            </a:pPr>
            <a:r>
              <a:rPr lang="pt-BR" dirty="0"/>
              <a:t>No entanto, o que seria incorreto e se nos </a:t>
            </a:r>
            <a:r>
              <a:rPr lang="pt-BR" dirty="0" err="1"/>
              <a:t>escrevessemos</a:t>
            </a:r>
            <a:r>
              <a:rPr lang="pt-BR" dirty="0"/>
              <a:t> nosso </a:t>
            </a:r>
            <a:r>
              <a:rPr lang="pt-BR" dirty="0" smtClean="0"/>
              <a:t>código </a:t>
            </a:r>
            <a:r>
              <a:rPr lang="pt-BR" dirty="0"/>
              <a:t>para </a:t>
            </a:r>
            <a:r>
              <a:rPr lang="pt-BR" i="1" dirty="0"/>
              <a:t>depender </a:t>
            </a:r>
            <a:r>
              <a:rPr lang="pt-BR" dirty="0"/>
              <a:t>de um </a:t>
            </a:r>
            <a:r>
              <a:rPr lang="pt-BR" dirty="0" smtClean="0"/>
              <a:t>pedido de  notificação específico</a:t>
            </a:r>
            <a:r>
              <a:rPr lang="pt-BR" dirty="0"/>
              <a:t>. Por que? Porque, se </a:t>
            </a:r>
            <a:r>
              <a:rPr lang="pt-BR" dirty="0" smtClean="0"/>
              <a:t>você </a:t>
            </a:r>
            <a:r>
              <a:rPr lang="pt-BR" dirty="0"/>
              <a:t>precisasse alterar as </a:t>
            </a:r>
            <a:r>
              <a:rPr lang="pt-BR" dirty="0" smtClean="0"/>
              <a:t>implementações </a:t>
            </a:r>
            <a:r>
              <a:rPr lang="pt-BR" dirty="0"/>
              <a:t>de </a:t>
            </a:r>
            <a:r>
              <a:rPr lang="pt-BR" dirty="0" err="1" smtClean="0"/>
              <a:t>Observer</a:t>
            </a:r>
            <a:r>
              <a:rPr lang="pt-BR" dirty="0"/>
              <a:t>, a ordem de </a:t>
            </a:r>
            <a:r>
              <a:rPr lang="pt-BR" dirty="0" smtClean="0"/>
              <a:t>notificação </a:t>
            </a:r>
            <a:r>
              <a:rPr lang="pt-BR" dirty="0"/>
              <a:t>poderia mudar e seu aplicativo produziria resultados </a:t>
            </a:r>
            <a:r>
              <a:rPr lang="pt-BR" dirty="0" smtClean="0"/>
              <a:t>incorretos. </a:t>
            </a:r>
            <a:r>
              <a:rPr lang="pt-BR" dirty="0"/>
              <a:t>Agora isso definitivamente </a:t>
            </a:r>
            <a:r>
              <a:rPr lang="pt-BR" i="1" dirty="0" smtClean="0"/>
              <a:t>não </a:t>
            </a:r>
            <a:r>
              <a:rPr lang="pt-BR" dirty="0"/>
              <a:t>e o que </a:t>
            </a:r>
            <a:r>
              <a:rPr lang="pt-BR" dirty="0" err="1"/>
              <a:t>considerariamos</a:t>
            </a:r>
            <a:r>
              <a:rPr lang="pt-BR" dirty="0"/>
              <a:t> uma </a:t>
            </a:r>
            <a:r>
              <a:rPr lang="pt-BR" dirty="0" smtClean="0"/>
              <a:t>ligação </a:t>
            </a:r>
            <a:r>
              <a:rPr lang="pt-BR" dirty="0"/>
              <a:t>leve.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1143000"/>
          </a:xfrm>
        </p:spPr>
        <p:txBody>
          <a:bodyPr>
            <a:noAutofit/>
          </a:bodyPr>
          <a:lstStyle/>
          <a:p>
            <a:r>
              <a:rPr lang="pt-BR" sz="3200" dirty="0" smtClean="0"/>
              <a:t>O </a:t>
            </a:r>
            <a:r>
              <a:rPr lang="pt-BR" sz="3200" dirty="0" err="1" smtClean="0"/>
              <a:t>java.util.Observable</a:t>
            </a:r>
            <a:r>
              <a:rPr lang="pt-BR" sz="3200" dirty="0" smtClean="0"/>
              <a:t> não viola nosso princípio de designer O de programar para interfaces, e não para implementação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507288" cy="45259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Sim. </a:t>
            </a:r>
            <a:r>
              <a:rPr lang="pt-BR" sz="2400" dirty="0" err="1" smtClean="0"/>
              <a:t>Observable</a:t>
            </a:r>
            <a:r>
              <a:rPr lang="pt-BR" sz="2400" dirty="0" smtClean="0"/>
              <a:t> </a:t>
            </a:r>
            <a:r>
              <a:rPr lang="pt-BR" sz="2400" dirty="0"/>
              <a:t>e uma </a:t>
            </a:r>
            <a:r>
              <a:rPr lang="pt-BR" sz="2400" i="1" dirty="0"/>
              <a:t>classe - e </a:t>
            </a:r>
            <a:r>
              <a:rPr lang="pt-BR" sz="2400" dirty="0" smtClean="0"/>
              <a:t>não </a:t>
            </a:r>
            <a:r>
              <a:rPr lang="pt-BR" sz="2400" dirty="0"/>
              <a:t>uma </a:t>
            </a:r>
            <a:r>
              <a:rPr lang="pt-BR" sz="2400" i="1" dirty="0"/>
              <a:t>interface - </a:t>
            </a:r>
            <a:r>
              <a:rPr lang="pt-BR" sz="2400" dirty="0"/>
              <a:t>e, pior</a:t>
            </a:r>
            <a:r>
              <a:rPr lang="pt-BR" sz="2400" dirty="0" smtClean="0"/>
              <a:t>, nem </a:t>
            </a:r>
            <a:r>
              <a:rPr lang="pt-BR" sz="2400" i="1" dirty="0"/>
              <a:t>implementa </a:t>
            </a:r>
            <a:r>
              <a:rPr lang="pt-BR" sz="2400" dirty="0"/>
              <a:t>uma interface. Infelizmente, a </a:t>
            </a:r>
            <a:r>
              <a:rPr lang="pt-BR" sz="2400" dirty="0" smtClean="0"/>
              <a:t>implementação </a:t>
            </a:r>
            <a:r>
              <a:rPr lang="pt-BR" sz="2400" dirty="0"/>
              <a:t>de </a:t>
            </a:r>
            <a:r>
              <a:rPr lang="pt-BR" sz="2400" dirty="0" err="1"/>
              <a:t>java.util.Observable</a:t>
            </a:r>
            <a:r>
              <a:rPr lang="pt-BR" sz="2400" dirty="0"/>
              <a:t> </a:t>
            </a:r>
            <a:r>
              <a:rPr lang="pt-BR" sz="2400" dirty="0" smtClean="0"/>
              <a:t>tem uma série </a:t>
            </a:r>
            <a:r>
              <a:rPr lang="pt-BR" sz="2400" dirty="0"/>
              <a:t>d</a:t>
            </a:r>
            <a:r>
              <a:rPr lang="pt-BR" sz="2400" dirty="0" smtClean="0"/>
              <a:t>e </a:t>
            </a:r>
            <a:r>
              <a:rPr lang="pt-BR" sz="2400" dirty="0"/>
              <a:t>problemas que limitam sua utilidade e sua </a:t>
            </a:r>
            <a:r>
              <a:rPr lang="pt-BR" sz="2400" dirty="0" smtClean="0"/>
              <a:t>reutilização. </a:t>
            </a:r>
            <a:r>
              <a:rPr lang="pt-BR" sz="2400" dirty="0"/>
              <a:t>Isso </a:t>
            </a:r>
            <a:r>
              <a:rPr lang="pt-BR" sz="2400" dirty="0" smtClean="0"/>
              <a:t>não </a:t>
            </a:r>
            <a:r>
              <a:rPr lang="pt-BR" sz="2400" dirty="0"/>
              <a:t>quer dizer que ele </a:t>
            </a:r>
            <a:r>
              <a:rPr lang="pt-BR" sz="2400" dirty="0" smtClean="0"/>
              <a:t>não tenha </a:t>
            </a:r>
            <a:r>
              <a:rPr lang="pt-BR" sz="2400" dirty="0"/>
              <a:t>utilidade, mas </a:t>
            </a:r>
            <a:r>
              <a:rPr lang="pt-BR" sz="2400" dirty="0" smtClean="0"/>
              <a:t>há </a:t>
            </a:r>
            <a:r>
              <a:rPr lang="pt-BR" sz="2400" dirty="0"/>
              <a:t>alguns cuidados a serem </a:t>
            </a:r>
            <a:r>
              <a:rPr lang="pt-BR" sz="2400" dirty="0" smtClean="0"/>
              <a:t>tomados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7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err="1" smtClean="0"/>
              <a:t>Observable</a:t>
            </a:r>
            <a:r>
              <a:rPr lang="pt-BR" dirty="0" smtClean="0"/>
              <a:t> é uma 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544616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Você já </a:t>
            </a:r>
            <a:r>
              <a:rPr lang="pt-BR" dirty="0"/>
              <a:t>sabe a partir de nossos </a:t>
            </a:r>
            <a:r>
              <a:rPr lang="pt-BR" dirty="0" smtClean="0"/>
              <a:t>princípios </a:t>
            </a:r>
            <a:r>
              <a:rPr lang="pt-BR" dirty="0"/>
              <a:t>que </a:t>
            </a:r>
            <a:r>
              <a:rPr lang="pt-BR" dirty="0" smtClean="0"/>
              <a:t>é </a:t>
            </a:r>
            <a:r>
              <a:rPr lang="pt-BR" dirty="0"/>
              <a:t>uma </a:t>
            </a:r>
            <a:r>
              <a:rPr lang="pt-BR" dirty="0" smtClean="0"/>
              <a:t>má </a:t>
            </a:r>
            <a:r>
              <a:rPr lang="pt-BR" dirty="0"/>
              <a:t>ideia</a:t>
            </a:r>
            <a:r>
              <a:rPr lang="pt-BR" dirty="0" smtClean="0"/>
              <a:t>, implementar para uma classe,  </a:t>
            </a:r>
            <a:r>
              <a:rPr lang="pt-BR" dirty="0"/>
              <a:t>mas que dano isso realmente </a:t>
            </a:r>
            <a:r>
              <a:rPr lang="pt-BR" dirty="0" smtClean="0"/>
              <a:t> causa ? Primeiro</a:t>
            </a:r>
            <a:r>
              <a:rPr lang="pt-BR" dirty="0"/>
              <a:t>, como </a:t>
            </a:r>
            <a:r>
              <a:rPr lang="pt-BR" dirty="0" err="1"/>
              <a:t>Observable</a:t>
            </a:r>
            <a:r>
              <a:rPr lang="pt-BR" dirty="0"/>
              <a:t> </a:t>
            </a:r>
            <a:r>
              <a:rPr lang="pt-BR" dirty="0" smtClean="0"/>
              <a:t>é </a:t>
            </a:r>
            <a:r>
              <a:rPr lang="pt-BR" dirty="0"/>
              <a:t>uma </a:t>
            </a:r>
            <a:r>
              <a:rPr lang="pt-BR" i="1" dirty="0"/>
              <a:t>classe, </a:t>
            </a:r>
            <a:r>
              <a:rPr lang="pt-BR" i="1" dirty="0" smtClean="0"/>
              <a:t>você </a:t>
            </a:r>
            <a:r>
              <a:rPr lang="pt-BR" dirty="0" smtClean="0"/>
              <a:t>tem </a:t>
            </a:r>
            <a:r>
              <a:rPr lang="pt-BR" dirty="0"/>
              <a:t>que </a:t>
            </a:r>
            <a:r>
              <a:rPr lang="pt-BR" dirty="0" smtClean="0"/>
              <a:t>colocá-lo </a:t>
            </a:r>
            <a:r>
              <a:rPr lang="pt-BR" dirty="0"/>
              <a:t>em uma </a:t>
            </a:r>
            <a:r>
              <a:rPr lang="pt-BR" i="1" dirty="0"/>
              <a:t>subclasse. Isso </a:t>
            </a:r>
            <a:r>
              <a:rPr lang="pt-BR" dirty="0" smtClean="0"/>
              <a:t>significa</a:t>
            </a:r>
            <a:r>
              <a:rPr lang="pt-BR" i="1" dirty="0" smtClean="0"/>
              <a:t> </a:t>
            </a:r>
            <a:r>
              <a:rPr lang="pt-BR" dirty="0"/>
              <a:t>que </a:t>
            </a:r>
            <a:r>
              <a:rPr lang="pt-BR" dirty="0" smtClean="0"/>
              <a:t>você não </a:t>
            </a:r>
            <a:r>
              <a:rPr lang="pt-BR" dirty="0"/>
              <a:t>pode adicionar o comportamento </a:t>
            </a:r>
            <a:r>
              <a:rPr lang="pt-BR" dirty="0" err="1"/>
              <a:t>Observable</a:t>
            </a:r>
            <a:r>
              <a:rPr lang="pt-BR" dirty="0"/>
              <a:t> a uma classe existente que </a:t>
            </a:r>
            <a:r>
              <a:rPr lang="pt-BR" dirty="0" smtClean="0"/>
              <a:t>já estende </a:t>
            </a:r>
            <a:r>
              <a:rPr lang="pt-BR" dirty="0"/>
              <a:t>outra superclasse. Isso limita seu potencial de </a:t>
            </a:r>
            <a:r>
              <a:rPr lang="pt-BR" dirty="0" smtClean="0"/>
              <a:t>reutilização </a:t>
            </a:r>
            <a:r>
              <a:rPr lang="pt-BR" dirty="0"/>
              <a:t>(e </a:t>
            </a:r>
            <a:r>
              <a:rPr lang="pt-BR" dirty="0" smtClean="0"/>
              <a:t>não </a:t>
            </a:r>
            <a:r>
              <a:rPr lang="pt-BR" dirty="0"/>
              <a:t>e por isso que estamos </a:t>
            </a:r>
            <a:r>
              <a:rPr lang="pt-BR" dirty="0" smtClean="0"/>
              <a:t>usando padrões?).</a:t>
            </a:r>
            <a:endParaRPr lang="pt-BR" dirty="0"/>
          </a:p>
          <a:p>
            <a:pPr algn="just">
              <a:lnSpc>
                <a:spcPct val="170000"/>
              </a:lnSpc>
            </a:pPr>
            <a:r>
              <a:rPr lang="pt-BR" dirty="0"/>
              <a:t>Segundo, como </a:t>
            </a:r>
            <a:r>
              <a:rPr lang="pt-BR" dirty="0" smtClean="0"/>
              <a:t>não </a:t>
            </a:r>
            <a:r>
              <a:rPr lang="pt-BR" dirty="0"/>
              <a:t>existe uma interface </a:t>
            </a:r>
            <a:r>
              <a:rPr lang="pt-BR" dirty="0" err="1"/>
              <a:t>Observable</a:t>
            </a:r>
            <a:r>
              <a:rPr lang="pt-BR" dirty="0"/>
              <a:t>, </a:t>
            </a:r>
            <a:r>
              <a:rPr lang="pt-BR" dirty="0" smtClean="0"/>
              <a:t>você não </a:t>
            </a:r>
            <a:r>
              <a:rPr lang="pt-BR" dirty="0"/>
              <a:t>pode nem criar sua </a:t>
            </a:r>
            <a:r>
              <a:rPr lang="pt-BR" dirty="0" smtClean="0"/>
              <a:t>própria implementação </a:t>
            </a:r>
            <a:r>
              <a:rPr lang="pt-BR" dirty="0"/>
              <a:t>que funcione bem </a:t>
            </a:r>
            <a:r>
              <a:rPr lang="pt-BR" dirty="0" smtClean="0"/>
              <a:t>com </a:t>
            </a:r>
            <a:r>
              <a:rPr lang="pt-BR" dirty="0"/>
              <a:t>a API </a:t>
            </a:r>
            <a:r>
              <a:rPr lang="pt-BR" dirty="0" err="1"/>
              <a:t>Observer</a:t>
            </a:r>
            <a:r>
              <a:rPr lang="pt-BR" dirty="0"/>
              <a:t> interna de Java. Nem </a:t>
            </a:r>
            <a:r>
              <a:rPr lang="pt-BR" dirty="0" smtClean="0"/>
              <a:t>tem </a:t>
            </a:r>
            <a:r>
              <a:rPr lang="pt-BR" dirty="0"/>
              <a:t>a </a:t>
            </a:r>
            <a:r>
              <a:rPr lang="pt-BR" dirty="0" smtClean="0"/>
              <a:t>opção </a:t>
            </a:r>
            <a:r>
              <a:rPr lang="pt-BR" dirty="0"/>
              <a:t>de trocar a </a:t>
            </a:r>
            <a:r>
              <a:rPr lang="pt-BR" dirty="0" smtClean="0"/>
              <a:t>implementação </a:t>
            </a:r>
            <a:r>
              <a:rPr lang="pt-BR" dirty="0"/>
              <a:t>de </a:t>
            </a:r>
            <a:r>
              <a:rPr lang="pt-BR" dirty="0" err="1"/>
              <a:t>java.util</a:t>
            </a:r>
            <a:r>
              <a:rPr lang="pt-BR" dirty="0"/>
              <a:t> por outra (por exemplo, uma nova </a:t>
            </a:r>
            <a:r>
              <a:rPr lang="pt-BR" dirty="0" smtClean="0"/>
              <a:t>implementação </a:t>
            </a:r>
            <a:r>
              <a:rPr lang="pt-BR" dirty="0"/>
              <a:t>de segmentos </a:t>
            </a:r>
            <a:r>
              <a:rPr lang="pt-BR" dirty="0" smtClean="0"/>
              <a:t>múltiplos).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1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Observer</a:t>
            </a:r>
            <a:r>
              <a:rPr lang="pt-BR" dirty="0" smtClean="0"/>
              <a:t> protege métodos cruciais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340768"/>
            <a:ext cx="8651304" cy="511256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Na  API </a:t>
            </a:r>
            <a:r>
              <a:rPr lang="pt-BR" dirty="0" err="1" smtClean="0"/>
              <a:t>Observable</a:t>
            </a:r>
            <a:r>
              <a:rPr lang="pt-BR" dirty="0" smtClean="0"/>
              <a:t>, o método </a:t>
            </a:r>
            <a:r>
              <a:rPr lang="pt-BR" dirty="0" err="1" smtClean="0"/>
              <a:t>setChanged</a:t>
            </a:r>
            <a:r>
              <a:rPr lang="pt-BR" dirty="0" smtClean="0"/>
              <a:t>() está protegido. Isso significa que você não pode </a:t>
            </a:r>
            <a:r>
              <a:rPr lang="pt-BR" dirty="0"/>
              <a:t>chamar </a:t>
            </a:r>
            <a:r>
              <a:rPr lang="pt-BR" dirty="0" err="1"/>
              <a:t>setChanged</a:t>
            </a:r>
            <a:r>
              <a:rPr lang="pt-BR" dirty="0"/>
              <a:t>() a menos que tenha criado uma subclasse </a:t>
            </a:r>
            <a:r>
              <a:rPr lang="pt-BR" dirty="0" err="1"/>
              <a:t>Observable</a:t>
            </a:r>
            <a:r>
              <a:rPr lang="pt-BR" dirty="0"/>
              <a:t>. Isso </a:t>
            </a:r>
            <a:r>
              <a:rPr lang="pt-BR" dirty="0" smtClean="0"/>
              <a:t>significa </a:t>
            </a:r>
            <a:r>
              <a:rPr lang="pt-BR" dirty="0"/>
              <a:t>que </a:t>
            </a:r>
            <a:r>
              <a:rPr lang="pt-BR" dirty="0" smtClean="0"/>
              <a:t>você não </a:t>
            </a:r>
            <a:r>
              <a:rPr lang="pt-BR" dirty="0"/>
              <a:t>pode nem criar uma </a:t>
            </a:r>
            <a:r>
              <a:rPr lang="pt-BR" dirty="0" smtClean="0"/>
              <a:t>instância </a:t>
            </a:r>
            <a:r>
              <a:rPr lang="pt-BR" dirty="0"/>
              <a:t>da classe </a:t>
            </a:r>
            <a:r>
              <a:rPr lang="pt-BR" dirty="0" err="1"/>
              <a:t>Observable</a:t>
            </a:r>
            <a:r>
              <a:rPr lang="pt-BR" dirty="0"/>
              <a:t> e a compor </a:t>
            </a:r>
            <a:r>
              <a:rPr lang="pt-BR" dirty="0" smtClean="0"/>
              <a:t>com seus próprios objetos, voc</a:t>
            </a:r>
            <a:r>
              <a:rPr lang="pt-BR" dirty="0"/>
              <a:t>ê</a:t>
            </a:r>
            <a:r>
              <a:rPr lang="pt-BR" dirty="0" smtClean="0"/>
              <a:t> </a:t>
            </a:r>
            <a:r>
              <a:rPr lang="pt-BR" i="1" dirty="0" smtClean="0"/>
              <a:t>tem </a:t>
            </a:r>
            <a:r>
              <a:rPr lang="pt-BR" dirty="0"/>
              <a:t>que criar uma subclasse. </a:t>
            </a:r>
            <a:r>
              <a:rPr lang="pt-BR" b="1" u="sng" dirty="0"/>
              <a:t>0 projeto viola um segundo principio de </a:t>
            </a:r>
            <a:r>
              <a:rPr lang="pt-BR" b="1" u="sng" dirty="0" smtClean="0"/>
              <a:t>projeto </a:t>
            </a:r>
            <a:r>
              <a:rPr lang="pt-BR" b="1" i="1" u="sng" dirty="0" smtClean="0"/>
              <a:t>dar </a:t>
            </a:r>
            <a:r>
              <a:rPr lang="pt-BR" b="1" i="1" u="sng" dirty="0"/>
              <a:t>prioridade a </a:t>
            </a:r>
            <a:r>
              <a:rPr lang="pt-BR" b="1" i="1" u="sng" dirty="0" smtClean="0"/>
              <a:t>composição </a:t>
            </a:r>
            <a:r>
              <a:rPr lang="pt-BR" b="1" i="1" u="sng" dirty="0"/>
              <a:t>em </a:t>
            </a:r>
            <a:r>
              <a:rPr lang="pt-BR" b="1" i="1" u="sng" dirty="0" smtClean="0"/>
              <a:t>relação </a:t>
            </a:r>
            <a:r>
              <a:rPr lang="pt-BR" b="1" i="1" u="sng" dirty="0"/>
              <a:t>a </a:t>
            </a:r>
            <a:r>
              <a:rPr lang="pt-BR" b="1" i="1" u="sng" dirty="0" smtClean="0"/>
              <a:t>herança</a:t>
            </a:r>
            <a:r>
              <a:rPr lang="pt-BR" b="1" i="1" u="sng" dirty="0"/>
              <a:t>.</a:t>
            </a:r>
            <a:endParaRPr lang="pt-BR" b="1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1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que fazer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80728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  </a:t>
            </a:r>
            <a:r>
              <a:rPr lang="pt-BR" b="1" dirty="0" err="1" smtClean="0"/>
              <a:t>Observable</a:t>
            </a:r>
            <a:r>
              <a:rPr lang="pt-BR" dirty="0" smtClean="0"/>
              <a:t> </a:t>
            </a:r>
            <a:r>
              <a:rPr lang="pt-BR" i="1" dirty="0"/>
              <a:t>pode </a:t>
            </a:r>
            <a:r>
              <a:rPr lang="pt-BR" dirty="0"/>
              <a:t>atender a suas necessidades se </a:t>
            </a:r>
            <a:r>
              <a:rPr lang="pt-BR" dirty="0" smtClean="0"/>
              <a:t>você </a:t>
            </a:r>
            <a:r>
              <a:rPr lang="pt-BR" dirty="0"/>
              <a:t>conseguir estender Java. </a:t>
            </a:r>
            <a:r>
              <a:rPr lang="pt-BR" dirty="0" err="1"/>
              <a:t>util.Observable</a:t>
            </a:r>
            <a:r>
              <a:rPr lang="pt-BR" dirty="0"/>
              <a:t>. Por outro lado, </a:t>
            </a:r>
            <a:r>
              <a:rPr lang="pt-BR" dirty="0" smtClean="0"/>
              <a:t>você </a:t>
            </a:r>
            <a:r>
              <a:rPr lang="pt-BR" dirty="0"/>
              <a:t>pode precisar usar sua </a:t>
            </a:r>
            <a:r>
              <a:rPr lang="pt-BR" dirty="0" smtClean="0"/>
              <a:t>própria implementação </a:t>
            </a:r>
            <a:r>
              <a:rPr lang="pt-BR" dirty="0"/>
              <a:t>como </a:t>
            </a:r>
            <a:r>
              <a:rPr lang="pt-BR" dirty="0" smtClean="0"/>
              <a:t>foi apresentado nesses slides. </a:t>
            </a:r>
            <a:r>
              <a:rPr lang="pt-BR" dirty="0"/>
              <a:t>Nos dois casos, </a:t>
            </a:r>
            <a:r>
              <a:rPr lang="pt-BR" dirty="0" smtClean="0"/>
              <a:t>você </a:t>
            </a:r>
            <a:r>
              <a:rPr lang="pt-BR" dirty="0"/>
              <a:t>conhece </a:t>
            </a:r>
            <a:r>
              <a:rPr lang="pt-BR" dirty="0" smtClean="0"/>
              <a:t>bem </a:t>
            </a:r>
            <a:r>
              <a:rPr lang="pt-BR" dirty="0"/>
              <a:t>o </a:t>
            </a:r>
            <a:r>
              <a:rPr lang="pt-BR" dirty="0" smtClean="0"/>
              <a:t>Padrão </a:t>
            </a:r>
            <a:r>
              <a:rPr lang="pt-BR" dirty="0" err="1"/>
              <a:t>Observer</a:t>
            </a:r>
            <a:r>
              <a:rPr lang="pt-BR" dirty="0"/>
              <a:t> e esta em uma boa </a:t>
            </a:r>
            <a:r>
              <a:rPr lang="pt-BR" dirty="0" smtClean="0"/>
              <a:t>posição </a:t>
            </a:r>
            <a:r>
              <a:rPr lang="pt-BR" dirty="0"/>
              <a:t>para trabalhar com qualquer API que utilize o </a:t>
            </a:r>
            <a:r>
              <a:rPr lang="pt-BR" dirty="0" smtClean="0"/>
              <a:t>padrão.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Uma possível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80729"/>
            <a:ext cx="8712968" cy="1728191"/>
          </a:xfrm>
        </p:spPr>
        <p:txBody>
          <a:bodyPr>
            <a:normAutofit fontScale="92500"/>
          </a:bodyPr>
          <a:lstStyle/>
          <a:p>
            <a:r>
              <a:rPr lang="pt-BR" dirty="0"/>
              <a:t>Eu poderia substituir sempre o </a:t>
            </a:r>
            <a:r>
              <a:rPr lang="pt-BR" dirty="0" smtClean="0"/>
              <a:t>método </a:t>
            </a:r>
            <a:r>
              <a:rPr lang="pt-BR" dirty="0" err="1"/>
              <a:t>fly</a:t>
            </a:r>
            <a:r>
              <a:rPr lang="pt-BR" dirty="0"/>
              <a:t>() em pato de </a:t>
            </a:r>
            <a:r>
              <a:rPr lang="pt-BR" dirty="0" smtClean="0"/>
              <a:t>borracha, como faço </a:t>
            </a:r>
            <a:r>
              <a:rPr lang="pt-BR" dirty="0"/>
              <a:t>com </a:t>
            </a:r>
            <a:r>
              <a:rPr lang="pt-BR" dirty="0" smtClean="0"/>
              <a:t>o método </a:t>
            </a:r>
            <a:r>
              <a:rPr lang="pt-BR" dirty="0" err="1"/>
              <a:t>quack</a:t>
            </a:r>
            <a:r>
              <a:rPr lang="pt-BR" dirty="0"/>
              <a:t>()...</a:t>
            </a:r>
          </a:p>
          <a:p>
            <a:pPr marL="0" indent="0">
              <a:buNone/>
            </a:pPr>
            <a:r>
              <a:rPr lang="pt-BR" dirty="0"/>
              <a:t> 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9" y="2204864"/>
            <a:ext cx="2903326" cy="16184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31" y="4005064"/>
            <a:ext cx="3106506" cy="27317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072" y="2204864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 </a:t>
            </a:r>
            <a:r>
              <a:rPr lang="pt-BR" dirty="0" smtClean="0"/>
              <a:t>então </a:t>
            </a:r>
            <a:r>
              <a:rPr lang="pt-BR" dirty="0"/>
              <a:t>o que acontece</a:t>
            </a:r>
            <a:br>
              <a:rPr lang="pt-BR" dirty="0"/>
            </a:br>
            <a:r>
              <a:rPr lang="pt-BR" dirty="0"/>
              <a:t>quando adicionamos patos</a:t>
            </a:r>
            <a:br>
              <a:rPr lang="pt-BR" dirty="0"/>
            </a:br>
            <a:r>
              <a:rPr lang="pt-BR" dirty="0"/>
              <a:t>de madeira como isca ao</a:t>
            </a:r>
            <a:br>
              <a:rPr lang="pt-BR" dirty="0"/>
            </a:br>
            <a:r>
              <a:rPr lang="pt-BR" dirty="0"/>
              <a:t>programa? Eles </a:t>
            </a:r>
            <a:r>
              <a:rPr lang="pt-BR" dirty="0" smtClean="0"/>
              <a:t>não </a:t>
            </a:r>
            <a:r>
              <a:rPr lang="pt-BR" dirty="0"/>
              <a:t>devem</a:t>
            </a:r>
            <a:br>
              <a:rPr lang="pt-BR" dirty="0"/>
            </a:br>
            <a:r>
              <a:rPr lang="pt-BR" dirty="0"/>
              <a:t>voar nem grasnar...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992397" y="4437112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Esta é uma outra classe no hierarquia; observe que , assim como </a:t>
            </a:r>
            <a:r>
              <a:rPr lang="pt-BR" dirty="0" err="1" smtClean="0"/>
              <a:t>RubberDuck</a:t>
            </a:r>
            <a:r>
              <a:rPr lang="pt-BR" dirty="0" smtClean="0"/>
              <a:t>, ela não voa mas também não grana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Outros lugares onde você irá encontrar o Padrão </a:t>
            </a:r>
            <a:r>
              <a:rPr lang="pt-BR" dirty="0" err="1" smtClean="0"/>
              <a:t>Observer</a:t>
            </a:r>
            <a:r>
              <a:rPr lang="pt-BR" dirty="0" smtClean="0"/>
              <a:t> no JDK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1"/>
            <a:ext cx="8856984" cy="36290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/>
              <a:t>A implementação de  </a:t>
            </a:r>
            <a:r>
              <a:rPr lang="pt-BR" sz="2400" dirty="0" err="1"/>
              <a:t>java.util</a:t>
            </a:r>
            <a:r>
              <a:rPr lang="pt-BR" sz="2400" dirty="0"/>
              <a:t> de </a:t>
            </a:r>
            <a:r>
              <a:rPr lang="pt-BR" sz="2400" dirty="0" err="1"/>
              <a:t>Observer</a:t>
            </a:r>
            <a:r>
              <a:rPr lang="pt-BR" sz="2400" dirty="0"/>
              <a:t>/</a:t>
            </a:r>
            <a:r>
              <a:rPr lang="pt-BR" sz="2400" dirty="0" err="1"/>
              <a:t>Observable</a:t>
            </a:r>
            <a:r>
              <a:rPr lang="pt-BR" sz="2400" dirty="0"/>
              <a:t> </a:t>
            </a:r>
            <a:r>
              <a:rPr lang="pt-BR" sz="2400" dirty="0" err="1"/>
              <a:t>nao</a:t>
            </a:r>
            <a:r>
              <a:rPr lang="pt-BR" sz="2400" dirty="0"/>
              <a:t> </a:t>
            </a:r>
            <a:r>
              <a:rPr lang="pt-BR" sz="2400" dirty="0" smtClean="0"/>
              <a:t>é </a:t>
            </a:r>
            <a:r>
              <a:rPr lang="pt-BR" sz="2400" dirty="0"/>
              <a:t>o </a:t>
            </a:r>
            <a:r>
              <a:rPr lang="pt-BR" sz="2400" dirty="0" smtClean="0"/>
              <a:t>único </a:t>
            </a:r>
            <a:r>
              <a:rPr lang="pt-BR" sz="2400" dirty="0"/>
              <a:t>lugar onde </a:t>
            </a:r>
            <a:r>
              <a:rPr lang="pt-BR" sz="2400" dirty="0" smtClean="0"/>
              <a:t>você irá encontrar </a:t>
            </a:r>
            <a:r>
              <a:rPr lang="pt-BR" sz="2400" dirty="0"/>
              <a:t>o </a:t>
            </a:r>
            <a:r>
              <a:rPr lang="pt-BR" sz="2400" dirty="0" smtClean="0"/>
              <a:t>Padrão </a:t>
            </a:r>
            <a:r>
              <a:rPr lang="pt-BR" sz="2400" dirty="0" err="1"/>
              <a:t>Observer</a:t>
            </a:r>
            <a:r>
              <a:rPr lang="pt-BR" sz="2400" dirty="0"/>
              <a:t> no JDK; </a:t>
            </a:r>
            <a:r>
              <a:rPr lang="pt-BR" sz="2400" dirty="0" err="1"/>
              <a:t>JavaBeans</a:t>
            </a:r>
            <a:r>
              <a:rPr lang="pt-BR" sz="2400" dirty="0"/>
              <a:t> e Swing </a:t>
            </a:r>
            <a:r>
              <a:rPr lang="pt-BR" sz="2400" dirty="0" smtClean="0"/>
              <a:t>também </a:t>
            </a:r>
            <a:r>
              <a:rPr lang="pt-BR" sz="2400" dirty="0"/>
              <a:t>fornecem suas </a:t>
            </a:r>
            <a:r>
              <a:rPr lang="pt-BR" sz="2400" dirty="0" smtClean="0"/>
              <a:t>implementações </a:t>
            </a:r>
            <a:r>
              <a:rPr lang="pt-BR" sz="2400" dirty="0"/>
              <a:t>do </a:t>
            </a:r>
            <a:r>
              <a:rPr lang="pt-BR" sz="2400" dirty="0" smtClean="0"/>
              <a:t>padrão. </a:t>
            </a:r>
            <a:r>
              <a:rPr lang="pt-BR" sz="2400" dirty="0"/>
              <a:t>Nesse ponto, </a:t>
            </a:r>
            <a:r>
              <a:rPr lang="pt-BR" sz="2400" dirty="0" smtClean="0"/>
              <a:t>você já </a:t>
            </a:r>
            <a:r>
              <a:rPr lang="pt-BR" sz="2400" dirty="0"/>
              <a:t>conhece bastante sobre </a:t>
            </a:r>
            <a:r>
              <a:rPr lang="pt-BR" sz="2400" dirty="0" err="1"/>
              <a:t>observer</a:t>
            </a:r>
            <a:r>
              <a:rPr lang="pt-BR" sz="2400" dirty="0"/>
              <a:t> para </a:t>
            </a:r>
            <a:r>
              <a:rPr lang="pt-BR" sz="2400" dirty="0" smtClean="0"/>
              <a:t>explorar essa API </a:t>
            </a:r>
            <a:r>
              <a:rPr lang="pt-BR" sz="2400" dirty="0"/>
              <a:t>sozinho. No entanto, vamos </a:t>
            </a:r>
            <a:r>
              <a:rPr lang="pt-BR" sz="2400" dirty="0" smtClean="0"/>
              <a:t>ver um exemplo rápido </a:t>
            </a:r>
            <a:r>
              <a:rPr lang="pt-BR" sz="2400" dirty="0"/>
              <a:t>de </a:t>
            </a:r>
            <a:r>
              <a:rPr lang="pt-BR" sz="2400" dirty="0" smtClean="0"/>
              <a:t>Swing.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4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836712"/>
          </a:xfrm>
        </p:spPr>
        <p:txBody>
          <a:bodyPr/>
          <a:lstStyle/>
          <a:p>
            <a:r>
              <a:rPr lang="pt-BR" dirty="0" smtClean="0"/>
              <a:t>Um pequeno 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54461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t-BR" dirty="0" smtClean="0"/>
              <a:t>	Vamos analisar </a:t>
            </a:r>
            <a:r>
              <a:rPr lang="pt-BR" dirty="0"/>
              <a:t>uma parte simples da API Swing, o </a:t>
            </a:r>
            <a:r>
              <a:rPr lang="pt-BR" dirty="0" err="1"/>
              <a:t>JButton</a:t>
            </a:r>
            <a:r>
              <a:rPr lang="pt-BR" dirty="0"/>
              <a:t>. Se </a:t>
            </a:r>
            <a:r>
              <a:rPr lang="pt-BR" dirty="0" smtClean="0"/>
              <a:t>você </a:t>
            </a:r>
            <a:r>
              <a:rPr lang="pt-BR" dirty="0"/>
              <a:t>examinar a superclasse de </a:t>
            </a:r>
            <a:r>
              <a:rPr lang="pt-BR" dirty="0" err="1"/>
              <a:t>JButton</a:t>
            </a:r>
            <a:r>
              <a:rPr lang="pt-BR" dirty="0"/>
              <a:t>, </a:t>
            </a:r>
            <a:r>
              <a:rPr lang="pt-BR" dirty="0" err="1"/>
              <a:t>AbstractButton</a:t>
            </a:r>
            <a:r>
              <a:rPr lang="pt-BR" dirty="0"/>
              <a:t>, que ela tem muitos </a:t>
            </a:r>
            <a:r>
              <a:rPr lang="pt-BR" dirty="0" smtClean="0"/>
              <a:t>métodos </a:t>
            </a:r>
            <a:r>
              <a:rPr lang="pt-BR" dirty="0"/>
              <a:t>ouvintes adicionar/remover. Esses </a:t>
            </a:r>
            <a:r>
              <a:rPr lang="pt-BR" dirty="0" smtClean="0"/>
              <a:t>métodos </a:t>
            </a:r>
            <a:r>
              <a:rPr lang="pt-BR" dirty="0"/>
              <a:t>permitem adicionar e remover </a:t>
            </a:r>
            <a:r>
              <a:rPr lang="pt-BR" dirty="0" smtClean="0"/>
              <a:t>observadores </a:t>
            </a:r>
            <a:r>
              <a:rPr lang="pt-BR" dirty="0"/>
              <a:t>ou, como eles </a:t>
            </a:r>
            <a:r>
              <a:rPr lang="pt-BR" dirty="0" smtClean="0"/>
              <a:t>são </a:t>
            </a:r>
            <a:r>
              <a:rPr lang="pt-BR" dirty="0"/>
              <a:t>chamados em Swing, ouvintes, para ouvir </a:t>
            </a:r>
            <a:r>
              <a:rPr lang="pt-BR" dirty="0" smtClean="0"/>
              <a:t>vários </a:t>
            </a:r>
            <a:r>
              <a:rPr lang="pt-BR" dirty="0"/>
              <a:t>tipos de eventos que ocorrem no componente </a:t>
            </a:r>
            <a:r>
              <a:rPr lang="pt-BR" dirty="0" smtClean="0"/>
              <a:t>Swing</a:t>
            </a:r>
            <a:r>
              <a:rPr lang="pt-BR" dirty="0"/>
              <a:t>. Por exemplo, um </a:t>
            </a:r>
            <a:r>
              <a:rPr lang="pt-BR" dirty="0" err="1"/>
              <a:t>ActionListener</a:t>
            </a:r>
            <a:r>
              <a:rPr lang="pt-BR" dirty="0"/>
              <a:t> permite "ouvir" qualquer tipo de </a:t>
            </a:r>
            <a:r>
              <a:rPr lang="pt-BR" dirty="0" smtClean="0"/>
              <a:t>ação </a:t>
            </a:r>
            <a:r>
              <a:rPr lang="pt-BR" dirty="0"/>
              <a:t>que possa ocorrer em um </a:t>
            </a:r>
            <a:r>
              <a:rPr lang="pt-BR" dirty="0" smtClean="0"/>
              <a:t>botão, </a:t>
            </a:r>
            <a:r>
              <a:rPr lang="pt-BR" dirty="0"/>
              <a:t>como </a:t>
            </a:r>
            <a:r>
              <a:rPr lang="pt-BR" dirty="0" smtClean="0"/>
              <a:t>o pressionar </a:t>
            </a:r>
            <a:r>
              <a:rPr lang="pt-BR" dirty="0"/>
              <a:t>de um </a:t>
            </a:r>
            <a:r>
              <a:rPr lang="pt-BR" dirty="0" smtClean="0"/>
              <a:t>botão. Você </a:t>
            </a:r>
            <a:r>
              <a:rPr lang="pt-BR" dirty="0"/>
              <a:t>ira encontrar </a:t>
            </a:r>
            <a:r>
              <a:rPr lang="pt-BR" dirty="0" smtClean="0"/>
              <a:t>vários </a:t>
            </a:r>
            <a:r>
              <a:rPr lang="pt-BR" dirty="0"/>
              <a:t>tipos de ouvintes na API Swing.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6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778098"/>
          </a:xfrm>
        </p:spPr>
        <p:txBody>
          <a:bodyPr/>
          <a:lstStyle/>
          <a:p>
            <a:r>
              <a:rPr lang="pt-BR" dirty="0" smtClean="0"/>
              <a:t>Aplicativo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92696"/>
            <a:ext cx="8856984" cy="295232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O  </a:t>
            </a:r>
            <a:r>
              <a:rPr lang="pt-BR" sz="2400" dirty="0"/>
              <a:t>aplicativo e bem simples. </a:t>
            </a:r>
            <a:r>
              <a:rPr lang="pt-BR" sz="2400" dirty="0" smtClean="0"/>
              <a:t>Você </a:t>
            </a:r>
            <a:r>
              <a:rPr lang="pt-BR" sz="2400" dirty="0"/>
              <a:t>tem um </a:t>
            </a:r>
            <a:r>
              <a:rPr lang="pt-BR" sz="2400" dirty="0" smtClean="0"/>
              <a:t>botão </a:t>
            </a:r>
            <a:r>
              <a:rPr lang="pt-BR" sz="2400" dirty="0"/>
              <a:t>que diz "Devo fazer isso?" e, quando clica nesse </a:t>
            </a:r>
            <a:r>
              <a:rPr lang="pt-BR" sz="2400" dirty="0" smtClean="0"/>
              <a:t>botão, </a:t>
            </a:r>
            <a:r>
              <a:rPr lang="pt-BR" sz="2400" dirty="0"/>
              <a:t>os </a:t>
            </a:r>
            <a:r>
              <a:rPr lang="pt-BR" sz="2400" dirty="0" smtClean="0"/>
              <a:t>ouvintes (observadores</a:t>
            </a:r>
            <a:r>
              <a:rPr lang="pt-BR" sz="2400" dirty="0"/>
              <a:t>) respondem a pergunta da maneira que quiserem. Estamos implementando dois ouvintes </a:t>
            </a:r>
            <a:r>
              <a:rPr lang="pt-BR" sz="2400" dirty="0" smtClean="0"/>
              <a:t>chamados de </a:t>
            </a:r>
            <a:r>
              <a:rPr lang="pt-BR" sz="2400" dirty="0" err="1" smtClean="0"/>
              <a:t>AngelListener</a:t>
            </a:r>
            <a:r>
              <a:rPr lang="pt-BR" sz="2400" dirty="0" smtClean="0"/>
              <a:t> </a:t>
            </a:r>
            <a:r>
              <a:rPr lang="pt-BR" sz="2400" dirty="0"/>
              <a:t>e </a:t>
            </a:r>
            <a:r>
              <a:rPr lang="pt-BR" sz="2400" dirty="0" err="1"/>
              <a:t>DevilListener</a:t>
            </a:r>
            <a:r>
              <a:rPr lang="pt-BR" sz="2400" dirty="0"/>
              <a:t>. Veja como o aplicativo se comporta: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46261"/>
            <a:ext cx="2857500" cy="2857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09120"/>
            <a:ext cx="4274652" cy="857840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6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Código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548680"/>
            <a:ext cx="8229600" cy="61926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import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java.awt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import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java.awt.event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import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javax.swing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.*;</a:t>
            </a: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import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u="sng" dirty="0" err="1">
                <a:latin typeface="Arial" pitchFamily="34" charset="0"/>
                <a:cs typeface="Arial" pitchFamily="34" charset="0"/>
              </a:rPr>
              <a:t>javax.swing.event</a:t>
            </a:r>
            <a:r>
              <a:rPr lang="pt-BR" sz="1000" b="1" u="sng" dirty="0">
                <a:latin typeface="Arial" pitchFamily="34" charset="0"/>
                <a:cs typeface="Arial" pitchFamily="34" charset="0"/>
              </a:rPr>
              <a:t>.*;</a:t>
            </a:r>
          </a:p>
          <a:p>
            <a:pPr marL="0" indent="0">
              <a:buNone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public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class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SwingObserverExample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JFrame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frame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; 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000" b="1" dirty="0">
                <a:latin typeface="Arial" pitchFamily="34" charset="0"/>
                <a:cs typeface="Arial" pitchFamily="34" charset="0"/>
              </a:rPr>
              <a:t>public static void main(String[] </a:t>
            </a:r>
            <a:r>
              <a:rPr lang="en-US" sz="1000" b="1" dirty="0" err="1">
                <a:latin typeface="Arial" pitchFamily="34" charset="0"/>
                <a:cs typeface="Arial" pitchFamily="34" charset="0"/>
              </a:rPr>
              <a:t>args</a:t>
            </a:r>
            <a:r>
              <a:rPr lang="en-US" sz="1000" b="1" dirty="0">
                <a:latin typeface="Arial" pitchFamily="34" charset="0"/>
                <a:cs typeface="Arial" pitchFamily="34" charset="0"/>
              </a:rPr>
              <a:t>) {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SwingObserverExample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>
                <a:latin typeface="Arial" pitchFamily="34" charset="0"/>
                <a:cs typeface="Arial" pitchFamily="34" charset="0"/>
              </a:rPr>
              <a:t>example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 = 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new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SwingObserverExample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example.go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();            }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1000" b="1" dirty="0" err="1" smtClean="0">
                <a:latin typeface="Arial" pitchFamily="34" charset="0"/>
                <a:cs typeface="Arial" pitchFamily="34" charset="0"/>
              </a:rPr>
              <a:t>public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void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go() {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frame 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= 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new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JFrame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JButton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>
                <a:latin typeface="Arial" pitchFamily="34" charset="0"/>
                <a:cs typeface="Arial" pitchFamily="34" charset="0"/>
              </a:rPr>
              <a:t>button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 = 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new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JButton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("Devo fazer isso ?");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button.addActionListener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new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AngelListener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());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button.addActionListener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new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DevilListener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());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frame.</a:t>
            </a:r>
            <a:r>
              <a:rPr lang="pt-BR" sz="1000" u="sng" dirty="0" err="1" smtClean="0">
                <a:latin typeface="Arial" pitchFamily="34" charset="0"/>
                <a:cs typeface="Arial" pitchFamily="34" charset="0"/>
              </a:rPr>
              <a:t>getContentPane</a:t>
            </a:r>
            <a:r>
              <a:rPr lang="pt-BR" sz="1000" u="sng" dirty="0">
                <a:latin typeface="Arial" pitchFamily="34" charset="0"/>
                <a:cs typeface="Arial" pitchFamily="34" charset="0"/>
              </a:rPr>
              <a:t>().</a:t>
            </a:r>
            <a:r>
              <a:rPr lang="pt-BR" sz="1000" u="sng" dirty="0" err="1">
                <a:latin typeface="Arial" pitchFamily="34" charset="0"/>
                <a:cs typeface="Arial" pitchFamily="34" charset="0"/>
              </a:rPr>
              <a:t>add</a:t>
            </a:r>
            <a:r>
              <a:rPr lang="pt-BR" sz="1000" u="sng" dirty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u="sng" dirty="0" err="1">
                <a:latin typeface="Arial" pitchFamily="34" charset="0"/>
                <a:cs typeface="Arial" pitchFamily="34" charset="0"/>
              </a:rPr>
              <a:t>BorderLayout.</a:t>
            </a:r>
            <a:r>
              <a:rPr lang="pt-BR" sz="1000" i="1" u="sng" dirty="0" err="1">
                <a:latin typeface="Arial" pitchFamily="34" charset="0"/>
                <a:cs typeface="Arial" pitchFamily="34" charset="0"/>
              </a:rPr>
              <a:t>CENTER</a:t>
            </a:r>
            <a:r>
              <a:rPr lang="pt-BR" sz="1000" i="1" u="sng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1000" i="1" u="sng" dirty="0" err="1">
                <a:latin typeface="Arial" pitchFamily="34" charset="0"/>
                <a:cs typeface="Arial" pitchFamily="34" charset="0"/>
              </a:rPr>
              <a:t>button</a:t>
            </a:r>
            <a:r>
              <a:rPr lang="pt-BR" sz="1000" i="1" u="sng" dirty="0">
                <a:latin typeface="Arial" pitchFamily="34" charset="0"/>
                <a:cs typeface="Arial" pitchFamily="34" charset="0"/>
              </a:rPr>
              <a:t>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// 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Set frame </a:t>
            </a:r>
            <a:r>
              <a:rPr lang="pt-BR" sz="1000" dirty="0" err="1">
                <a:latin typeface="Arial" pitchFamily="34" charset="0"/>
                <a:cs typeface="Arial" pitchFamily="34" charset="0"/>
              </a:rPr>
              <a:t>properties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frame.setDefaultCloseOperation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JFrame.</a:t>
            </a:r>
            <a:r>
              <a:rPr lang="pt-BR" sz="1000" i="1" dirty="0" err="1" smtClean="0">
                <a:latin typeface="Arial" pitchFamily="34" charset="0"/>
                <a:cs typeface="Arial" pitchFamily="34" charset="0"/>
              </a:rPr>
              <a:t>EXIT_ON_CLOSE</a:t>
            </a:r>
            <a:r>
              <a:rPr lang="pt-BR" sz="1000" i="1" dirty="0">
                <a:latin typeface="Arial" pitchFamily="34" charset="0"/>
                <a:cs typeface="Arial" pitchFamily="34" charset="0"/>
              </a:rPr>
              <a:t>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frame.getContentPane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().</a:t>
            </a:r>
            <a:r>
              <a:rPr lang="pt-BR" sz="1000" dirty="0" err="1">
                <a:latin typeface="Arial" pitchFamily="34" charset="0"/>
                <a:cs typeface="Arial" pitchFamily="34" charset="0"/>
              </a:rPr>
              <a:t>add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dirty="0" err="1">
                <a:latin typeface="Arial" pitchFamily="34" charset="0"/>
                <a:cs typeface="Arial" pitchFamily="34" charset="0"/>
              </a:rPr>
              <a:t>BorderLayout.</a:t>
            </a:r>
            <a:r>
              <a:rPr lang="pt-BR" sz="1000" i="1" dirty="0" err="1">
                <a:latin typeface="Arial" pitchFamily="34" charset="0"/>
                <a:cs typeface="Arial" pitchFamily="34" charset="0"/>
              </a:rPr>
              <a:t>CENTER</a:t>
            </a:r>
            <a:r>
              <a:rPr lang="pt-BR" sz="1000" i="1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1000" i="1" dirty="0" err="1">
                <a:latin typeface="Arial" pitchFamily="34" charset="0"/>
                <a:cs typeface="Arial" pitchFamily="34" charset="0"/>
              </a:rPr>
              <a:t>button</a:t>
            </a:r>
            <a:r>
              <a:rPr lang="pt-BR" sz="1000" i="1" dirty="0">
                <a:latin typeface="Arial" pitchFamily="34" charset="0"/>
                <a:cs typeface="Arial" pitchFamily="34" charset="0"/>
              </a:rPr>
              <a:t>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frame.setSize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(300,300</a:t>
            </a:r>
            <a:r>
              <a:rPr lang="pt-BR" sz="1000" dirty="0">
                <a:latin typeface="Arial" pitchFamily="34" charset="0"/>
                <a:cs typeface="Arial" pitchFamily="34" charset="0"/>
              </a:rPr>
              <a:t>);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frame.setVisible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b="1" dirty="0" err="1" smtClean="0">
                <a:latin typeface="Arial" pitchFamily="34" charset="0"/>
                <a:cs typeface="Arial" pitchFamily="34" charset="0"/>
              </a:rPr>
              <a:t>true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);             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}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class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AngelListener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implements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0">
              <a:buNone/>
            </a:pP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b="1" dirty="0" err="1" smtClean="0">
                <a:latin typeface="Arial" pitchFamily="34" charset="0"/>
                <a:cs typeface="Arial" pitchFamily="34" charset="0"/>
              </a:rPr>
              <a:t>public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void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actionPerformed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ActionEvent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event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) </a:t>
            </a:r>
            <a:r>
              <a:rPr lang="pt-BR" sz="1000" b="1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pPr marL="0" indent="0">
              <a:buNone/>
            </a:pPr>
            <a:r>
              <a:rPr lang="pt-BR" sz="1000" b="1" dirty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System.</a:t>
            </a:r>
            <a:r>
              <a:rPr lang="pt-BR" sz="1000" i="1" dirty="0" err="1" smtClean="0">
                <a:latin typeface="Arial" pitchFamily="34" charset="0"/>
                <a:cs typeface="Arial" pitchFamily="34" charset="0"/>
              </a:rPr>
              <a:t>out.println</a:t>
            </a:r>
            <a:r>
              <a:rPr lang="pt-BR" sz="1000" i="1" dirty="0">
                <a:latin typeface="Arial" pitchFamily="34" charset="0"/>
                <a:cs typeface="Arial" pitchFamily="34" charset="0"/>
              </a:rPr>
              <a:t>("Não faça isso, você pode se arrepender</a:t>
            </a:r>
            <a:r>
              <a:rPr lang="pt-BR" sz="1000" i="1" dirty="0" smtClean="0">
                <a:latin typeface="Arial" pitchFamily="34" charset="0"/>
                <a:cs typeface="Arial" pitchFamily="34" charset="0"/>
              </a:rPr>
              <a:t>!"); 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} }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class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DevilListener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implements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ActionListener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{</a:t>
            </a:r>
          </a:p>
          <a:p>
            <a:pPr marL="0" indent="0">
              <a:buNone/>
            </a:pPr>
            <a:r>
              <a:rPr lang="pt-BR" sz="1000" b="1" dirty="0" err="1">
                <a:latin typeface="Arial" pitchFamily="34" charset="0"/>
                <a:cs typeface="Arial" pitchFamily="34" charset="0"/>
              </a:rPr>
              <a:t>public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void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actionPerformed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(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ActionEvent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b="1" dirty="0" err="1">
                <a:latin typeface="Arial" pitchFamily="34" charset="0"/>
                <a:cs typeface="Arial" pitchFamily="34" charset="0"/>
              </a:rPr>
              <a:t>event</a:t>
            </a:r>
            <a:r>
              <a:rPr lang="pt-BR" sz="1000" b="1" dirty="0">
                <a:latin typeface="Arial" pitchFamily="34" charset="0"/>
                <a:cs typeface="Arial" pitchFamily="34" charset="0"/>
              </a:rPr>
              <a:t>) {</a:t>
            </a:r>
          </a:p>
          <a:p>
            <a:pPr marL="0" indent="0">
              <a:buNone/>
            </a:pPr>
            <a:r>
              <a:rPr lang="pt-BR" sz="1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System.</a:t>
            </a:r>
            <a:r>
              <a:rPr lang="pt-BR" sz="1000" i="1" dirty="0" err="1" smtClean="0">
                <a:latin typeface="Arial" pitchFamily="34" charset="0"/>
                <a:cs typeface="Arial" pitchFamily="34" charset="0"/>
              </a:rPr>
              <a:t>out.println</a:t>
            </a:r>
            <a:r>
              <a:rPr lang="pt-BR" sz="1000" i="1" dirty="0">
                <a:latin typeface="Arial" pitchFamily="34" charset="0"/>
                <a:cs typeface="Arial" pitchFamily="34" charset="0"/>
              </a:rPr>
              <a:t>("Vamos faça</a:t>
            </a:r>
            <a:r>
              <a:rPr lang="pt-BR" sz="1000" i="1" dirty="0" smtClean="0">
                <a:latin typeface="Arial" pitchFamily="34" charset="0"/>
                <a:cs typeface="Arial" pitchFamily="34" charset="0"/>
              </a:rPr>
              <a:t>!"); 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} } }</a:t>
            </a: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pt-BR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148064" y="2636912"/>
            <a:ext cx="386073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Torna os objetos </a:t>
            </a:r>
            <a:r>
              <a:rPr lang="pt-BR" dirty="0" err="1" smtClean="0"/>
              <a:t>devil</a:t>
            </a:r>
            <a:r>
              <a:rPr lang="pt-BR" dirty="0" smtClean="0"/>
              <a:t> e </a:t>
            </a:r>
            <a:r>
              <a:rPr lang="pt-BR" dirty="0" err="1" smtClean="0"/>
              <a:t>angel</a:t>
            </a:r>
            <a:r>
              <a:rPr lang="pt-BR" dirty="0" smtClean="0"/>
              <a:t> ouvintes </a:t>
            </a:r>
          </a:p>
          <a:p>
            <a:r>
              <a:rPr lang="pt-BR" dirty="0" smtClean="0"/>
              <a:t> (observadores) do botão</a:t>
            </a:r>
            <a:endParaRPr lang="pt-BR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4067944" y="2960078"/>
            <a:ext cx="1080120" cy="396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4887736" y="4293096"/>
            <a:ext cx="41210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 smtClean="0"/>
              <a:t>Essas são as definições de classes internas</a:t>
            </a:r>
            <a:endParaRPr lang="pt-BR" dirty="0"/>
          </a:p>
        </p:txBody>
      </p:sp>
      <p:cxnSp>
        <p:nvCxnSpPr>
          <p:cNvPr id="9" name="Conector de seta reta 8"/>
          <p:cNvCxnSpPr>
            <a:stCxn id="7" idx="1"/>
          </p:cNvCxnSpPr>
          <p:nvPr/>
        </p:nvCxnSpPr>
        <p:spPr>
          <a:xfrm flipH="1">
            <a:off x="3419872" y="4477762"/>
            <a:ext cx="1467864" cy="391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067944" y="5445224"/>
            <a:ext cx="4940857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Em vez de </a:t>
            </a:r>
            <a:r>
              <a:rPr lang="pt-BR" dirty="0" err="1" smtClean="0"/>
              <a:t>update</a:t>
            </a:r>
            <a:r>
              <a:rPr lang="pt-BR" dirty="0" smtClean="0"/>
              <a:t>(), o método </a:t>
            </a:r>
            <a:r>
              <a:rPr lang="pt-BR" dirty="0" err="1" smtClean="0"/>
              <a:t>actionPerformed</a:t>
            </a:r>
            <a:r>
              <a:rPr lang="pt-BR" dirty="0" smtClean="0"/>
              <a:t>() é chamado Quando o estado no sujeito (neste caso o botão) é alterado</a:t>
            </a:r>
            <a:endParaRPr lang="pt-BR" dirty="0"/>
          </a:p>
        </p:txBody>
      </p:sp>
      <p:cxnSp>
        <p:nvCxnSpPr>
          <p:cNvPr id="12" name="Conector de seta reta 11"/>
          <p:cNvCxnSpPr>
            <a:stCxn id="10" idx="1"/>
          </p:cNvCxnSpPr>
          <p:nvPr/>
        </p:nvCxnSpPr>
        <p:spPr>
          <a:xfrm flipH="1" flipV="1">
            <a:off x="3419872" y="5661248"/>
            <a:ext cx="648072" cy="245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2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41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Princípios de Projetos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3657" y="836712"/>
            <a:ext cx="820891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Identifique os aspectos de seu aplicativo que variam e separe-os do que continua igual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29438" y="2564904"/>
            <a:ext cx="82089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Programe para uma interface e não para uma implementação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13657" y="4077072"/>
            <a:ext cx="82089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Dê prioridade à composição em relação a herança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9438" y="5517232"/>
            <a:ext cx="8208912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 err="1" smtClean="0"/>
              <a:t>Observer</a:t>
            </a:r>
            <a:r>
              <a:rPr lang="pt-BR" dirty="0" smtClean="0"/>
              <a:t>: Define uma dependência de um-para-muitos  entre objetos de modo que quando um objeto muda de estado, todos os seus dependentes são notificados e atualizados automaticamente.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852" y="1556792"/>
            <a:ext cx="820891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 que varia no padrão </a:t>
            </a:r>
            <a:r>
              <a:rPr lang="pt-BR" dirty="0" err="1" smtClean="0"/>
              <a:t>Observer</a:t>
            </a:r>
            <a:r>
              <a:rPr lang="pt-BR" dirty="0" smtClean="0"/>
              <a:t> é o estado de sujeito e o numero de tipos de observadores. Com esse padrão você pode variar os objetos que dependem do estado do sujeito sem ter que alterar esse sujeito.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29438" y="3068960"/>
            <a:ext cx="820891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Sujeito e Observador usam interfaces. O sujeito monitora os objetos implementando a interface </a:t>
            </a:r>
            <a:r>
              <a:rPr lang="pt-BR" dirty="0" err="1" smtClean="0"/>
              <a:t>Observer</a:t>
            </a:r>
            <a:r>
              <a:rPr lang="pt-BR" dirty="0" smtClean="0"/>
              <a:t>, enquanto os observadores registram e são notificados pela interface </a:t>
            </a:r>
            <a:r>
              <a:rPr lang="pt-BR" dirty="0" err="1" smtClean="0"/>
              <a:t>Subject</a:t>
            </a:r>
            <a:r>
              <a:rPr lang="pt-BR" dirty="0" smtClean="0"/>
              <a:t>. Isso mantem as classes levemente ligadas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98852" y="4509120"/>
            <a:ext cx="8208912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 Padrão </a:t>
            </a:r>
            <a:r>
              <a:rPr lang="pt-BR" dirty="0" err="1" smtClean="0"/>
              <a:t>Observer</a:t>
            </a:r>
            <a:r>
              <a:rPr lang="pt-BR" dirty="0" smtClean="0"/>
              <a:t> utiliza a composição para compor qualquer número de observadores com seus sujeitos. Essas relações não são configuradas por algum tipo de hierarquia de herança. São configuradas no tempo de execução pela composição.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4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Decorator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6158"/>
            <a:ext cx="8229600" cy="850106"/>
          </a:xfrm>
        </p:spPr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Decorator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80729"/>
            <a:ext cx="8568952" cy="2160240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	</a:t>
            </a:r>
            <a:r>
              <a:rPr lang="pt-BR" b="1" dirty="0" err="1" smtClean="0"/>
              <a:t>Decorator</a:t>
            </a:r>
            <a:r>
              <a:rPr lang="pt-BR" b="1" dirty="0" smtClean="0"/>
              <a:t>:</a:t>
            </a:r>
            <a:r>
              <a:rPr lang="pt-BR" dirty="0" smtClean="0"/>
              <a:t> Anexa responsabilidades adicionais a um objeto dinamicamente. Os decoradores fornecem uma alternativa flexível de subclasse para estender a funcionalidade.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pt-BR" dirty="0" smtClean="0"/>
              <a:t>Bem – Vindo ao </a:t>
            </a:r>
            <a:r>
              <a:rPr lang="pt-BR" dirty="0" err="1" smtClean="0"/>
              <a:t>Starbuzz</a:t>
            </a:r>
            <a:r>
              <a:rPr lang="pt-BR" dirty="0" smtClean="0"/>
              <a:t> </a:t>
            </a:r>
            <a:r>
              <a:rPr lang="pt-BR" dirty="0" err="1" smtClean="0"/>
              <a:t>Coffee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340768"/>
            <a:ext cx="8784976" cy="4525963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Starbuzz</a:t>
            </a:r>
            <a:r>
              <a:rPr lang="pt-BR" sz="2400" dirty="0"/>
              <a:t> </a:t>
            </a:r>
            <a:r>
              <a:rPr lang="pt-BR" sz="2400" dirty="0" err="1"/>
              <a:t>Coffee</a:t>
            </a:r>
            <a:r>
              <a:rPr lang="pt-BR" sz="2400" dirty="0"/>
              <a:t> (empresa como uma lanchonete) </a:t>
            </a:r>
            <a:r>
              <a:rPr lang="pt-BR" sz="2400" dirty="0" smtClean="0"/>
              <a:t>ficou conhecido </a:t>
            </a:r>
            <a:r>
              <a:rPr lang="pt-BR" sz="2400" dirty="0"/>
              <a:t>como o </a:t>
            </a:r>
            <a:r>
              <a:rPr lang="pt-BR" sz="2400" dirty="0" smtClean="0"/>
              <a:t>café </a:t>
            </a:r>
            <a:r>
              <a:rPr lang="pt-BR" sz="2400" dirty="0"/>
              <a:t>com o crescimento mais </a:t>
            </a:r>
            <a:r>
              <a:rPr lang="pt-BR" sz="2400" dirty="0" smtClean="0"/>
              <a:t>rápido </a:t>
            </a:r>
            <a:r>
              <a:rPr lang="pt-BR" sz="2400" dirty="0"/>
              <a:t>da </a:t>
            </a:r>
            <a:r>
              <a:rPr lang="pt-BR" sz="2400" dirty="0" smtClean="0"/>
              <a:t>região. </a:t>
            </a:r>
            <a:r>
              <a:rPr lang="pt-BR" sz="2400" dirty="0"/>
              <a:t>Se </a:t>
            </a:r>
            <a:r>
              <a:rPr lang="pt-BR" sz="2400" dirty="0" smtClean="0"/>
              <a:t>você já </a:t>
            </a:r>
            <a:r>
              <a:rPr lang="pt-BR" sz="2400" dirty="0"/>
              <a:t>viu um na sua esquina, olhe para o outro lado da rua: </a:t>
            </a:r>
            <a:r>
              <a:rPr lang="pt-BR" sz="2400" dirty="0" smtClean="0"/>
              <a:t>você </a:t>
            </a:r>
            <a:r>
              <a:rPr lang="pt-BR" sz="2400" dirty="0"/>
              <a:t>vera outro.</a:t>
            </a:r>
          </a:p>
          <a:p>
            <a:pPr algn="just"/>
            <a:r>
              <a:rPr lang="pt-BR" sz="2400" dirty="0"/>
              <a:t>Como eles cresceram muito </a:t>
            </a:r>
            <a:r>
              <a:rPr lang="pt-BR" sz="2400" dirty="0" smtClean="0"/>
              <a:t>rápido, estão </a:t>
            </a:r>
            <a:r>
              <a:rPr lang="pt-BR" sz="2400" dirty="0"/>
              <a:t>tendo dificuldades em atualizar seus sistemas de pedidos para corresponder a suas ofertas de bebidas.</a:t>
            </a:r>
          </a:p>
          <a:p>
            <a:r>
              <a:rPr lang="pt-BR" sz="2400" dirty="0"/>
              <a:t>Quando eles entraram no </a:t>
            </a:r>
            <a:r>
              <a:rPr lang="pt-BR" sz="2400" dirty="0" smtClean="0"/>
              <a:t>negócio</a:t>
            </a:r>
            <a:r>
              <a:rPr lang="pt-BR" sz="2400" dirty="0"/>
              <a:t>, projetaram suas classes assim...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7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180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err="1" smtClean="0"/>
              <a:t>Starbuzz</a:t>
            </a:r>
            <a:r>
              <a:rPr lang="pt-BR" dirty="0" smtClean="0"/>
              <a:t> </a:t>
            </a:r>
            <a:r>
              <a:rPr lang="pt-BR" dirty="0" err="1" smtClean="0"/>
              <a:t>Coffee</a:t>
            </a:r>
            <a:r>
              <a:rPr lang="pt-BR" dirty="0" smtClean="0"/>
              <a:t> – Diagrama de Classes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447366" cy="4180730"/>
          </a:xfrm>
        </p:spPr>
      </p:pic>
      <p:sp>
        <p:nvSpPr>
          <p:cNvPr id="5" name="CaixaDeTexto 4"/>
          <p:cNvSpPr txBox="1"/>
          <p:nvPr/>
        </p:nvSpPr>
        <p:spPr>
          <a:xfrm>
            <a:off x="467544" y="692696"/>
            <a:ext cx="4464496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b="1" dirty="0" err="1" smtClean="0"/>
              <a:t>Beverage</a:t>
            </a:r>
            <a:r>
              <a:rPr lang="pt-BR" b="1" dirty="0" smtClean="0"/>
              <a:t> (bebida) </a:t>
            </a:r>
            <a:r>
              <a:rPr lang="pt-BR" dirty="0" smtClean="0"/>
              <a:t>é uma classe abstrata, </a:t>
            </a:r>
            <a:r>
              <a:rPr lang="pt-BR" dirty="0" err="1" smtClean="0"/>
              <a:t>subclassificada</a:t>
            </a:r>
            <a:r>
              <a:rPr lang="pt-BR" dirty="0" smtClean="0"/>
              <a:t> por todas as bebidas oferecidas no café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2132856"/>
            <a:ext cx="266429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método </a:t>
            </a:r>
            <a:r>
              <a:rPr lang="pt-BR" dirty="0" err="1" smtClean="0"/>
              <a:t>cost</a:t>
            </a:r>
            <a:r>
              <a:rPr lang="pt-BR" dirty="0" smtClean="0"/>
              <a:t>() é abstrato, as subclasses precisam definir  sua própria implementação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2200" y="1034029"/>
            <a:ext cx="2664296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variável de instância de descrição é definida em cada subclasse e contém uma descrição de bebida, como O melhor café torrado. O </a:t>
            </a:r>
            <a:r>
              <a:rPr lang="pt-BR" dirty="0" err="1" smtClean="0"/>
              <a:t>metodo</a:t>
            </a:r>
            <a:r>
              <a:rPr lang="pt-BR" dirty="0" smtClean="0"/>
              <a:t> </a:t>
            </a:r>
            <a:r>
              <a:rPr lang="pt-BR" dirty="0" err="1" smtClean="0"/>
              <a:t>getDescription</a:t>
            </a:r>
            <a:r>
              <a:rPr lang="pt-BR" dirty="0" smtClean="0"/>
              <a:t>() retorna a descrição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5008" y="5445224"/>
            <a:ext cx="892899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 Cada subclasse implementa </a:t>
            </a:r>
            <a:r>
              <a:rPr lang="pt-BR" dirty="0" err="1" smtClean="0"/>
              <a:t>cost</a:t>
            </a:r>
            <a:r>
              <a:rPr lang="pt-BR" dirty="0" smtClean="0"/>
              <a:t>() para retornar o custo da bebida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9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Starbuzz</a:t>
            </a:r>
            <a:r>
              <a:rPr lang="pt-BR" dirty="0"/>
              <a:t> </a:t>
            </a:r>
            <a:r>
              <a:rPr lang="pt-BR" dirty="0" err="1"/>
              <a:t>Coffee</a:t>
            </a:r>
            <a:r>
              <a:rPr lang="pt-BR" dirty="0"/>
              <a:t> – Diagrama de Classes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08721"/>
            <a:ext cx="8928992" cy="201622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 smtClean="0"/>
              <a:t>	Além </a:t>
            </a:r>
            <a:r>
              <a:rPr lang="pt-BR" sz="2400" dirty="0"/>
              <a:t>do seu </a:t>
            </a:r>
            <a:r>
              <a:rPr lang="pt-BR" sz="2400" dirty="0" smtClean="0"/>
              <a:t>café, você também </a:t>
            </a:r>
            <a:r>
              <a:rPr lang="pt-BR" sz="2400" dirty="0"/>
              <a:t>pode pedir </a:t>
            </a:r>
            <a:r>
              <a:rPr lang="pt-BR" sz="2400" dirty="0" smtClean="0"/>
              <a:t>vários </a:t>
            </a:r>
            <a:r>
              <a:rPr lang="pt-BR" sz="2400" dirty="0"/>
              <a:t>condimentos, como leite com espuma, soja moca </a:t>
            </a:r>
            <a:r>
              <a:rPr lang="pt-BR" sz="2400" dirty="0" smtClean="0"/>
              <a:t>(também </a:t>
            </a:r>
            <a:r>
              <a:rPr lang="pt-BR" sz="2400" dirty="0"/>
              <a:t>conhecido como chocolate), misturados com leite batido. Como o </a:t>
            </a:r>
            <a:r>
              <a:rPr lang="pt-BR" sz="2400" dirty="0" err="1"/>
              <a:t>Starbuzz</a:t>
            </a:r>
            <a:r>
              <a:rPr lang="pt-BR" sz="2400" dirty="0"/>
              <a:t> </a:t>
            </a:r>
            <a:r>
              <a:rPr lang="pt-BR" sz="2400" dirty="0" err="1" smtClean="0"/>
              <a:t>Coffee</a:t>
            </a:r>
            <a:r>
              <a:rPr lang="pt-BR" sz="2400" dirty="0" smtClean="0"/>
              <a:t> </a:t>
            </a:r>
            <a:r>
              <a:rPr lang="pt-BR" sz="2400" dirty="0"/>
              <a:t>um valor por cada condimento, eles realmente precisam </a:t>
            </a:r>
            <a:r>
              <a:rPr lang="pt-BR" sz="2400" dirty="0" smtClean="0"/>
              <a:t>incluí-los </a:t>
            </a:r>
            <a:r>
              <a:rPr lang="pt-BR" sz="2400" dirty="0"/>
              <a:t>nos sistema de pedido.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1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pt-BR" dirty="0" smtClean="0"/>
              <a:t>Que tal uma interface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784976" cy="54006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pt-BR" dirty="0" smtClean="0"/>
              <a:t>O Designer </a:t>
            </a:r>
            <a:r>
              <a:rPr lang="pt-BR" dirty="0"/>
              <a:t>percebeu que a </a:t>
            </a:r>
            <a:r>
              <a:rPr lang="pt-BR" dirty="0" smtClean="0"/>
              <a:t>herança </a:t>
            </a:r>
            <a:r>
              <a:rPr lang="pt-BR" dirty="0"/>
              <a:t>provavelmente </a:t>
            </a:r>
            <a:r>
              <a:rPr lang="pt-BR" dirty="0" smtClean="0"/>
              <a:t>não </a:t>
            </a:r>
            <a:r>
              <a:rPr lang="pt-BR" dirty="0"/>
              <a:t>era a resposta por que ele recebeu o aviso de que os executivos agora querem atualizar o produto a cada seis meses (eles ainda </a:t>
            </a:r>
            <a:r>
              <a:rPr lang="pt-BR" dirty="0" smtClean="0"/>
              <a:t>não </a:t>
            </a:r>
            <a:r>
              <a:rPr lang="pt-BR" dirty="0"/>
              <a:t>decidiram como). </a:t>
            </a:r>
            <a:r>
              <a:rPr lang="pt-BR" dirty="0" smtClean="0"/>
              <a:t>O designer </a:t>
            </a:r>
            <a:r>
              <a:rPr lang="pt-BR" dirty="0"/>
              <a:t>sabe que as </a:t>
            </a:r>
            <a:r>
              <a:rPr lang="pt-BR" dirty="0" smtClean="0"/>
              <a:t>especificações vão </a:t>
            </a:r>
            <a:r>
              <a:rPr lang="pt-BR" dirty="0"/>
              <a:t>continuar mudando e que ele </a:t>
            </a:r>
            <a:r>
              <a:rPr lang="pt-BR" dirty="0" smtClean="0"/>
              <a:t>será </a:t>
            </a:r>
            <a:r>
              <a:rPr lang="pt-BR" dirty="0"/>
              <a:t>forcado a analisar e possivelmente substituir </a:t>
            </a:r>
            <a:r>
              <a:rPr lang="pt-BR" dirty="0" err="1"/>
              <a:t>fly</a:t>
            </a:r>
            <a:r>
              <a:rPr lang="pt-BR" dirty="0"/>
              <a:t>() e </a:t>
            </a:r>
            <a:r>
              <a:rPr lang="pt-BR" dirty="0" err="1"/>
              <a:t>quack</a:t>
            </a:r>
            <a:r>
              <a:rPr lang="pt-BR" dirty="0"/>
              <a:t>() para cada nova subclasse </a:t>
            </a:r>
            <a:r>
              <a:rPr lang="pt-BR" dirty="0" err="1"/>
              <a:t>Duck</a:t>
            </a:r>
            <a:r>
              <a:rPr lang="pt-BR" dirty="0"/>
              <a:t> adicionada ao programa...sempre.</a:t>
            </a:r>
          </a:p>
          <a:p>
            <a:pPr algn="just">
              <a:lnSpc>
                <a:spcPct val="170000"/>
              </a:lnSpc>
            </a:pPr>
            <a:endParaRPr lang="pt-BR" dirty="0"/>
          </a:p>
          <a:p>
            <a:pPr algn="just">
              <a:lnSpc>
                <a:spcPct val="170000"/>
              </a:lnSpc>
            </a:pPr>
            <a:r>
              <a:rPr lang="pt-BR" dirty="0"/>
              <a:t>Por isso, ele precisa de uma maneira mais simples para que apenas </a:t>
            </a:r>
            <a:r>
              <a:rPr lang="pt-BR" i="1" dirty="0"/>
              <a:t>alguns </a:t>
            </a:r>
            <a:r>
              <a:rPr lang="pt-BR" dirty="0"/>
              <a:t>(mas </a:t>
            </a:r>
            <a:r>
              <a:rPr lang="pt-BR" dirty="0" smtClean="0"/>
              <a:t>não </a:t>
            </a:r>
            <a:r>
              <a:rPr lang="pt-BR" i="1" dirty="0"/>
              <a:t>todos) </a:t>
            </a:r>
            <a:r>
              <a:rPr lang="pt-BR" dirty="0"/>
              <a:t>tipos de pato voem </a:t>
            </a:r>
            <a:r>
              <a:rPr lang="pt-BR" dirty="0" smtClean="0"/>
              <a:t>ou </a:t>
            </a:r>
            <a:r>
              <a:rPr lang="pt-BR" dirty="0"/>
              <a:t>grasnem.</a:t>
            </a:r>
          </a:p>
          <a:p>
            <a:pPr algn="just">
              <a:lnSpc>
                <a:spcPct val="170000"/>
              </a:lnSpc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Starbuzz</a:t>
            </a:r>
            <a:r>
              <a:rPr lang="pt-BR" dirty="0"/>
              <a:t> </a:t>
            </a:r>
            <a:r>
              <a:rPr lang="pt-BR" dirty="0" err="1"/>
              <a:t>Coffee</a:t>
            </a:r>
            <a:r>
              <a:rPr lang="pt-BR" dirty="0"/>
              <a:t> – Diagrama de Classes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7200800" cy="5341134"/>
          </a:xfrm>
        </p:spPr>
      </p:pic>
      <p:sp>
        <p:nvSpPr>
          <p:cNvPr id="5" name="CaixaDeTexto 4"/>
          <p:cNvSpPr txBox="1"/>
          <p:nvPr/>
        </p:nvSpPr>
        <p:spPr>
          <a:xfrm>
            <a:off x="5796136" y="1052736"/>
            <a:ext cx="324036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Cada método de custo calcula o custo do café juntamente com outros condimentos</a:t>
            </a:r>
            <a:endParaRPr lang="pt-BR" dirty="0"/>
          </a:p>
        </p:txBody>
      </p:sp>
      <p:cxnSp>
        <p:nvCxnSpPr>
          <p:cNvPr id="7" name="Conector de seta reta 6"/>
          <p:cNvCxnSpPr>
            <a:stCxn id="5" idx="2"/>
          </p:cNvCxnSpPr>
          <p:nvPr/>
        </p:nvCxnSpPr>
        <p:spPr>
          <a:xfrm flipH="1">
            <a:off x="6588224" y="1976066"/>
            <a:ext cx="828092" cy="660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07504" y="1205136"/>
            <a:ext cx="324036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Aqui temos uma explosão de classes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1727684" y="1976066"/>
            <a:ext cx="1044116" cy="1020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0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Considerações sobre o diagrama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A </a:t>
            </a:r>
            <a:r>
              <a:rPr lang="pt-BR" dirty="0" err="1" smtClean="0"/>
              <a:t>Starbuzz</a:t>
            </a:r>
            <a:r>
              <a:rPr lang="pt-BR" dirty="0" smtClean="0"/>
              <a:t> </a:t>
            </a:r>
            <a:r>
              <a:rPr lang="pt-BR" dirty="0"/>
              <a:t>criou um pesadelo de </a:t>
            </a:r>
            <a:r>
              <a:rPr lang="pt-BR" dirty="0" smtClean="0"/>
              <a:t>manutenção </a:t>
            </a:r>
            <a:r>
              <a:rPr lang="pt-BR" dirty="0"/>
              <a:t>para eles mesmos. 0 que acontece quando o </a:t>
            </a:r>
            <a:r>
              <a:rPr lang="pt-BR" dirty="0" smtClean="0"/>
              <a:t>preço </a:t>
            </a:r>
            <a:r>
              <a:rPr lang="pt-BR" dirty="0"/>
              <a:t>do leite sobe? 0 que eles fazem quando adicionam uma nova cobertura de caramelo?</a:t>
            </a:r>
          </a:p>
          <a:p>
            <a:r>
              <a:rPr lang="pt-BR" dirty="0"/>
              <a:t>Pensando </a:t>
            </a:r>
            <a:r>
              <a:rPr lang="pt-BR" dirty="0" smtClean="0"/>
              <a:t>além </a:t>
            </a:r>
            <a:r>
              <a:rPr lang="pt-BR" dirty="0"/>
              <a:t>do problema de </a:t>
            </a:r>
            <a:r>
              <a:rPr lang="pt-BR" dirty="0" smtClean="0"/>
              <a:t>manutenção, </a:t>
            </a:r>
            <a:r>
              <a:rPr lang="pt-BR" dirty="0"/>
              <a:t>qual dos </a:t>
            </a:r>
            <a:r>
              <a:rPr lang="pt-BR" dirty="0" smtClean="0"/>
              <a:t>princípios </a:t>
            </a:r>
            <a:r>
              <a:rPr lang="pt-BR" dirty="0"/>
              <a:t>de projeto que eles </a:t>
            </a:r>
            <a:r>
              <a:rPr lang="pt-BR" dirty="0" smtClean="0"/>
              <a:t>estão </a:t>
            </a:r>
            <a:r>
              <a:rPr lang="pt-BR" dirty="0"/>
              <a:t>violando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25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19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Uma Sugestão para 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5"/>
            <a:ext cx="8784976" cy="1296143"/>
          </a:xfrm>
        </p:spPr>
        <p:txBody>
          <a:bodyPr>
            <a:normAutofit/>
          </a:bodyPr>
          <a:lstStyle/>
          <a:p>
            <a:pPr algn="just"/>
            <a:r>
              <a:rPr lang="pt-BR" sz="2400" dirty="0" smtClean="0"/>
              <a:t>Por </a:t>
            </a:r>
            <a:r>
              <a:rPr lang="pt-BR" sz="2400" dirty="0"/>
              <a:t>que </a:t>
            </a:r>
            <a:r>
              <a:rPr lang="pt-BR" sz="2400" dirty="0" smtClean="0"/>
              <a:t>precisamos de </a:t>
            </a:r>
            <a:r>
              <a:rPr lang="pt-BR" sz="2400" dirty="0"/>
              <a:t>todas essas classes? </a:t>
            </a:r>
            <a:r>
              <a:rPr lang="pt-BR" sz="2400" dirty="0" smtClean="0"/>
              <a:t>Não </a:t>
            </a:r>
            <a:r>
              <a:rPr lang="pt-BR" sz="2400" dirty="0"/>
              <a:t>podemos</a:t>
            </a:r>
            <a:br>
              <a:rPr lang="pt-BR" sz="2400" dirty="0"/>
            </a:br>
            <a:r>
              <a:rPr lang="pt-BR" sz="2400" dirty="0"/>
              <a:t>usar apenas </a:t>
            </a:r>
            <a:r>
              <a:rPr lang="pt-BR" sz="2400" dirty="0" smtClean="0"/>
              <a:t>variáveis </a:t>
            </a:r>
            <a:r>
              <a:rPr lang="pt-BR" sz="2400" dirty="0"/>
              <a:t>de instancia </a:t>
            </a:r>
            <a:r>
              <a:rPr lang="pt-BR" sz="2400" dirty="0" smtClean="0"/>
              <a:t>e herança </a:t>
            </a:r>
            <a:r>
              <a:rPr lang="pt-BR" sz="2400" dirty="0"/>
              <a:t>na superclasse para </a:t>
            </a:r>
            <a:r>
              <a:rPr lang="pt-BR" sz="2400" dirty="0" smtClean="0"/>
              <a:t>monitorar os </a:t>
            </a:r>
            <a:r>
              <a:rPr lang="pt-BR" sz="2400" dirty="0"/>
              <a:t>condimentos</a:t>
            </a:r>
            <a:r>
              <a:rPr lang="pt-BR" sz="2400" dirty="0" smtClean="0"/>
              <a:t>? Vamos tentar fazer isso.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2592288" cy="400907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78181" y="3265137"/>
            <a:ext cx="514806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Novos valores booleanos para cada condimento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95936" y="3789040"/>
            <a:ext cx="514806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Agora vamos implementar </a:t>
            </a:r>
            <a:r>
              <a:rPr lang="pt-BR" dirty="0" err="1" smtClean="0"/>
              <a:t>cost</a:t>
            </a:r>
            <a:r>
              <a:rPr lang="pt-BR" dirty="0" smtClean="0"/>
              <a:t>() em </a:t>
            </a:r>
            <a:r>
              <a:rPr lang="pt-BR" dirty="0" err="1" smtClean="0"/>
              <a:t>Beverage</a:t>
            </a:r>
            <a:r>
              <a:rPr lang="pt-BR" dirty="0" smtClean="0"/>
              <a:t> (em vez de mantê-lo (abstrato) para que ele possa calcular os custos associados com os condimentos  para uma determinada instância de bebida . As subclasses ainda irão substituir </a:t>
            </a:r>
            <a:r>
              <a:rPr lang="pt-BR" dirty="0" err="1" smtClean="0"/>
              <a:t>cost</a:t>
            </a:r>
            <a:r>
              <a:rPr lang="pt-BR" dirty="0" smtClean="0"/>
              <a:t>() , mas também irão invocar a </a:t>
            </a:r>
            <a:r>
              <a:rPr lang="pt-BR" dirty="0" err="1" smtClean="0"/>
              <a:t>superversão</a:t>
            </a:r>
            <a:r>
              <a:rPr lang="pt-BR" dirty="0" smtClean="0"/>
              <a:t> para poder calcular o custo total da bebida básica mais os custos dos condimentos adicionados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995936" y="6165304"/>
            <a:ext cx="514806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Esses obtém e definem os valores booleanos para os </a:t>
            </a:r>
            <a:r>
              <a:rPr lang="pt-BR" dirty="0" err="1" smtClean="0"/>
              <a:t>codimentos</a:t>
            </a:r>
            <a:endParaRPr lang="pt-BR" dirty="0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8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78098"/>
          </a:xfrm>
        </p:spPr>
        <p:txBody>
          <a:bodyPr/>
          <a:lstStyle/>
          <a:p>
            <a:r>
              <a:rPr lang="pt-BR" dirty="0"/>
              <a:t>Uma Sugestão para o problema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48"/>
            <a:ext cx="6689030" cy="4505596"/>
          </a:xfrm>
        </p:spPr>
      </p:pic>
      <p:sp>
        <p:nvSpPr>
          <p:cNvPr id="5" name="CaixaDeTexto 4"/>
          <p:cNvSpPr txBox="1"/>
          <p:nvPr/>
        </p:nvSpPr>
        <p:spPr>
          <a:xfrm>
            <a:off x="323528" y="1196752"/>
            <a:ext cx="3672408" cy="313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superclasse </a:t>
            </a:r>
            <a:r>
              <a:rPr lang="pt-BR" dirty="0" err="1" smtClean="0"/>
              <a:t>cost</a:t>
            </a:r>
            <a:r>
              <a:rPr lang="pt-BR" dirty="0" smtClean="0"/>
              <a:t>() irá calcular os custos de todos os condimentos, enquanto a </a:t>
            </a:r>
            <a:r>
              <a:rPr lang="pt-BR" dirty="0" err="1" smtClean="0"/>
              <a:t>cost</a:t>
            </a:r>
            <a:r>
              <a:rPr lang="pt-BR" dirty="0" smtClean="0"/>
              <a:t>() substituída  nas subclasses ira estender essa funcionalidade para incluir custos que especificam o tipo de bebida. Cada objeto </a:t>
            </a:r>
            <a:r>
              <a:rPr lang="pt-BR" dirty="0" err="1" smtClean="0"/>
              <a:t>cost</a:t>
            </a:r>
            <a:r>
              <a:rPr lang="pt-BR" dirty="0" smtClean="0"/>
              <a:t>() precisa computar o custo da bebida e depois adicionar os </a:t>
            </a:r>
            <a:r>
              <a:rPr lang="pt-BR" dirty="0" err="1" smtClean="0"/>
              <a:t>codimentos</a:t>
            </a:r>
            <a:r>
              <a:rPr lang="pt-BR" dirty="0" smtClean="0"/>
              <a:t> chamando a implementação da superclasse de </a:t>
            </a:r>
            <a:r>
              <a:rPr lang="pt-BR" dirty="0" err="1" smtClean="0"/>
              <a:t>cost</a:t>
            </a:r>
            <a:r>
              <a:rPr lang="pt-BR" dirty="0" smtClean="0"/>
              <a:t>()  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5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pt-BR" dirty="0" smtClean="0"/>
              <a:t>Método </a:t>
            </a:r>
            <a:r>
              <a:rPr lang="pt-BR" dirty="0" err="1" smtClean="0"/>
              <a:t>Cost</a:t>
            </a:r>
            <a:r>
              <a:rPr lang="pt-BR" dirty="0" smtClean="0"/>
              <a:t>()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7179110" cy="4069942"/>
          </a:xfrm>
        </p:spPr>
      </p:pic>
      <p:sp>
        <p:nvSpPr>
          <p:cNvPr id="5" name="CaixaDeTexto 4"/>
          <p:cNvSpPr txBox="1"/>
          <p:nvPr/>
        </p:nvSpPr>
        <p:spPr>
          <a:xfrm>
            <a:off x="467544" y="1196752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Pseudo-codigo</a:t>
            </a:r>
            <a:r>
              <a:rPr lang="pt-BR" dirty="0" smtClean="0"/>
              <a:t> em </a:t>
            </a:r>
            <a:r>
              <a:rPr lang="pt-BR" dirty="0" err="1" smtClean="0"/>
              <a:t>java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0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778098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Quais problemas esse designer pode ter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856984" cy="5472608"/>
          </a:xfrm>
        </p:spPr>
        <p:txBody>
          <a:bodyPr>
            <a:normAutofit/>
          </a:bodyPr>
          <a:lstStyle/>
          <a:p>
            <a:r>
              <a:rPr lang="pt-BR" sz="2800" dirty="0" smtClean="0"/>
              <a:t>Mudanças de preços dos condimentos irão nos forçar a alterar o código existente.</a:t>
            </a:r>
          </a:p>
          <a:p>
            <a:r>
              <a:rPr lang="pt-BR" sz="2800" dirty="0" smtClean="0"/>
              <a:t>Novos condimentos irão nos forçar a adicionar novos métodos e alterar o método de custo da superclasse</a:t>
            </a:r>
          </a:p>
          <a:p>
            <a:r>
              <a:rPr lang="pt-BR" sz="2800" dirty="0" smtClean="0"/>
              <a:t>Agora podemos ter novas bebidas. Para algumas dessas bebidas (chá gelado), os condimentos podem não ser apropriados, mas a subclasse </a:t>
            </a:r>
            <a:r>
              <a:rPr lang="pt-BR" sz="2800" dirty="0" err="1" smtClean="0"/>
              <a:t>Tea</a:t>
            </a:r>
            <a:r>
              <a:rPr lang="pt-BR" sz="2800" dirty="0" smtClean="0"/>
              <a:t> (chá) ainda irá herdar os </a:t>
            </a:r>
            <a:r>
              <a:rPr lang="pt-BR" sz="2800" dirty="0" err="1" smtClean="0"/>
              <a:t>metodos</a:t>
            </a:r>
            <a:r>
              <a:rPr lang="pt-BR" sz="2800" dirty="0" smtClean="0"/>
              <a:t> como </a:t>
            </a:r>
            <a:r>
              <a:rPr lang="pt-BR" sz="2800" dirty="0" err="1" smtClean="0"/>
              <a:t>hasWhip</a:t>
            </a:r>
            <a:r>
              <a:rPr lang="pt-BR" sz="2800" dirty="0" smtClean="0"/>
              <a:t> .</a:t>
            </a:r>
          </a:p>
          <a:p>
            <a:r>
              <a:rPr lang="pt-BR" sz="2800" dirty="0" smtClean="0"/>
              <a:t> É se um cliente quiser um moca duplo ?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Reflexão uso da Herança e Composição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47260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 smtClean="0"/>
              <a:t>	A herança é um recurso muito poderoso na orientação a objetos, mas nem sempre leva aos designer mais flexíveis e sustentáveis. Pode-se herdar comportamentos em tempo de execução por meio da composição e delegação. Quando </a:t>
            </a:r>
            <a:r>
              <a:rPr lang="pt-BR" dirty="0"/>
              <a:t>herdo um comportamento por meio de subclasses, esse comportamento a definido estaticamente no tempo de </a:t>
            </a:r>
            <a:r>
              <a:rPr lang="pt-BR" dirty="0" smtClean="0"/>
              <a:t>compilação. Além </a:t>
            </a:r>
            <a:r>
              <a:rPr lang="pt-BR" dirty="0"/>
              <a:t>disso, todas as subclasses devem herdar o mesmo comportamento. No entanto, se eu puder estender o comportamento de um objeto por meio da </a:t>
            </a:r>
            <a:r>
              <a:rPr lang="pt-BR" dirty="0" smtClean="0"/>
              <a:t>composição, </a:t>
            </a:r>
            <a:r>
              <a:rPr lang="pt-BR" dirty="0"/>
              <a:t>poderei fazer isso dinamicamente em tempo de </a:t>
            </a:r>
            <a:r>
              <a:rPr lang="pt-BR" dirty="0" smtClean="0"/>
              <a:t>execução.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5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Reflexão uso </a:t>
            </a:r>
            <a:r>
              <a:rPr lang="pt-BR" dirty="0" smtClean="0"/>
              <a:t>Composição referente a manutenção do código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600201"/>
            <a:ext cx="8784976" cy="3629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 smtClean="0"/>
              <a:t>	 </a:t>
            </a:r>
            <a:r>
              <a:rPr lang="pt-BR" sz="2800" dirty="0"/>
              <a:t>Ao compor os objetos de forma </a:t>
            </a:r>
            <a:r>
              <a:rPr lang="pt-BR" sz="2800" dirty="0" smtClean="0"/>
              <a:t>dinâmica, </a:t>
            </a:r>
            <a:r>
              <a:rPr lang="pt-BR" sz="2800" dirty="0"/>
              <a:t>posso adicionar nova funcionalidade escrevendo um </a:t>
            </a:r>
            <a:r>
              <a:rPr lang="pt-BR" sz="2800" dirty="0" smtClean="0"/>
              <a:t>código </a:t>
            </a:r>
            <a:r>
              <a:rPr lang="pt-BR" sz="2800" dirty="0"/>
              <a:t>novo em vez de alterar o </a:t>
            </a:r>
            <a:r>
              <a:rPr lang="pt-BR" sz="2800" dirty="0" smtClean="0"/>
              <a:t>código </a:t>
            </a:r>
            <a:r>
              <a:rPr lang="pt-BR" sz="2800" dirty="0"/>
              <a:t>existente. Como </a:t>
            </a:r>
            <a:r>
              <a:rPr lang="pt-BR" sz="2800" dirty="0" smtClean="0"/>
              <a:t>não </a:t>
            </a:r>
            <a:r>
              <a:rPr lang="pt-BR" sz="2800" dirty="0"/>
              <a:t>estou alterando o </a:t>
            </a:r>
            <a:r>
              <a:rPr lang="pt-BR" sz="2800" dirty="0" smtClean="0"/>
              <a:t>código </a:t>
            </a:r>
            <a:r>
              <a:rPr lang="pt-BR" sz="2800" dirty="0"/>
              <a:t>existente, as chances de introduzir erros ou causar efeitos colaterais indesejados no </a:t>
            </a:r>
            <a:r>
              <a:rPr lang="pt-BR" sz="2800" dirty="0" smtClean="0"/>
              <a:t>código </a:t>
            </a:r>
            <a:r>
              <a:rPr lang="pt-BR" sz="2800" dirty="0"/>
              <a:t>preexistente </a:t>
            </a:r>
            <a:r>
              <a:rPr lang="pt-BR" sz="2800" dirty="0" smtClean="0"/>
              <a:t>são </a:t>
            </a:r>
            <a:r>
              <a:rPr lang="pt-BR" sz="2800" dirty="0"/>
              <a:t>muito reduzidas.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Princípio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80729"/>
            <a:ext cx="8784976" cy="1152128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 smtClean="0"/>
              <a:t>As classes devem estar abertas para extensão mas fechadas para modificação. Pois as classes já foram testadas e homologadas, caso haja alteração será necessário realizar novos testes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6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2926"/>
            <a:ext cx="8229600" cy="778098"/>
          </a:xfrm>
        </p:spPr>
        <p:txBody>
          <a:bodyPr/>
          <a:lstStyle/>
          <a:p>
            <a:r>
              <a:rPr lang="pt-BR" dirty="0" smtClean="0"/>
              <a:t>O padrão </a:t>
            </a:r>
            <a:r>
              <a:rPr lang="pt-BR" dirty="0" err="1" smtClean="0"/>
              <a:t>Decorator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836712"/>
            <a:ext cx="8748464" cy="5616624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 smtClean="0"/>
              <a:t>Para representar </a:t>
            </a:r>
            <a:r>
              <a:rPr lang="pt-BR" sz="2400" dirty="0"/>
              <a:t>nosso esquema de </a:t>
            </a:r>
            <a:r>
              <a:rPr lang="pt-BR" sz="2400" dirty="0" smtClean="0"/>
              <a:t>preço </a:t>
            </a:r>
            <a:r>
              <a:rPr lang="pt-BR" sz="2400" dirty="0"/>
              <a:t>de bebida mais condimentos com </a:t>
            </a:r>
            <a:r>
              <a:rPr lang="pt-BR" sz="2400" dirty="0" smtClean="0"/>
              <a:t>herança não </a:t>
            </a:r>
            <a:r>
              <a:rPr lang="pt-BR" sz="2400" dirty="0"/>
              <a:t>funciona muito bem - obtemos </a:t>
            </a:r>
            <a:r>
              <a:rPr lang="pt-BR" sz="2400" dirty="0" smtClean="0"/>
              <a:t>explosões </a:t>
            </a:r>
            <a:r>
              <a:rPr lang="pt-BR" sz="2400" dirty="0"/>
              <a:t>de classe, projetos </a:t>
            </a:r>
            <a:r>
              <a:rPr lang="pt-BR" sz="2400" dirty="0" smtClean="0"/>
              <a:t>rígidos ou </a:t>
            </a:r>
            <a:r>
              <a:rPr lang="pt-BR" sz="2400" dirty="0"/>
              <a:t>adicionamos funcionalidade </a:t>
            </a:r>
            <a:r>
              <a:rPr lang="pt-BR" sz="2400" i="1" dirty="0"/>
              <a:t>a </a:t>
            </a:r>
            <a:r>
              <a:rPr lang="pt-BR" sz="2400" dirty="0"/>
              <a:t>base que </a:t>
            </a:r>
            <a:r>
              <a:rPr lang="pt-BR" sz="2400" dirty="0" smtClean="0"/>
              <a:t>não é</a:t>
            </a:r>
            <a:r>
              <a:rPr lang="pt-BR" sz="2400" i="1" dirty="0" smtClean="0"/>
              <a:t> </a:t>
            </a:r>
            <a:r>
              <a:rPr lang="pt-BR" sz="2400" dirty="0"/>
              <a:t>apropriada para algumas subclasses.</a:t>
            </a:r>
          </a:p>
          <a:p>
            <a:pPr algn="just"/>
            <a:r>
              <a:rPr lang="pt-BR" sz="2400" dirty="0" smtClean="0"/>
              <a:t>Então, </a:t>
            </a:r>
            <a:r>
              <a:rPr lang="pt-BR" sz="2400" dirty="0"/>
              <a:t>isto </a:t>
            </a:r>
            <a:r>
              <a:rPr lang="pt-BR" sz="2400" i="1" dirty="0"/>
              <a:t>e </a:t>
            </a:r>
            <a:r>
              <a:rPr lang="pt-BR" sz="2400" dirty="0"/>
              <a:t>o que faremos: vamos </a:t>
            </a:r>
            <a:r>
              <a:rPr lang="pt-BR" sz="2400" dirty="0" smtClean="0"/>
              <a:t>começar </a:t>
            </a:r>
            <a:r>
              <a:rPr lang="pt-BR" sz="2400" dirty="0"/>
              <a:t>com uma bebida </a:t>
            </a:r>
            <a:r>
              <a:rPr lang="pt-BR" sz="2400" dirty="0" smtClean="0"/>
              <a:t>e "decora-la</a:t>
            </a:r>
            <a:r>
              <a:rPr lang="pt-BR" sz="2400" dirty="0"/>
              <a:t>" com os condimentos no tempo de </a:t>
            </a:r>
            <a:r>
              <a:rPr lang="pt-BR" sz="2400" dirty="0" smtClean="0"/>
              <a:t>execução. </a:t>
            </a:r>
            <a:r>
              <a:rPr lang="pt-BR" sz="2400" dirty="0"/>
              <a:t>Por exemplo, se o cliente quiser um </a:t>
            </a:r>
            <a:r>
              <a:rPr lang="pt-BR" sz="2400" dirty="0" smtClean="0"/>
              <a:t>café </a:t>
            </a:r>
            <a:r>
              <a:rPr lang="pt-BR" sz="2400" dirty="0"/>
              <a:t>com moca e creme, iremos</a:t>
            </a:r>
            <a:r>
              <a:rPr lang="pt-BR" sz="2400" dirty="0" smtClean="0"/>
              <a:t>:</a:t>
            </a:r>
          </a:p>
          <a:p>
            <a:pPr algn="just"/>
            <a:endParaRPr lang="pt-BR" sz="2400" dirty="0"/>
          </a:p>
          <a:p>
            <a:r>
              <a:rPr lang="en-US" sz="2400" b="1" dirty="0" err="1" smtClean="0"/>
              <a:t>Pegar</a:t>
            </a:r>
            <a:r>
              <a:rPr lang="en-US" sz="2400" b="1" dirty="0" smtClean="0"/>
              <a:t> </a:t>
            </a:r>
            <a:r>
              <a:rPr lang="en-US" sz="2400" b="1" dirty="0"/>
              <a:t>um </a:t>
            </a:r>
            <a:r>
              <a:rPr lang="en-US" sz="2400" b="1" dirty="0" err="1"/>
              <a:t>objeto</a:t>
            </a:r>
            <a:r>
              <a:rPr lang="en-US" sz="2400" b="1" dirty="0"/>
              <a:t> </a:t>
            </a:r>
            <a:r>
              <a:rPr lang="en-US" sz="2400" b="1" dirty="0" err="1"/>
              <a:t>DarkRoast</a:t>
            </a:r>
            <a:endParaRPr lang="en-US" sz="2400" b="1" dirty="0"/>
          </a:p>
          <a:p>
            <a:r>
              <a:rPr lang="pt-BR" sz="2400" b="1" dirty="0" smtClean="0"/>
              <a:t>Decorá-lo </a:t>
            </a:r>
            <a:r>
              <a:rPr lang="pt-BR" sz="2400" b="1" dirty="0"/>
              <a:t>com um objeto Mocha</a:t>
            </a:r>
          </a:p>
          <a:p>
            <a:r>
              <a:rPr lang="pt-BR" sz="2400" b="1" dirty="0"/>
              <a:t>Decora-lo com um objeto </a:t>
            </a:r>
            <a:r>
              <a:rPr lang="pt-BR" sz="2400" b="1" dirty="0" err="1" smtClean="0"/>
              <a:t>Whip</a:t>
            </a:r>
            <a:r>
              <a:rPr lang="pt-BR" sz="2400" b="1" dirty="0" smtClean="0"/>
              <a:t> (creme)</a:t>
            </a:r>
            <a:endParaRPr lang="pt-BR" sz="2400" b="1" dirty="0"/>
          </a:p>
          <a:p>
            <a:r>
              <a:rPr lang="pt-BR" sz="2400" b="1" dirty="0"/>
              <a:t>Chamar o </a:t>
            </a:r>
            <a:r>
              <a:rPr lang="pt-BR" sz="2400" b="1" dirty="0" smtClean="0"/>
              <a:t>método </a:t>
            </a:r>
            <a:r>
              <a:rPr lang="pt-BR" sz="2400" b="1" dirty="0" err="1"/>
              <a:t>cost</a:t>
            </a:r>
            <a:r>
              <a:rPr lang="pt-BR" sz="2400" b="1" dirty="0"/>
              <a:t>() e contar com a </a:t>
            </a:r>
            <a:r>
              <a:rPr lang="pt-BR" sz="2400" b="1" dirty="0" smtClean="0"/>
              <a:t>delegação </a:t>
            </a:r>
            <a:r>
              <a:rPr lang="pt-BR" sz="2400" b="1" dirty="0"/>
              <a:t>para adicionar os custos com condimentos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6A28-B939-4C93-A3A3-C7DE178FD153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6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682D71090ADD4D91AEC6976A04B5FE" ma:contentTypeVersion="6" ma:contentTypeDescription="Crie um novo documento." ma:contentTypeScope="" ma:versionID="db79847343cd00ce250691872030c1c7">
  <xsd:schema xmlns:xsd="http://www.w3.org/2001/XMLSchema" xmlns:xs="http://www.w3.org/2001/XMLSchema" xmlns:p="http://schemas.microsoft.com/office/2006/metadata/properties" xmlns:ns2="8787d95d-9f79-4473-ad43-b5df21c5260d" targetNamespace="http://schemas.microsoft.com/office/2006/metadata/properties" ma:root="true" ma:fieldsID="5c92c1d7df38c980a0fb91627a53ebaa" ns2:_="">
    <xsd:import namespace="8787d95d-9f79-4473-ad43-b5df21c526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87d95d-9f79-4473-ad43-b5df21c526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180671-EAF4-4015-95B0-5207A3E7CB25}"/>
</file>

<file path=customXml/itemProps2.xml><?xml version="1.0" encoding="utf-8"?>
<ds:datastoreItem xmlns:ds="http://schemas.openxmlformats.org/officeDocument/2006/customXml" ds:itemID="{4171B2D1-7ED0-45DA-8DEB-AAB4B9EC4418}"/>
</file>

<file path=customXml/itemProps3.xml><?xml version="1.0" encoding="utf-8"?>
<ds:datastoreItem xmlns:ds="http://schemas.openxmlformats.org/officeDocument/2006/customXml" ds:itemID="{6BFB4C59-5708-49C8-B66B-9935EEC18CFC}"/>
</file>

<file path=docProps/app.xml><?xml version="1.0" encoding="utf-8"?>
<Properties xmlns="http://schemas.openxmlformats.org/officeDocument/2006/extended-properties" xmlns:vt="http://schemas.openxmlformats.org/officeDocument/2006/docPropsVTypes">
  <TotalTime>8622</TotalTime>
  <Words>23063</Words>
  <Application>Microsoft Office PowerPoint</Application>
  <PresentationFormat>Apresentação na tela (4:3)</PresentationFormat>
  <Paragraphs>2554</Paragraphs>
  <Slides>434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434</vt:i4>
      </vt:variant>
    </vt:vector>
  </HeadingPairs>
  <TitlesOfParts>
    <vt:vector size="437" baseType="lpstr">
      <vt:lpstr>Arial</vt:lpstr>
      <vt:lpstr>Calibri</vt:lpstr>
      <vt:lpstr>Tema do Office</vt:lpstr>
      <vt:lpstr>Padrões de Projeto</vt:lpstr>
      <vt:lpstr>Padrões de Projeto</vt:lpstr>
      <vt:lpstr>Vamos Analisar o Aplicativo Duck</vt:lpstr>
      <vt:lpstr>Vamos Analisar o Aplicativo Duck</vt:lpstr>
      <vt:lpstr>Fazendo os Patos Voarem</vt:lpstr>
      <vt:lpstr>Mas alguma coisa deu errado</vt:lpstr>
      <vt:lpstr>Mas alguma coisa deu errado</vt:lpstr>
      <vt:lpstr>Uma possível solução</vt:lpstr>
      <vt:lpstr>Que tal uma interface</vt:lpstr>
      <vt:lpstr>Que tal uma interface</vt:lpstr>
      <vt:lpstr>A interface</vt:lpstr>
      <vt:lpstr>Problemas desse Designer</vt:lpstr>
      <vt:lpstr>O que você faria</vt:lpstr>
      <vt:lpstr>Constante no Desenvolvimento de Software</vt:lpstr>
      <vt:lpstr>Princípio de Projeto</vt:lpstr>
      <vt:lpstr>Separando o que muda do que fica igual</vt:lpstr>
      <vt:lpstr>Desenvolvendo os comportamentos de Duck</vt:lpstr>
      <vt:lpstr>Programa para uma interface não para uma implementação</vt:lpstr>
      <vt:lpstr>Programa para uma interface não para uma implementação</vt:lpstr>
      <vt:lpstr>Programa para uma interface não para uma implementação</vt:lpstr>
      <vt:lpstr>Programa para uma interface não para uma implementação</vt:lpstr>
      <vt:lpstr>Implementando os comportamentos de Duck</vt:lpstr>
      <vt:lpstr>Apresentando a solução para o problema do Pato</vt:lpstr>
      <vt:lpstr>1ºPadrão: STRATEGY</vt:lpstr>
      <vt:lpstr>Testando o código Duck</vt:lpstr>
      <vt:lpstr>Códigos</vt:lpstr>
      <vt:lpstr>Códigos</vt:lpstr>
      <vt:lpstr>Códigos</vt:lpstr>
      <vt:lpstr>Códigos</vt:lpstr>
      <vt:lpstr>O poder de um vocabulário de padrão compartilhado</vt:lpstr>
      <vt:lpstr>O poder de um vocabulário de padrão compartilhado</vt:lpstr>
      <vt:lpstr>2º Padrão: Observer</vt:lpstr>
      <vt:lpstr>Padrão Observer</vt:lpstr>
      <vt:lpstr>Padrão Observer</vt:lpstr>
      <vt:lpstr>Padrão Observer</vt:lpstr>
      <vt:lpstr>Vida do Padrão Observer</vt:lpstr>
      <vt:lpstr>Vida do Padrão  Observer</vt:lpstr>
      <vt:lpstr>Vida do Padrão  Observer</vt:lpstr>
      <vt:lpstr>Vida do Padrão  Observer</vt:lpstr>
      <vt:lpstr>Vida do Padrão  Observer</vt:lpstr>
      <vt:lpstr>Vida do Padrão  Observer</vt:lpstr>
      <vt:lpstr>Uma história sobre observador</vt:lpstr>
      <vt:lpstr>Definição do Padrão Observer</vt:lpstr>
      <vt:lpstr>Diagrama de Classe</vt:lpstr>
      <vt:lpstr>Visão Geral do Aplicativo Weather Monitor</vt:lpstr>
      <vt:lpstr>Visão Geral do Aplicativo Weather Monitor</vt:lpstr>
      <vt:lpstr>Despacotando a classe WeatherData</vt:lpstr>
      <vt:lpstr>O que sabemos até agora</vt:lpstr>
      <vt:lpstr>Dando uma primeira OLHADA mal orientada na Estação Meteorológica</vt:lpstr>
      <vt:lpstr>Dando uma primeira OLHADA mal orientada na Estação Meteorológica</vt:lpstr>
      <vt:lpstr>O que está errado com nossa implementação</vt:lpstr>
      <vt:lpstr>Desenvolvendo a Estação Meteorológica</vt:lpstr>
      <vt:lpstr>Implementando a Estação Meteorológica</vt:lpstr>
      <vt:lpstr>Implementando a Interface Subject em WeatherData</vt:lpstr>
      <vt:lpstr>Implementando a Interface Subject em WeatherData</vt:lpstr>
      <vt:lpstr>Implementando a Interface Subject em WeatherData</vt:lpstr>
      <vt:lpstr>Vamos construir os elementos de exibição</vt:lpstr>
      <vt:lpstr>Coloque a estação Meteorológica em Funcionamento</vt:lpstr>
      <vt:lpstr>Executando o código</vt:lpstr>
      <vt:lpstr>Classe índice de Aquecimento</vt:lpstr>
      <vt:lpstr>Executando o código com índice de aquecimento</vt:lpstr>
      <vt:lpstr>Como o Padrão interno de Java funciona</vt:lpstr>
      <vt:lpstr>Como o padrão Observer interno no Java</vt:lpstr>
      <vt:lpstr>Para um Object se tornar um observador</vt:lpstr>
      <vt:lpstr>Para Observable enviar notificações</vt:lpstr>
      <vt:lpstr>Para um Observador receber notificações</vt:lpstr>
      <vt:lpstr>Para um Observador receber notificações</vt:lpstr>
      <vt:lpstr>Para um Observador receber notificações</vt:lpstr>
      <vt:lpstr>Para um Observador receber notificações</vt:lpstr>
      <vt:lpstr>Retrabalhando a Estação Meteorológica no suporte interno</vt:lpstr>
      <vt:lpstr>Retrabalhando a Estação Meteorológica no suporte interno</vt:lpstr>
      <vt:lpstr>Retrabalhando CurrentConditionsDisplay</vt:lpstr>
      <vt:lpstr>Executando o novo código</vt:lpstr>
      <vt:lpstr>Você notou alguma diferença</vt:lpstr>
      <vt:lpstr>Nunca dependa da ordem de avaliação das notificações de observer</vt:lpstr>
      <vt:lpstr>O java.util.Observable não viola nosso princípio de designer O de programar para interfaces, e não para implementação</vt:lpstr>
      <vt:lpstr>Observable é uma classe</vt:lpstr>
      <vt:lpstr>Observer protege métodos cruciais</vt:lpstr>
      <vt:lpstr>O que fazer ?</vt:lpstr>
      <vt:lpstr>Outros lugares onde você irá encontrar o Padrão Observer no JDK</vt:lpstr>
      <vt:lpstr>Um pequeno histórico</vt:lpstr>
      <vt:lpstr>Aplicativo</vt:lpstr>
      <vt:lpstr>Código</vt:lpstr>
      <vt:lpstr>Princípios de Projetos</vt:lpstr>
      <vt:lpstr>O padrão Decorator</vt:lpstr>
      <vt:lpstr>O padrão Decorator</vt:lpstr>
      <vt:lpstr>Bem – Vindo ao Starbuzz Coffee</vt:lpstr>
      <vt:lpstr>Starbuzz Coffee – Diagrama de Classes</vt:lpstr>
      <vt:lpstr>Starbuzz Coffee – Diagrama de Classes</vt:lpstr>
      <vt:lpstr>Starbuzz Coffee – Diagrama de Classes</vt:lpstr>
      <vt:lpstr>Considerações sobre o diagrama de classes</vt:lpstr>
      <vt:lpstr>Uma Sugestão para o problema</vt:lpstr>
      <vt:lpstr>Uma Sugestão para o problema</vt:lpstr>
      <vt:lpstr>Método Cost()</vt:lpstr>
      <vt:lpstr>Quais problemas esse designer pode ter ?</vt:lpstr>
      <vt:lpstr>Reflexão uso da Herança e Composição</vt:lpstr>
      <vt:lpstr>Reflexão uso Composição referente a manutenção do código</vt:lpstr>
      <vt:lpstr>Princípio de Projeto</vt:lpstr>
      <vt:lpstr>O padrão Decorator</vt:lpstr>
      <vt:lpstr>Construindo um pedido de bebidas com decoradores</vt:lpstr>
      <vt:lpstr>Construindo um pedido de bebidas com decoradores</vt:lpstr>
      <vt:lpstr>Construindo um pedido de bebidas com decoradores</vt:lpstr>
      <vt:lpstr>Ok, isso é o que sabemos até agora</vt:lpstr>
      <vt:lpstr>Definição do Padrão Decorator</vt:lpstr>
      <vt:lpstr>Diagrama de Classe</vt:lpstr>
      <vt:lpstr>Decorando nossas bebidas</vt:lpstr>
      <vt:lpstr>Escrevendo o código Starbuzz</vt:lpstr>
      <vt:lpstr>Escrevendo o código Starbuzz</vt:lpstr>
      <vt:lpstr>Codificando Bebidas</vt:lpstr>
      <vt:lpstr>Codificando Bebidas</vt:lpstr>
      <vt:lpstr>Codificando Bebidas</vt:lpstr>
      <vt:lpstr>Codificando os Condimentos</vt:lpstr>
      <vt:lpstr>Codificando os Condimentos</vt:lpstr>
      <vt:lpstr>Servindo alguns cafés</vt:lpstr>
      <vt:lpstr>Testando o programa</vt:lpstr>
      <vt:lpstr>Decoradores do mundo real: Java I/O</vt:lpstr>
      <vt:lpstr>Decoradores do mundo real: Java I/O</vt:lpstr>
      <vt:lpstr>Decorando as classes java.io</vt:lpstr>
      <vt:lpstr>Escrevendo seu próprio Decorador Java I/O</vt:lpstr>
      <vt:lpstr>Escrevendo seu próprio Decorador Java I/O</vt:lpstr>
      <vt:lpstr>Arquivo de Saida</vt:lpstr>
      <vt:lpstr>Padrão Factory</vt:lpstr>
      <vt:lpstr>Comando new</vt:lpstr>
      <vt:lpstr>Comando new</vt:lpstr>
      <vt:lpstr>O que há de errado com “new” ?</vt:lpstr>
      <vt:lpstr>O que há de errado com “new” ?</vt:lpstr>
      <vt:lpstr>Identificando os aspectos que variam</vt:lpstr>
      <vt:lpstr>Mas você precisa de mais do que um tipo de pizza</vt:lpstr>
      <vt:lpstr>Mas existe uma pressão para adicionar mais tipos de pizza</vt:lpstr>
      <vt:lpstr>Mas existe uma pressão para adicionar mais tipos de pizza</vt:lpstr>
      <vt:lpstr>Mas existe uma pressão para adicionar mais tipos de pizza</vt:lpstr>
      <vt:lpstr>Encapsulando a criação de objetos</vt:lpstr>
      <vt:lpstr>Encapsulando a criação de objetos</vt:lpstr>
      <vt:lpstr>O Objeto Factory</vt:lpstr>
      <vt:lpstr>Construindo uma simple factory de pizzas</vt:lpstr>
      <vt:lpstr>Construindo uma simple factory de pizzas</vt:lpstr>
      <vt:lpstr>Retrabalhando o PizzaStore</vt:lpstr>
      <vt:lpstr>A Simple Factory </vt:lpstr>
      <vt:lpstr>Franqueando a pizzaria</vt:lpstr>
      <vt:lpstr>Franqueando a pizzaria</vt:lpstr>
      <vt:lpstr>Vimos uma abordagem</vt:lpstr>
      <vt:lpstr>Vimos uma abordagem</vt:lpstr>
      <vt:lpstr>Mas você precisa de mais controle de qualidade</vt:lpstr>
      <vt:lpstr>Mas você precisa de mais controle de qualidade</vt:lpstr>
      <vt:lpstr>Um framework para a Pizzaria</vt:lpstr>
      <vt:lpstr>Um framework para a Pizzaria</vt:lpstr>
      <vt:lpstr>Um framework para a Pizzaria</vt:lpstr>
      <vt:lpstr>Deixando as subclasses decidirem</vt:lpstr>
      <vt:lpstr>Diagrama de Classes</vt:lpstr>
      <vt:lpstr>Códigos</vt:lpstr>
      <vt:lpstr>Analisando as classes</vt:lpstr>
      <vt:lpstr>Analisando as classes</vt:lpstr>
      <vt:lpstr>Vamos criar uma PizzaStore</vt:lpstr>
      <vt:lpstr>Estilo regional de Nova York</vt:lpstr>
      <vt:lpstr>Declarando um método Factory</vt:lpstr>
      <vt:lpstr>Declarando um método factory</vt:lpstr>
      <vt:lpstr>Declarando um método factory</vt:lpstr>
      <vt:lpstr>Vejamos como isso funciona: pedindo pizza com o método fábrica de Pizzas</vt:lpstr>
      <vt:lpstr>Então, como eles pedem ? </vt:lpstr>
      <vt:lpstr>Vamos ver como essas pizzas são realmente feitas para pedir.</vt:lpstr>
      <vt:lpstr>Vamos ver como essas pizzas são realmente feitas para pedir.</vt:lpstr>
      <vt:lpstr>Vamos escrever o código da Pizza</vt:lpstr>
      <vt:lpstr>Escrevendo o código de Pizza de queijo  no estilo de NY</vt:lpstr>
      <vt:lpstr>Escrevendo o código de Pizza de queijo  no estilo de Chicago</vt:lpstr>
      <vt:lpstr>Vamos testar o código</vt:lpstr>
      <vt:lpstr>Vamos Testar o Código</vt:lpstr>
      <vt:lpstr>Vamos conhecer o padrão Factory Method</vt:lpstr>
      <vt:lpstr>Vamos conhecer o padrão Factory Method</vt:lpstr>
      <vt:lpstr>Vamos conhecer o padrão Factory Method</vt:lpstr>
      <vt:lpstr>Outra perspectiva: hierarquia de classes paralelas</vt:lpstr>
      <vt:lpstr>Outra perspectiva: hierarquia de classes paralelas</vt:lpstr>
      <vt:lpstr>O padrão Factory definido</vt:lpstr>
      <vt:lpstr>O Padrão Factory Method</vt:lpstr>
      <vt:lpstr>O Padrão Factory Method</vt:lpstr>
      <vt:lpstr>O Padrão Factory Method</vt:lpstr>
      <vt:lpstr>Qual a vantagem do Padrão Factory Method quando você tem apenas um ConcreteCreator?</vt:lpstr>
      <vt:lpstr>Uma pizzaria muito dependente</vt:lpstr>
      <vt:lpstr>Uma pizzaria muito dependente</vt:lpstr>
      <vt:lpstr>Analisando as dependências dos objetos</vt:lpstr>
      <vt:lpstr>Analisando a dependência de objetos</vt:lpstr>
      <vt:lpstr>O Principio da Inversão de Dependência</vt:lpstr>
      <vt:lpstr>O Princípio da Inversão de Dependência</vt:lpstr>
      <vt:lpstr>Aplicando o Princípio</vt:lpstr>
      <vt:lpstr>Aplicando o Princípio</vt:lpstr>
      <vt:lpstr>Aplicando o Princípio</vt:lpstr>
      <vt:lpstr>Onde esta a "inversão" no Princípio da Inversão Dependência? </vt:lpstr>
      <vt:lpstr>Invertendo o Pensamento</vt:lpstr>
      <vt:lpstr>Invertendo o Pensamento</vt:lpstr>
      <vt:lpstr>Algumas diretrizes para ajudar a seguir o Princípio de Inversão de dependência</vt:lpstr>
      <vt:lpstr>Algumas diretrizes para ajudar a seguir o Princípio de Inversão de dependência</vt:lpstr>
      <vt:lpstr>Algumas diretrizes para ajudar a seguir o Princípio de Inversão de dependência</vt:lpstr>
      <vt:lpstr>Algumas diretrizes para ajudar a seguir o princípio de Inversão de dependência</vt:lpstr>
      <vt:lpstr>De volta a PizzaStore</vt:lpstr>
      <vt:lpstr>Garantindo a consistência de seus ingredientes</vt:lpstr>
      <vt:lpstr>Garantindo a consistência de seus ingredientes</vt:lpstr>
      <vt:lpstr>Família de Ingredientes</vt:lpstr>
      <vt:lpstr>Família de Ingredientes</vt:lpstr>
      <vt:lpstr>Construindo nossas fábricas de ingredientes</vt:lpstr>
      <vt:lpstr>Vamos começas definindo uma interface para ingredientes</vt:lpstr>
      <vt:lpstr>O que será feito</vt:lpstr>
      <vt:lpstr>Construindo a Fabrica de ingredientes de Nova York</vt:lpstr>
      <vt:lpstr>Construindo a Fabrica de ingredientes de Nova York</vt:lpstr>
      <vt:lpstr>Retrabalhando as Pizzas</vt:lpstr>
      <vt:lpstr>Retrabalhando as Pizzas</vt:lpstr>
      <vt:lpstr>Retrabalhando as Pizzas</vt:lpstr>
      <vt:lpstr>Analisando o código</vt:lpstr>
      <vt:lpstr>Vamos verificar a ClamPizza</vt:lpstr>
      <vt:lpstr>Revisando nossa Pizzaria</vt:lpstr>
      <vt:lpstr>Revisando nossa Pizzaria</vt:lpstr>
      <vt:lpstr>O que Fizemos ?</vt:lpstr>
      <vt:lpstr>O que Fizemos</vt:lpstr>
      <vt:lpstr>Pedidos de Pizza</vt:lpstr>
      <vt:lpstr>Pedidos de Pizza</vt:lpstr>
      <vt:lpstr>O padrão Factory definido</vt:lpstr>
      <vt:lpstr>Padrão Abstract Factory definido</vt:lpstr>
      <vt:lpstr>Padrão Abstract Factory definido</vt:lpstr>
      <vt:lpstr>Comparação entre factory Method e Abstract Factory</vt:lpstr>
      <vt:lpstr>Comparação entre Factory Method e Abstract Factory</vt:lpstr>
      <vt:lpstr>Ferramentas para sua caixa de ferramentas de projeto</vt:lpstr>
      <vt:lpstr>Princípios de OO</vt:lpstr>
      <vt:lpstr>Pontos Importantes</vt:lpstr>
      <vt:lpstr>O Padrão Singleton</vt:lpstr>
      <vt:lpstr>Padrão Singleton</vt:lpstr>
      <vt:lpstr>Porque desenvolver uma classe para um objeto único</vt:lpstr>
      <vt:lpstr>Porque desenvolver uma classe para um objeto único</vt:lpstr>
      <vt:lpstr>Quais desvantagens</vt:lpstr>
      <vt:lpstr>Um breve exercício Socrático</vt:lpstr>
      <vt:lpstr>Um breve exercício Socrático</vt:lpstr>
      <vt:lpstr>Um breve exercício Socrático</vt:lpstr>
      <vt:lpstr>Um breve exercício Socrático</vt:lpstr>
      <vt:lpstr>Um breve exercício Socrático</vt:lpstr>
      <vt:lpstr>Um breve exercício Socrático</vt:lpstr>
      <vt:lpstr>Um breve exercício Socrático</vt:lpstr>
      <vt:lpstr>Um breve exercício Socrático</vt:lpstr>
      <vt:lpstr>Dissecando a Implementação clássica do Padrão Singleton</vt:lpstr>
      <vt:lpstr>Analisando o Trecho do codigo</vt:lpstr>
      <vt:lpstr>Características do Padrão de Projeto Singleton</vt:lpstr>
      <vt:lpstr>Características do Padrão de Projeto Singleton</vt:lpstr>
      <vt:lpstr>Uma fábrica de chocolate</vt:lpstr>
      <vt:lpstr>Uma fábrica de chocolate</vt:lpstr>
      <vt:lpstr>Uma suposição.</vt:lpstr>
      <vt:lpstr>A definição do Padrão Singleton</vt:lpstr>
      <vt:lpstr>A definição do Padrão Singleton</vt:lpstr>
      <vt:lpstr>Vejamos o diagrama de classes</vt:lpstr>
      <vt:lpstr>Escrevendo a Classe Singleton</vt:lpstr>
      <vt:lpstr>Implementando a classe CoolerSingleton</vt:lpstr>
      <vt:lpstr>Implementando a classe HooterSingleton </vt:lpstr>
      <vt:lpstr>Implementando a SingletonTesteDrive</vt:lpstr>
      <vt:lpstr>Definindo o Padrão Singleton</vt:lpstr>
      <vt:lpstr>Características desse padrão</vt:lpstr>
      <vt:lpstr>O Padrão Command</vt:lpstr>
      <vt:lpstr>Encapsulando a chamada de Métodos</vt:lpstr>
      <vt:lpstr>Vamos examinar  um controle remoto</vt:lpstr>
      <vt:lpstr>Examinando as classes de vendedor</vt:lpstr>
      <vt:lpstr>Examinando as classes </vt:lpstr>
      <vt:lpstr>Examinando as classes </vt:lpstr>
      <vt:lpstr>Analisando as classes</vt:lpstr>
      <vt:lpstr>Uma breve introdução ao Padrão Command</vt:lpstr>
      <vt:lpstr>Agora vamos examinar mais detalhamente a interação</vt:lpstr>
      <vt:lpstr>Papéis de responsabilidades no Restaurante Objetolândia </vt:lpstr>
      <vt:lpstr>Papéis de responsabilidades no Restaurante Objetolândia </vt:lpstr>
      <vt:lpstr>Papéis de responsabilidades no Restaurante Objetolândia </vt:lpstr>
      <vt:lpstr>Do restaurante ao padrão Command</vt:lpstr>
      <vt:lpstr>Quem faz o que </vt:lpstr>
      <vt:lpstr>Nosso primeiro objeto de comando</vt:lpstr>
      <vt:lpstr>Implementando a interface comando</vt:lpstr>
      <vt:lpstr>Implementando um comando para acender a lâmpada.</vt:lpstr>
      <vt:lpstr>Implementando a Lâmpada</vt:lpstr>
      <vt:lpstr>Implementando um comando para acender uma lâmpada</vt:lpstr>
      <vt:lpstr>Usando o objeto comando</vt:lpstr>
      <vt:lpstr>Criando um teste simples para usar o Controle Remoto.</vt:lpstr>
      <vt:lpstr>Criando um teste simples para usar o Controle Remoto.</vt:lpstr>
      <vt:lpstr>Implementando o código GarageDoor</vt:lpstr>
      <vt:lpstr>Implementando o código GarageDoorOpenCommand</vt:lpstr>
      <vt:lpstr>Definição do Padrão Command</vt:lpstr>
      <vt:lpstr>Definição do Padrão Command</vt:lpstr>
      <vt:lpstr>O padrão Command</vt:lpstr>
      <vt:lpstr>O padrão Command</vt:lpstr>
      <vt:lpstr>O padrão Command</vt:lpstr>
      <vt:lpstr>O padrão Command</vt:lpstr>
      <vt:lpstr>O padrão Command</vt:lpstr>
      <vt:lpstr>Definição do Padrão Command: o diagrama de classes</vt:lpstr>
      <vt:lpstr>Alguns comentários</vt:lpstr>
      <vt:lpstr>Atribuindo Comandos aos Slots</vt:lpstr>
      <vt:lpstr>Atribuindo Comandos aos Slots</vt:lpstr>
      <vt:lpstr>Implementando o controle remoto</vt:lpstr>
      <vt:lpstr>Implementando comandos</vt:lpstr>
      <vt:lpstr>Implementando comandos</vt:lpstr>
      <vt:lpstr>Implementando Comandos</vt:lpstr>
      <vt:lpstr>Testando o controle remoto</vt:lpstr>
      <vt:lpstr>Testando o controle remoto</vt:lpstr>
      <vt:lpstr>Testando o controle remoto</vt:lpstr>
      <vt:lpstr>A classe NoCommand</vt:lpstr>
      <vt:lpstr>A classe NoCommand</vt:lpstr>
      <vt:lpstr>A classe NoCommand</vt:lpstr>
      <vt:lpstr>Projeto de Controle Remoto</vt:lpstr>
      <vt:lpstr>Implementando o botão refazer</vt:lpstr>
      <vt:lpstr>Implementando o botão refazer</vt:lpstr>
      <vt:lpstr>Implementando o botão refazer</vt:lpstr>
      <vt:lpstr>Implementando o botão refazer</vt:lpstr>
      <vt:lpstr>Implementando o botão refazer</vt:lpstr>
      <vt:lpstr>Implementando o botão refazer</vt:lpstr>
      <vt:lpstr>A classe CeilingFanMediumCommand</vt:lpstr>
      <vt:lpstr>Hora de Testar o botão “Refazer”</vt:lpstr>
      <vt:lpstr>Usando o estado para implementar Undo</vt:lpstr>
      <vt:lpstr>Usando o estado para implementar Undo</vt:lpstr>
      <vt:lpstr>Acrescentando Undo aos comandos do ventilador de teto</vt:lpstr>
      <vt:lpstr>Acrescentando Undo aos comandos do ventilador de teto</vt:lpstr>
      <vt:lpstr>Preparando o teste do Ventilador de teto.</vt:lpstr>
      <vt:lpstr>Preparando o teste do Ventilador de teto.</vt:lpstr>
      <vt:lpstr>Preparando o teste do ventilador de teto</vt:lpstr>
      <vt:lpstr>Todo controle remoto precisa de um Modo de Festa.</vt:lpstr>
      <vt:lpstr>Todo controle remoto precisa de um Modo de Festa.</vt:lpstr>
      <vt:lpstr>Usando o Macrocomando</vt:lpstr>
      <vt:lpstr>Usando o Macrocomando</vt:lpstr>
      <vt:lpstr>O Padrão Command</vt:lpstr>
      <vt:lpstr>Pontos Importantes</vt:lpstr>
      <vt:lpstr>Padrões Adapter e Facade</vt:lpstr>
      <vt:lpstr>Estamos cercados de adaptadores</vt:lpstr>
      <vt:lpstr>Estamos cercados de adaptadores</vt:lpstr>
      <vt:lpstr>Estamos cercados de adaptadores</vt:lpstr>
      <vt:lpstr>Adaptadores Orientados a Objeto</vt:lpstr>
      <vt:lpstr>Adaptadores Orientados a Objeto</vt:lpstr>
      <vt:lpstr>Adaptadores Orientados a Objeto</vt:lpstr>
      <vt:lpstr>Adaptadores Orientados a Objeto</vt:lpstr>
      <vt:lpstr>Se anda como um pato e grasna como um pato, então talvez seja um peru envelopado num adaptador de pato</vt:lpstr>
      <vt:lpstr>Subclasse de Duck. MallardDuck (Pato Real)</vt:lpstr>
      <vt:lpstr>Vamos implementar uma ave diferente.  O Peru</vt:lpstr>
      <vt:lpstr>Vamos implementar o  Peru</vt:lpstr>
      <vt:lpstr>O Adaptador</vt:lpstr>
      <vt:lpstr>Escrevendo um adaptador</vt:lpstr>
      <vt:lpstr>Test-drive do adaptador</vt:lpstr>
      <vt:lpstr>Test-drive do adaptador</vt:lpstr>
      <vt:lpstr>Explicando o padrão Adapter</vt:lpstr>
      <vt:lpstr>Explicando o padrão Adapter</vt:lpstr>
      <vt:lpstr>Definindo o Padrão Adapter</vt:lpstr>
      <vt:lpstr>Definindo o Padrão Adapter</vt:lpstr>
      <vt:lpstr>Diagrama de classe do Padrão Adapter</vt:lpstr>
      <vt:lpstr>O Padrão Adapter</vt:lpstr>
      <vt:lpstr>Adaptadores de Objetos e de Classes</vt:lpstr>
      <vt:lpstr>Adaptadores de Objetos e de Classes</vt:lpstr>
      <vt:lpstr>Comparação – Adaptador de classes e Adaptador de Objetos</vt:lpstr>
      <vt:lpstr>Adaptador de Objetos</vt:lpstr>
      <vt:lpstr>Adaptadores no mundo real</vt:lpstr>
      <vt:lpstr>Enumeradores no velho mundo</vt:lpstr>
      <vt:lpstr>Iteradores do novo mundo</vt:lpstr>
      <vt:lpstr>Adaptando uma Enumeração a um Iterador</vt:lpstr>
      <vt:lpstr>Projetando o Adaptador</vt:lpstr>
      <vt:lpstr>Projetando o Adaptador</vt:lpstr>
      <vt:lpstr>Lidando com o método remove()</vt:lpstr>
      <vt:lpstr>Escrevendo o adaptador EnumerationIterator</vt:lpstr>
      <vt:lpstr>Uma revisão sobre os padrões</vt:lpstr>
      <vt:lpstr>O padrão FACADE</vt:lpstr>
      <vt:lpstr>Todo mundo que um Home Theater</vt:lpstr>
      <vt:lpstr>Todo mundo que um Home Theater</vt:lpstr>
      <vt:lpstr>Assistindo a um filme (da maneira mais difícil)</vt:lpstr>
      <vt:lpstr>Assistindo a um filme (da maneira mais difícil)</vt:lpstr>
      <vt:lpstr>Examinando algumas das classes e chamadas de métodos necessários para colocar tudo em operação</vt:lpstr>
      <vt:lpstr>Ainda tem mais</vt:lpstr>
      <vt:lpstr>Luzes, Câmera e Fachada</vt:lpstr>
      <vt:lpstr>Luzes, Câmera e Fachada</vt:lpstr>
      <vt:lpstr>Considerações sobre Facade</vt:lpstr>
      <vt:lpstr>Considerações sobre Facade</vt:lpstr>
      <vt:lpstr>Considerações sobre Facade</vt:lpstr>
      <vt:lpstr>Considerações sobre Facade</vt:lpstr>
      <vt:lpstr>Considerações sobre Facade</vt:lpstr>
      <vt:lpstr>Construindo a Fachada do seu HomeTheater</vt:lpstr>
      <vt:lpstr>Implementando a interface simplificada</vt:lpstr>
      <vt:lpstr>Assistindo um filme de maneira fácil</vt:lpstr>
      <vt:lpstr>Assistindo um filme de maneira fácil</vt:lpstr>
      <vt:lpstr>O padrão FACADE</vt:lpstr>
      <vt:lpstr>Definição Oficial do Padrão FACADE</vt:lpstr>
      <vt:lpstr>Diagrama de Classes</vt:lpstr>
      <vt:lpstr>Diagrama de Classes</vt:lpstr>
      <vt:lpstr>Princípio do Conhecimento Mínimo</vt:lpstr>
      <vt:lpstr>Princípio do Conhecimento Mínimo</vt:lpstr>
      <vt:lpstr>Como não Fazer amigos e influenciar objetos</vt:lpstr>
      <vt:lpstr>Como não Fazer amigos e influenciar objetos</vt:lpstr>
      <vt:lpstr>Como não Fazer amigos e influenciar objetos</vt:lpstr>
      <vt:lpstr>O Façade e o principio do conhecimento mínimo</vt:lpstr>
      <vt:lpstr>O Padrão Template Method</vt:lpstr>
      <vt:lpstr>Precisamos um pouco mais de cafeína</vt:lpstr>
      <vt:lpstr>Precisamos um pouco mais de cafeína</vt:lpstr>
      <vt:lpstr>Preparando algumas classes de café e chá em (java)</vt:lpstr>
      <vt:lpstr>Preparando algumas classes de café e chá em (java)</vt:lpstr>
      <vt:lpstr>Preparando algumas classes de café e chá em (java)</vt:lpstr>
      <vt:lpstr>Preparando algumas classes de café e chá em (java)</vt:lpstr>
      <vt:lpstr>Abstraindo Café e Chá</vt:lpstr>
      <vt:lpstr>Aprimorando o projeto</vt:lpstr>
      <vt:lpstr>Aprimorando o projeto</vt:lpstr>
      <vt:lpstr>Abstraindo  prepareRecipe</vt:lpstr>
      <vt:lpstr>Abstraindo  prepareRecipe</vt:lpstr>
      <vt:lpstr>Abstraindo  prepareRecipe</vt:lpstr>
      <vt:lpstr>Abstraindo  prepareRecipe</vt:lpstr>
      <vt:lpstr>Abstraindo  prepareRecipe</vt:lpstr>
      <vt:lpstr>Abstraindo  prepareRecipe</vt:lpstr>
      <vt:lpstr>O que nós fizemos</vt:lpstr>
      <vt:lpstr>Conheça o Template Method</vt:lpstr>
      <vt:lpstr>Conheça o Template Method</vt:lpstr>
      <vt:lpstr>O Template Method</vt:lpstr>
      <vt:lpstr>Vamos fazer um pouco de chá</vt:lpstr>
      <vt:lpstr>Vamos fazer um pouco de chá</vt:lpstr>
      <vt:lpstr>Vamos fazer um pouco de chá</vt:lpstr>
      <vt:lpstr>Vamos fazer um pouco de chá</vt:lpstr>
      <vt:lpstr>O que o Template Method pode fazer por nós</vt:lpstr>
      <vt:lpstr>Definindo o Padrão Template Method</vt:lpstr>
      <vt:lpstr>O padrão Template Method</vt:lpstr>
      <vt:lpstr>Diagrama de classes</vt:lpstr>
      <vt:lpstr>A classe abstrata</vt:lpstr>
      <vt:lpstr>A classe abstrata</vt:lpstr>
      <vt:lpstr>A classe Abstrata</vt:lpstr>
      <vt:lpstr>A classe Abstrata</vt:lpstr>
      <vt:lpstr>O “gancho” do template Method</vt:lpstr>
      <vt:lpstr>O “gancho” do template Method</vt:lpstr>
      <vt:lpstr>Usando o gancho</vt:lpstr>
      <vt:lpstr>Usando o gancho</vt:lpstr>
      <vt:lpstr>Fazendo um test-drive</vt:lpstr>
      <vt:lpstr>Fazendo um test-drive</vt:lpstr>
      <vt:lpstr>Algumas Observações</vt:lpstr>
      <vt:lpstr>Algumas Observações</vt:lpstr>
      <vt:lpstr>Algumas Observações</vt:lpstr>
      <vt:lpstr>Algumas Observações</vt:lpstr>
      <vt:lpstr>Princípio de Hollywood</vt:lpstr>
      <vt:lpstr>Princípio de Hollywood</vt:lpstr>
      <vt:lpstr>Princípio de Hollywood</vt:lpstr>
      <vt:lpstr>O Princípio de Hollywood e o Template Method</vt:lpstr>
      <vt:lpstr>O Princípio de Hollywood e o Template Method</vt:lpstr>
      <vt:lpstr>Algumas Observações</vt:lpstr>
      <vt:lpstr>Algumas Observações</vt:lpstr>
      <vt:lpstr>O que faz o que ?</vt:lpstr>
      <vt:lpstr>Ordenando dados com o template Method</vt:lpstr>
      <vt:lpstr>Ordenando dados com o template Method</vt:lpstr>
      <vt:lpstr>Ordenando dados com o template Method</vt:lpstr>
      <vt:lpstr>Temos alguns patos para ordenar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Fretz</dc:creator>
  <cp:lastModifiedBy>FATEC</cp:lastModifiedBy>
  <cp:revision>426</cp:revision>
  <dcterms:created xsi:type="dcterms:W3CDTF">2012-02-29T12:01:14Z</dcterms:created>
  <dcterms:modified xsi:type="dcterms:W3CDTF">2018-08-20T19:47:43Z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0x0101002B682D71090ADD4D91AEC6976A04B5FE</vt:lpwstr>
  </property>
</Properties>
</file>